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840" r:id="rId1"/>
  </p:sldMasterIdLst>
  <p:notesMasterIdLst>
    <p:notesMasterId r:id="rId65"/>
  </p:notesMasterIdLst>
  <p:sldIdLst>
    <p:sldId id="256" r:id="rId2"/>
    <p:sldId id="289" r:id="rId3"/>
    <p:sldId id="290" r:id="rId4"/>
    <p:sldId id="293" r:id="rId5"/>
    <p:sldId id="283" r:id="rId6"/>
    <p:sldId id="284" r:id="rId7"/>
    <p:sldId id="285" r:id="rId8"/>
    <p:sldId id="287" r:id="rId9"/>
    <p:sldId id="264" r:id="rId10"/>
    <p:sldId id="265" r:id="rId11"/>
    <p:sldId id="267" r:id="rId12"/>
    <p:sldId id="281" r:id="rId13"/>
    <p:sldId id="269" r:id="rId14"/>
    <p:sldId id="299" r:id="rId15"/>
    <p:sldId id="274" r:id="rId16"/>
    <p:sldId id="270" r:id="rId17"/>
    <p:sldId id="272" r:id="rId18"/>
    <p:sldId id="282" r:id="rId19"/>
    <p:sldId id="275" r:id="rId20"/>
    <p:sldId id="276" r:id="rId21"/>
    <p:sldId id="278" r:id="rId22"/>
    <p:sldId id="280" r:id="rId23"/>
    <p:sldId id="279" r:id="rId24"/>
    <p:sldId id="295" r:id="rId25"/>
    <p:sldId id="298" r:id="rId26"/>
    <p:sldId id="303" r:id="rId27"/>
    <p:sldId id="309" r:id="rId28"/>
    <p:sldId id="296" r:id="rId29"/>
    <p:sldId id="297" r:id="rId30"/>
    <p:sldId id="260" r:id="rId31"/>
    <p:sldId id="261" r:id="rId32"/>
    <p:sldId id="305" r:id="rId33"/>
    <p:sldId id="304" r:id="rId34"/>
    <p:sldId id="262" r:id="rId35"/>
    <p:sldId id="306" r:id="rId36"/>
    <p:sldId id="301" r:id="rId37"/>
    <p:sldId id="318" r:id="rId38"/>
    <p:sldId id="307" r:id="rId39"/>
    <p:sldId id="308" r:id="rId40"/>
    <p:sldId id="310" r:id="rId41"/>
    <p:sldId id="312" r:id="rId42"/>
    <p:sldId id="313" r:id="rId43"/>
    <p:sldId id="314" r:id="rId44"/>
    <p:sldId id="315" r:id="rId45"/>
    <p:sldId id="316" r:id="rId46"/>
    <p:sldId id="317" r:id="rId47"/>
    <p:sldId id="319" r:id="rId48"/>
    <p:sldId id="320" r:id="rId49"/>
    <p:sldId id="321" r:id="rId50"/>
    <p:sldId id="322" r:id="rId51"/>
    <p:sldId id="323" r:id="rId52"/>
    <p:sldId id="324" r:id="rId53"/>
    <p:sldId id="325" r:id="rId54"/>
    <p:sldId id="326" r:id="rId55"/>
    <p:sldId id="327" r:id="rId56"/>
    <p:sldId id="328" r:id="rId57"/>
    <p:sldId id="329" r:id="rId58"/>
    <p:sldId id="330" r:id="rId59"/>
    <p:sldId id="334" r:id="rId60"/>
    <p:sldId id="331" r:id="rId61"/>
    <p:sldId id="332" r:id="rId62"/>
    <p:sldId id="335" r:id="rId63"/>
    <p:sldId id="333"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oleta" initials="NR" lastIdx="0" clrIdx="0">
    <p:extLst>
      <p:ext uri="{19B8F6BF-5375-455C-9EA6-DF929625EA0E}">
        <p15:presenceInfo xmlns:p15="http://schemas.microsoft.com/office/powerpoint/2012/main" userId="Nikole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5A97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sorterViewPr>
    <p:cViewPr>
      <p:scale>
        <a:sx n="100" d="100"/>
        <a:sy n="100" d="100"/>
      </p:scale>
      <p:origin x="0" y="-103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_rels/data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image" Target="../media/image13.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C74204-D69A-4569-9270-13CB2C77D2BD}"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hr-HR"/>
        </a:p>
      </dgm:t>
    </dgm:pt>
    <dgm:pt modelId="{11EFB243-C446-47D5-AEEC-D384CD1B8D7E}">
      <dgm:prSet phldrT="[Text]"/>
      <dgm:spPr>
        <a:solidFill>
          <a:srgbClr val="C00000"/>
        </a:solidFill>
      </dgm:spPr>
      <dgm:t>
        <a:bodyPr/>
        <a:lstStyle/>
        <a:p>
          <a:pPr>
            <a:lnSpc>
              <a:spcPct val="100000"/>
            </a:lnSpc>
          </a:pPr>
          <a:r>
            <a:rPr lang="hr-HR" dirty="0"/>
            <a:t>1. Zagađenje</a:t>
          </a:r>
        </a:p>
        <a:p>
          <a:pPr>
            <a:lnSpc>
              <a:spcPct val="100000"/>
            </a:lnSpc>
          </a:pPr>
          <a:r>
            <a:rPr lang="hr-HR" dirty="0"/>
            <a:t>2. Sigurnosni problemi</a:t>
          </a:r>
        </a:p>
        <a:p>
          <a:pPr>
            <a:lnSpc>
              <a:spcPct val="100000"/>
            </a:lnSpc>
          </a:pPr>
          <a:r>
            <a:rPr lang="hr-HR" dirty="0"/>
            <a:t>3. Zagušenje zračnog prostora i zračnih luka</a:t>
          </a:r>
        </a:p>
      </dgm:t>
    </dgm:pt>
    <dgm:pt modelId="{2289BA77-F874-40C6-8E15-7816D6F29536}" type="parTrans" cxnId="{F836DAD3-B8FC-4CD5-B270-55859F37FDBB}">
      <dgm:prSet/>
      <dgm:spPr/>
      <dgm:t>
        <a:bodyPr/>
        <a:lstStyle/>
        <a:p>
          <a:endParaRPr lang="hr-HR"/>
        </a:p>
      </dgm:t>
    </dgm:pt>
    <dgm:pt modelId="{60DFE3DB-93F2-44CA-8CA8-E3907DEEA685}" type="sibTrans" cxnId="{F836DAD3-B8FC-4CD5-B270-55859F37FDBB}">
      <dgm:prSet/>
      <dgm:spPr/>
      <dgm:t>
        <a:bodyPr/>
        <a:lstStyle/>
        <a:p>
          <a:endParaRPr lang="hr-HR"/>
        </a:p>
      </dgm:t>
    </dgm:pt>
    <dgm:pt modelId="{68A173A6-F9D7-4D71-A58A-7EA80A291445}">
      <dgm:prSet phldrT="[Text]"/>
      <dgm:spPr>
        <a:solidFill>
          <a:srgbClr val="92D050"/>
        </a:solidFill>
      </dgm:spPr>
      <dgm:t>
        <a:bodyPr/>
        <a:lstStyle/>
        <a:p>
          <a:r>
            <a:rPr lang="hr-HR" dirty="0"/>
            <a:t>1. Povećanje potražnje</a:t>
          </a:r>
        </a:p>
        <a:p>
          <a:r>
            <a:rPr lang="hr-HR" dirty="0"/>
            <a:t>2. Međunarodna konkurencija</a:t>
          </a:r>
        </a:p>
        <a:p>
          <a:r>
            <a:rPr lang="hr-HR" dirty="0"/>
            <a:t>3. Tehnološki napredak</a:t>
          </a:r>
        </a:p>
      </dgm:t>
    </dgm:pt>
    <dgm:pt modelId="{3C82578A-C3C2-44EC-9CE1-3D63E0AC1668}" type="parTrans" cxnId="{29C4FEA9-C3D9-4294-8B69-111A51017D65}">
      <dgm:prSet/>
      <dgm:spPr/>
      <dgm:t>
        <a:bodyPr/>
        <a:lstStyle/>
        <a:p>
          <a:endParaRPr lang="hr-HR"/>
        </a:p>
      </dgm:t>
    </dgm:pt>
    <dgm:pt modelId="{213D481E-C13B-4441-AB5B-19CEFEB2B136}" type="sibTrans" cxnId="{29C4FEA9-C3D9-4294-8B69-111A51017D65}">
      <dgm:prSet/>
      <dgm:spPr/>
      <dgm:t>
        <a:bodyPr/>
        <a:lstStyle/>
        <a:p>
          <a:endParaRPr lang="hr-HR"/>
        </a:p>
      </dgm:t>
    </dgm:pt>
    <dgm:pt modelId="{36006D00-505E-42DB-A360-188A94AB3C89}" type="pres">
      <dgm:prSet presAssocID="{F0C74204-D69A-4569-9270-13CB2C77D2BD}" presName="diagram" presStyleCnt="0">
        <dgm:presLayoutVars>
          <dgm:dir/>
          <dgm:resizeHandles val="exact"/>
        </dgm:presLayoutVars>
      </dgm:prSet>
      <dgm:spPr/>
    </dgm:pt>
    <dgm:pt modelId="{1EB6C4BC-E052-4C50-8E0C-57DD761340D2}" type="pres">
      <dgm:prSet presAssocID="{68A173A6-F9D7-4D71-A58A-7EA80A291445}" presName="arrow" presStyleLbl="node1" presStyleIdx="0" presStyleCnt="2">
        <dgm:presLayoutVars>
          <dgm:bulletEnabled val="1"/>
        </dgm:presLayoutVars>
      </dgm:prSet>
      <dgm:spPr/>
    </dgm:pt>
    <dgm:pt modelId="{75C3378B-923B-4C5D-9163-0BD039C4B07C}" type="pres">
      <dgm:prSet presAssocID="{11EFB243-C446-47D5-AEEC-D384CD1B8D7E}" presName="arrow" presStyleLbl="node1" presStyleIdx="1" presStyleCnt="2">
        <dgm:presLayoutVars>
          <dgm:bulletEnabled val="1"/>
        </dgm:presLayoutVars>
      </dgm:prSet>
      <dgm:spPr/>
    </dgm:pt>
  </dgm:ptLst>
  <dgm:cxnLst>
    <dgm:cxn modelId="{05C6883D-2250-4EF7-A184-4105612FA7F1}" type="presOf" srcId="{68A173A6-F9D7-4D71-A58A-7EA80A291445}" destId="{1EB6C4BC-E052-4C50-8E0C-57DD761340D2}" srcOrd="0" destOrd="0" presId="urn:microsoft.com/office/officeart/2005/8/layout/arrow5"/>
    <dgm:cxn modelId="{2FFD1756-CA1A-401B-BB68-D05727B08806}" type="presOf" srcId="{11EFB243-C446-47D5-AEEC-D384CD1B8D7E}" destId="{75C3378B-923B-4C5D-9163-0BD039C4B07C}" srcOrd="0" destOrd="0" presId="urn:microsoft.com/office/officeart/2005/8/layout/arrow5"/>
    <dgm:cxn modelId="{29C4FEA9-C3D9-4294-8B69-111A51017D65}" srcId="{F0C74204-D69A-4569-9270-13CB2C77D2BD}" destId="{68A173A6-F9D7-4D71-A58A-7EA80A291445}" srcOrd="0" destOrd="0" parTransId="{3C82578A-C3C2-44EC-9CE1-3D63E0AC1668}" sibTransId="{213D481E-C13B-4441-AB5B-19CEFEB2B136}"/>
    <dgm:cxn modelId="{F836DAD3-B8FC-4CD5-B270-55859F37FDBB}" srcId="{F0C74204-D69A-4569-9270-13CB2C77D2BD}" destId="{11EFB243-C446-47D5-AEEC-D384CD1B8D7E}" srcOrd="1" destOrd="0" parTransId="{2289BA77-F874-40C6-8E15-7816D6F29536}" sibTransId="{60DFE3DB-93F2-44CA-8CA8-E3907DEEA685}"/>
    <dgm:cxn modelId="{E2B8E9EA-EA37-4A5F-89D5-11C10D9FC847}" type="presOf" srcId="{F0C74204-D69A-4569-9270-13CB2C77D2BD}" destId="{36006D00-505E-42DB-A360-188A94AB3C89}" srcOrd="0" destOrd="0" presId="urn:microsoft.com/office/officeart/2005/8/layout/arrow5"/>
    <dgm:cxn modelId="{9BCBB402-DB07-49F6-B26D-21636F580B6E}" type="presParOf" srcId="{36006D00-505E-42DB-A360-188A94AB3C89}" destId="{1EB6C4BC-E052-4C50-8E0C-57DD761340D2}" srcOrd="0" destOrd="0" presId="urn:microsoft.com/office/officeart/2005/8/layout/arrow5"/>
    <dgm:cxn modelId="{070B7077-5E1A-4042-BA64-258CF5D76C0E}" type="presParOf" srcId="{36006D00-505E-42DB-A360-188A94AB3C89}" destId="{75C3378B-923B-4C5D-9163-0BD039C4B07C}"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CCAC4E1-C05C-46B2-9E91-BDB03EF0C04A}"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hr-HR"/>
        </a:p>
      </dgm:t>
    </dgm:pt>
    <dgm:pt modelId="{F3A97374-BDD0-483F-9E9C-E4D0E2D08EC1}">
      <dgm:prSet phldrT="[Text]" custT="1"/>
      <dgm:spPr>
        <a:xfrm>
          <a:off x="2421395" y="351469"/>
          <a:ext cx="1332342" cy="666171"/>
        </a:xfrm>
        <a:prstGeom prst="rect">
          <a:avLst/>
        </a:prstGeom>
      </dgm:spPr>
      <dgm:t>
        <a:bodyPr/>
        <a:lstStyle/>
        <a:p>
          <a:pPr>
            <a:buNone/>
          </a:pPr>
          <a:r>
            <a:rPr lang="hr-HR" sz="1600" kern="1200" dirty="0">
              <a:solidFill>
                <a:srgbClr val="000000"/>
              </a:solidFill>
              <a:latin typeface="Corbel" panose="020B0503020204020204"/>
              <a:ea typeface="+mn-ea"/>
              <a:cs typeface="+mn-cs"/>
            </a:rPr>
            <a:t>Područje primjene</a:t>
          </a:r>
        </a:p>
      </dgm:t>
    </dgm:pt>
    <dgm:pt modelId="{69F90465-111A-49F9-BD14-C749E7B1472F}" type="parTrans" cxnId="{81A2B1D8-F170-4DC0-84B0-B3FBB5E868A1}">
      <dgm:prSet/>
      <dgm:spPr/>
      <dgm:t>
        <a:bodyPr/>
        <a:lstStyle/>
        <a:p>
          <a:endParaRPr lang="hr-HR"/>
        </a:p>
      </dgm:t>
    </dgm:pt>
    <dgm:pt modelId="{055F9480-0188-4F67-8A53-6E9FD1F58BAC}" type="sibTrans" cxnId="{81A2B1D8-F170-4DC0-84B0-B3FBB5E868A1}">
      <dgm:prSet/>
      <dgm:spPr/>
      <dgm:t>
        <a:bodyPr/>
        <a:lstStyle/>
        <a:p>
          <a:endParaRPr lang="hr-HR"/>
        </a:p>
      </dgm:t>
    </dgm:pt>
    <dgm:pt modelId="{4250EE44-B226-409D-8A61-3C67E293BD18}">
      <dgm:prSet custT="1"/>
      <dgm:spPr>
        <a:xfrm>
          <a:off x="3194" y="1297432"/>
          <a:ext cx="1332342" cy="666171"/>
        </a:xfrm>
        <a:prstGeom prst="rect">
          <a:avLst/>
        </a:prstGeom>
      </dgm:spPr>
      <dgm:t>
        <a:bodyPr/>
        <a:lstStyle/>
        <a:p>
          <a:pPr>
            <a:buNone/>
          </a:pPr>
          <a:r>
            <a:rPr lang="hr-HR" sz="1600" kern="1200" dirty="0">
              <a:solidFill>
                <a:schemeClr val="tx1"/>
              </a:solidFill>
              <a:latin typeface="+mn-lt"/>
              <a:ea typeface="+mn-ea"/>
              <a:cs typeface="+mn-cs"/>
            </a:rPr>
            <a:t>Uskraćen ukrcaj</a:t>
          </a:r>
        </a:p>
      </dgm:t>
    </dgm:pt>
    <dgm:pt modelId="{0A92F1AF-DE96-4B3C-A142-5181E81BD59B}" type="parTrans" cxnId="{71B8DC56-3DAA-4DCF-B277-453D74E7A7E5}">
      <dgm:prSet custT="1"/>
      <dgm:spPr>
        <a:xfrm>
          <a:off x="669365" y="1017641"/>
          <a:ext cx="2418201" cy="279791"/>
        </a:xfrm>
        <a:custGeom>
          <a:avLst/>
          <a:gdLst/>
          <a:ahLst/>
          <a:cxnLst/>
          <a:rect l="0" t="0" r="0" b="0"/>
          <a:pathLst>
            <a:path>
              <a:moveTo>
                <a:pt x="2418201" y="0"/>
              </a:moveTo>
              <a:lnTo>
                <a:pt x="2418201" y="139895"/>
              </a:lnTo>
              <a:lnTo>
                <a:pt x="0" y="139895"/>
              </a:lnTo>
              <a:lnTo>
                <a:pt x="0" y="279791"/>
              </a:lnTo>
            </a:path>
          </a:pathLst>
        </a:custGeom>
      </dgm:spPr>
      <dgm:t>
        <a:bodyPr/>
        <a:lstStyle/>
        <a:p>
          <a:endParaRPr lang="hr-HR" sz="1200"/>
        </a:p>
      </dgm:t>
    </dgm:pt>
    <dgm:pt modelId="{51ACB7B7-C21D-4D8F-8158-25E756958A39}" type="sibTrans" cxnId="{71B8DC56-3DAA-4DCF-B277-453D74E7A7E5}">
      <dgm:prSet/>
      <dgm:spPr/>
      <dgm:t>
        <a:bodyPr/>
        <a:lstStyle/>
        <a:p>
          <a:endParaRPr lang="hr-HR"/>
        </a:p>
      </dgm:t>
    </dgm:pt>
    <dgm:pt modelId="{780408C4-3AE4-44A1-992D-3CEA6D7141AC}">
      <dgm:prSet custT="1"/>
      <dgm:spPr>
        <a:xfrm>
          <a:off x="1615328" y="1297432"/>
          <a:ext cx="1332342" cy="666171"/>
        </a:xfrm>
        <a:prstGeom prst="rect">
          <a:avLst/>
        </a:prstGeom>
      </dgm:spPr>
      <dgm:t>
        <a:bodyPr/>
        <a:lstStyle/>
        <a:p>
          <a:pPr>
            <a:buNone/>
          </a:pPr>
          <a:r>
            <a:rPr lang="hr-HR" sz="1600" kern="1200" dirty="0">
              <a:solidFill>
                <a:srgbClr val="000000"/>
              </a:solidFill>
              <a:latin typeface="Corbel" panose="020B0503020204020204"/>
              <a:ea typeface="+mn-ea"/>
              <a:cs typeface="+mn-cs"/>
            </a:rPr>
            <a:t>Otkazan let</a:t>
          </a:r>
        </a:p>
      </dgm:t>
    </dgm:pt>
    <dgm:pt modelId="{EB887321-0041-46F9-B247-03D3183F78F7}" type="parTrans" cxnId="{8CA51940-F25D-4559-B976-34A64E86D3D5}">
      <dgm:prSet/>
      <dgm:spPr>
        <a:xfrm>
          <a:off x="2281499" y="1017641"/>
          <a:ext cx="806067" cy="279791"/>
        </a:xfrm>
        <a:custGeom>
          <a:avLst/>
          <a:gdLst/>
          <a:ahLst/>
          <a:cxnLst/>
          <a:rect l="0" t="0" r="0" b="0"/>
          <a:pathLst>
            <a:path>
              <a:moveTo>
                <a:pt x="806067" y="0"/>
              </a:moveTo>
              <a:lnTo>
                <a:pt x="806067" y="139895"/>
              </a:lnTo>
              <a:lnTo>
                <a:pt x="0" y="139895"/>
              </a:lnTo>
              <a:lnTo>
                <a:pt x="0" y="279791"/>
              </a:lnTo>
            </a:path>
          </a:pathLst>
        </a:custGeom>
      </dgm:spPr>
      <dgm:t>
        <a:bodyPr/>
        <a:lstStyle/>
        <a:p>
          <a:endParaRPr lang="hr-HR"/>
        </a:p>
      </dgm:t>
    </dgm:pt>
    <dgm:pt modelId="{4AB52FE0-2A57-4396-B840-41DE89E9AE13}" type="sibTrans" cxnId="{8CA51940-F25D-4559-B976-34A64E86D3D5}">
      <dgm:prSet/>
      <dgm:spPr/>
      <dgm:t>
        <a:bodyPr/>
        <a:lstStyle/>
        <a:p>
          <a:endParaRPr lang="hr-HR"/>
        </a:p>
      </dgm:t>
    </dgm:pt>
    <dgm:pt modelId="{E6F6499A-A553-4488-B6AC-196DFE802394}">
      <dgm:prSet custT="1"/>
      <dgm:spPr>
        <a:xfrm>
          <a:off x="3227462" y="1297432"/>
          <a:ext cx="1332342" cy="666171"/>
        </a:xfrm>
        <a:prstGeom prst="rect">
          <a:avLst/>
        </a:prstGeom>
      </dgm:spPr>
      <dgm:t>
        <a:bodyPr/>
        <a:lstStyle/>
        <a:p>
          <a:pPr marL="0" lvl="0" indent="0" algn="ctr" defTabSz="711200">
            <a:lnSpc>
              <a:spcPct val="90000"/>
            </a:lnSpc>
            <a:spcBef>
              <a:spcPct val="0"/>
            </a:spcBef>
            <a:spcAft>
              <a:spcPct val="35000"/>
            </a:spcAft>
            <a:buNone/>
          </a:pPr>
          <a:r>
            <a:rPr lang="hr-HR" sz="1600" kern="1200" dirty="0">
              <a:solidFill>
                <a:srgbClr val="000000"/>
              </a:solidFill>
              <a:latin typeface="Corbel" panose="020B0503020204020204"/>
              <a:ea typeface="+mn-ea"/>
              <a:cs typeface="+mn-cs"/>
            </a:rPr>
            <a:t>Duže kašnjenje</a:t>
          </a:r>
        </a:p>
      </dgm:t>
    </dgm:pt>
    <dgm:pt modelId="{814E5798-CF78-4D9D-A237-EA24752D0053}" type="parTrans" cxnId="{069F559B-DA7E-424B-960E-2832BB197F34}">
      <dgm:prSet custT="1"/>
      <dgm:spPr>
        <a:xfrm>
          <a:off x="3087567" y="1017641"/>
          <a:ext cx="806067" cy="279791"/>
        </a:xfrm>
        <a:custGeom>
          <a:avLst/>
          <a:gdLst/>
          <a:ahLst/>
          <a:cxnLst/>
          <a:rect l="0" t="0" r="0" b="0"/>
          <a:pathLst>
            <a:path>
              <a:moveTo>
                <a:pt x="0" y="0"/>
              </a:moveTo>
              <a:lnTo>
                <a:pt x="0" y="139895"/>
              </a:lnTo>
              <a:lnTo>
                <a:pt x="806067" y="139895"/>
              </a:lnTo>
              <a:lnTo>
                <a:pt x="806067" y="279791"/>
              </a:lnTo>
            </a:path>
          </a:pathLst>
        </a:custGeom>
      </dgm:spPr>
      <dgm:t>
        <a:bodyPr/>
        <a:lstStyle/>
        <a:p>
          <a:endParaRPr lang="hr-HR" sz="1200"/>
        </a:p>
      </dgm:t>
    </dgm:pt>
    <dgm:pt modelId="{D2B7410D-818C-457F-A24D-7B98AF7E8FD0}" type="sibTrans" cxnId="{069F559B-DA7E-424B-960E-2832BB197F34}">
      <dgm:prSet/>
      <dgm:spPr/>
      <dgm:t>
        <a:bodyPr/>
        <a:lstStyle/>
        <a:p>
          <a:endParaRPr lang="hr-HR"/>
        </a:p>
      </dgm:t>
    </dgm:pt>
    <dgm:pt modelId="{51FB32E7-4540-4D5A-AB47-66962822D95E}">
      <dgm:prSet custT="1"/>
      <dgm:spPr>
        <a:xfrm>
          <a:off x="4839597" y="1297432"/>
          <a:ext cx="1332342" cy="666171"/>
        </a:xfrm>
        <a:prstGeom prst="rect">
          <a:avLst/>
        </a:prstGeom>
      </dgm:spPr>
      <dgm:t>
        <a:bodyPr/>
        <a:lstStyle/>
        <a:p>
          <a:pPr marL="0" lvl="0" indent="0" algn="ctr" defTabSz="711200">
            <a:lnSpc>
              <a:spcPct val="90000"/>
            </a:lnSpc>
            <a:spcBef>
              <a:spcPct val="0"/>
            </a:spcBef>
            <a:spcAft>
              <a:spcPct val="35000"/>
            </a:spcAft>
            <a:buNone/>
          </a:pPr>
          <a:r>
            <a:rPr lang="hr-HR" sz="1600" kern="1200" dirty="0" err="1">
              <a:solidFill>
                <a:srgbClr val="000000"/>
              </a:solidFill>
              <a:latin typeface="Corbel" panose="020B0503020204020204"/>
              <a:ea typeface="+mn-ea"/>
              <a:cs typeface="+mn-cs"/>
            </a:rPr>
            <a:t>Downgrade</a:t>
          </a:r>
          <a:r>
            <a:rPr lang="hr-HR" sz="1600" kern="1200" dirty="0">
              <a:solidFill>
                <a:srgbClr val="000000"/>
              </a:solidFill>
              <a:latin typeface="Corbel" panose="020B0503020204020204"/>
              <a:ea typeface="+mn-ea"/>
              <a:cs typeface="+mn-cs"/>
            </a:rPr>
            <a:t>/</a:t>
          </a:r>
        </a:p>
        <a:p>
          <a:pPr marL="0" lvl="0" indent="0" algn="ctr" defTabSz="711200">
            <a:lnSpc>
              <a:spcPct val="90000"/>
            </a:lnSpc>
            <a:spcBef>
              <a:spcPct val="0"/>
            </a:spcBef>
            <a:spcAft>
              <a:spcPct val="35000"/>
            </a:spcAft>
            <a:buNone/>
          </a:pPr>
          <a:r>
            <a:rPr lang="hr-HR" sz="1600" kern="1200" dirty="0" err="1">
              <a:solidFill>
                <a:srgbClr val="000000"/>
              </a:solidFill>
              <a:latin typeface="Corbel" panose="020B0503020204020204"/>
              <a:ea typeface="+mn-ea"/>
              <a:cs typeface="+mn-cs"/>
            </a:rPr>
            <a:t>Upgrade</a:t>
          </a:r>
          <a:endParaRPr lang="hr-HR" sz="1600" kern="1200" dirty="0">
            <a:solidFill>
              <a:srgbClr val="000000"/>
            </a:solidFill>
            <a:latin typeface="Corbel" panose="020B0503020204020204"/>
            <a:ea typeface="+mn-ea"/>
            <a:cs typeface="+mn-cs"/>
          </a:endParaRPr>
        </a:p>
      </dgm:t>
    </dgm:pt>
    <dgm:pt modelId="{B8A840EA-07F3-4AB6-8446-445FBE1548A8}" type="parTrans" cxnId="{204961A6-CC10-42A7-80A5-BA7C9B2D9F47}">
      <dgm:prSet custT="1"/>
      <dgm:spPr>
        <a:xfrm>
          <a:off x="3087567" y="1017641"/>
          <a:ext cx="2418201" cy="279791"/>
        </a:xfrm>
        <a:custGeom>
          <a:avLst/>
          <a:gdLst/>
          <a:ahLst/>
          <a:cxnLst/>
          <a:rect l="0" t="0" r="0" b="0"/>
          <a:pathLst>
            <a:path>
              <a:moveTo>
                <a:pt x="0" y="0"/>
              </a:moveTo>
              <a:lnTo>
                <a:pt x="0" y="139895"/>
              </a:lnTo>
              <a:lnTo>
                <a:pt x="2418201" y="139895"/>
              </a:lnTo>
              <a:lnTo>
                <a:pt x="2418201" y="279791"/>
              </a:lnTo>
            </a:path>
          </a:pathLst>
        </a:custGeom>
      </dgm:spPr>
      <dgm:t>
        <a:bodyPr/>
        <a:lstStyle/>
        <a:p>
          <a:endParaRPr lang="hr-HR" sz="1200"/>
        </a:p>
      </dgm:t>
    </dgm:pt>
    <dgm:pt modelId="{1529C208-0EED-469A-B7C3-10B10EE3D14F}" type="sibTrans" cxnId="{204961A6-CC10-42A7-80A5-BA7C9B2D9F47}">
      <dgm:prSet/>
      <dgm:spPr/>
      <dgm:t>
        <a:bodyPr/>
        <a:lstStyle/>
        <a:p>
          <a:endParaRPr lang="hr-HR"/>
        </a:p>
      </dgm:t>
    </dgm:pt>
    <dgm:pt modelId="{A5471B7F-7F89-4846-AC60-005860AE4DE6}" type="pres">
      <dgm:prSet presAssocID="{ACCAC4E1-C05C-46B2-9E91-BDB03EF0C04A}" presName="hierChild1" presStyleCnt="0">
        <dgm:presLayoutVars>
          <dgm:orgChart val="1"/>
          <dgm:chPref val="1"/>
          <dgm:dir/>
          <dgm:animOne val="branch"/>
          <dgm:animLvl val="lvl"/>
          <dgm:resizeHandles/>
        </dgm:presLayoutVars>
      </dgm:prSet>
      <dgm:spPr/>
    </dgm:pt>
    <dgm:pt modelId="{C32BA1E7-2E91-4CA2-A125-9C92F096C3A4}" type="pres">
      <dgm:prSet presAssocID="{F3A97374-BDD0-483F-9E9C-E4D0E2D08EC1}" presName="hierRoot1" presStyleCnt="0">
        <dgm:presLayoutVars>
          <dgm:hierBranch val="init"/>
        </dgm:presLayoutVars>
      </dgm:prSet>
      <dgm:spPr/>
    </dgm:pt>
    <dgm:pt modelId="{EFD579C1-637C-4609-B727-5867D8572E6B}" type="pres">
      <dgm:prSet presAssocID="{F3A97374-BDD0-483F-9E9C-E4D0E2D08EC1}" presName="rootComposite1" presStyleCnt="0"/>
      <dgm:spPr/>
    </dgm:pt>
    <dgm:pt modelId="{F8F6111A-204D-4248-A14D-5D6E675CA28B}" type="pres">
      <dgm:prSet presAssocID="{F3A97374-BDD0-483F-9E9C-E4D0E2D08EC1}" presName="rootText1" presStyleLbl="node0" presStyleIdx="0" presStyleCnt="1">
        <dgm:presLayoutVars>
          <dgm:chPref val="3"/>
        </dgm:presLayoutVars>
      </dgm:prSet>
      <dgm:spPr/>
    </dgm:pt>
    <dgm:pt modelId="{47823FC8-B35A-4BD7-9CE0-EE1FFB5C3854}" type="pres">
      <dgm:prSet presAssocID="{F3A97374-BDD0-483F-9E9C-E4D0E2D08EC1}" presName="rootConnector1" presStyleLbl="node1" presStyleIdx="0" presStyleCnt="0"/>
      <dgm:spPr/>
    </dgm:pt>
    <dgm:pt modelId="{44875E8D-9551-4C3B-9CF8-882060DAE43A}" type="pres">
      <dgm:prSet presAssocID="{F3A97374-BDD0-483F-9E9C-E4D0E2D08EC1}" presName="hierChild2" presStyleCnt="0"/>
      <dgm:spPr/>
    </dgm:pt>
    <dgm:pt modelId="{76DCDCA8-A884-4D8F-A452-D322C95F2441}" type="pres">
      <dgm:prSet presAssocID="{0A92F1AF-DE96-4B3C-A142-5181E81BD59B}" presName="Name37" presStyleLbl="parChTrans1D2" presStyleIdx="0" presStyleCnt="4"/>
      <dgm:spPr/>
    </dgm:pt>
    <dgm:pt modelId="{FAC499A8-0A83-4F32-8854-530D2D38BAE5}" type="pres">
      <dgm:prSet presAssocID="{4250EE44-B226-409D-8A61-3C67E293BD18}" presName="hierRoot2" presStyleCnt="0">
        <dgm:presLayoutVars>
          <dgm:hierBranch val="init"/>
        </dgm:presLayoutVars>
      </dgm:prSet>
      <dgm:spPr/>
    </dgm:pt>
    <dgm:pt modelId="{F89EC93D-0FF0-48FF-AF18-CAD61F7512BA}" type="pres">
      <dgm:prSet presAssocID="{4250EE44-B226-409D-8A61-3C67E293BD18}" presName="rootComposite" presStyleCnt="0"/>
      <dgm:spPr/>
    </dgm:pt>
    <dgm:pt modelId="{00F51194-4A21-4AF2-8852-D8825A4AE03F}" type="pres">
      <dgm:prSet presAssocID="{4250EE44-B226-409D-8A61-3C67E293BD18}" presName="rootText" presStyleLbl="node2" presStyleIdx="0" presStyleCnt="4">
        <dgm:presLayoutVars>
          <dgm:chPref val="3"/>
        </dgm:presLayoutVars>
      </dgm:prSet>
      <dgm:spPr/>
    </dgm:pt>
    <dgm:pt modelId="{2CC650F1-F51B-402C-BF74-C6681A433E75}" type="pres">
      <dgm:prSet presAssocID="{4250EE44-B226-409D-8A61-3C67E293BD18}" presName="rootConnector" presStyleLbl="node2" presStyleIdx="0" presStyleCnt="4"/>
      <dgm:spPr/>
    </dgm:pt>
    <dgm:pt modelId="{349A7A76-FE47-4DCB-8AAA-6E8417C3989D}" type="pres">
      <dgm:prSet presAssocID="{4250EE44-B226-409D-8A61-3C67E293BD18}" presName="hierChild4" presStyleCnt="0"/>
      <dgm:spPr/>
    </dgm:pt>
    <dgm:pt modelId="{420D88AF-E3C4-490E-93B9-2DF63BE30E76}" type="pres">
      <dgm:prSet presAssocID="{4250EE44-B226-409D-8A61-3C67E293BD18}" presName="hierChild5" presStyleCnt="0"/>
      <dgm:spPr/>
    </dgm:pt>
    <dgm:pt modelId="{CFBEADA9-9F3C-4AEF-86C3-F430CCDC0B15}" type="pres">
      <dgm:prSet presAssocID="{EB887321-0041-46F9-B247-03D3183F78F7}" presName="Name37" presStyleLbl="parChTrans1D2" presStyleIdx="1" presStyleCnt="4"/>
      <dgm:spPr/>
    </dgm:pt>
    <dgm:pt modelId="{BD2170DE-D0FB-4F6F-A4E9-7F0E3F45B4EF}" type="pres">
      <dgm:prSet presAssocID="{780408C4-3AE4-44A1-992D-3CEA6D7141AC}" presName="hierRoot2" presStyleCnt="0">
        <dgm:presLayoutVars>
          <dgm:hierBranch val="init"/>
        </dgm:presLayoutVars>
      </dgm:prSet>
      <dgm:spPr/>
    </dgm:pt>
    <dgm:pt modelId="{CC84B730-7A27-4B56-8DA4-DCB40781B62D}" type="pres">
      <dgm:prSet presAssocID="{780408C4-3AE4-44A1-992D-3CEA6D7141AC}" presName="rootComposite" presStyleCnt="0"/>
      <dgm:spPr/>
    </dgm:pt>
    <dgm:pt modelId="{73B9AFAE-296E-45FD-B0A5-CE8F975DBA7F}" type="pres">
      <dgm:prSet presAssocID="{780408C4-3AE4-44A1-992D-3CEA6D7141AC}" presName="rootText" presStyleLbl="node2" presStyleIdx="1" presStyleCnt="4">
        <dgm:presLayoutVars>
          <dgm:chPref val="3"/>
        </dgm:presLayoutVars>
      </dgm:prSet>
      <dgm:spPr/>
    </dgm:pt>
    <dgm:pt modelId="{C034ACFA-9435-4FD5-A08E-370ABDC42C59}" type="pres">
      <dgm:prSet presAssocID="{780408C4-3AE4-44A1-992D-3CEA6D7141AC}" presName="rootConnector" presStyleLbl="node2" presStyleIdx="1" presStyleCnt="4"/>
      <dgm:spPr/>
    </dgm:pt>
    <dgm:pt modelId="{985A5A6A-2A57-4135-A13F-DA944921A68C}" type="pres">
      <dgm:prSet presAssocID="{780408C4-3AE4-44A1-992D-3CEA6D7141AC}" presName="hierChild4" presStyleCnt="0"/>
      <dgm:spPr/>
    </dgm:pt>
    <dgm:pt modelId="{1ED736CF-7ED4-4C3C-8D76-59BEC97BCAC3}" type="pres">
      <dgm:prSet presAssocID="{780408C4-3AE4-44A1-992D-3CEA6D7141AC}" presName="hierChild5" presStyleCnt="0"/>
      <dgm:spPr/>
    </dgm:pt>
    <dgm:pt modelId="{01DA14CB-8BDF-4A92-8764-CF449B961CA1}" type="pres">
      <dgm:prSet presAssocID="{814E5798-CF78-4D9D-A237-EA24752D0053}" presName="Name37" presStyleLbl="parChTrans1D2" presStyleIdx="2" presStyleCnt="4"/>
      <dgm:spPr/>
    </dgm:pt>
    <dgm:pt modelId="{1CAC022F-EC44-479F-A14D-FB7EB1BEEE06}" type="pres">
      <dgm:prSet presAssocID="{E6F6499A-A553-4488-B6AC-196DFE802394}" presName="hierRoot2" presStyleCnt="0">
        <dgm:presLayoutVars>
          <dgm:hierBranch val="init"/>
        </dgm:presLayoutVars>
      </dgm:prSet>
      <dgm:spPr/>
    </dgm:pt>
    <dgm:pt modelId="{15D6AE63-4096-4B58-AF41-AEB12965CD11}" type="pres">
      <dgm:prSet presAssocID="{E6F6499A-A553-4488-B6AC-196DFE802394}" presName="rootComposite" presStyleCnt="0"/>
      <dgm:spPr/>
    </dgm:pt>
    <dgm:pt modelId="{3A6EBAF8-25AA-4F03-B646-06DC454B5CA9}" type="pres">
      <dgm:prSet presAssocID="{E6F6499A-A553-4488-B6AC-196DFE802394}" presName="rootText" presStyleLbl="node2" presStyleIdx="2" presStyleCnt="4">
        <dgm:presLayoutVars>
          <dgm:chPref val="3"/>
        </dgm:presLayoutVars>
      </dgm:prSet>
      <dgm:spPr/>
    </dgm:pt>
    <dgm:pt modelId="{99981F8E-41D3-4555-B674-98946392BE01}" type="pres">
      <dgm:prSet presAssocID="{E6F6499A-A553-4488-B6AC-196DFE802394}" presName="rootConnector" presStyleLbl="node2" presStyleIdx="2" presStyleCnt="4"/>
      <dgm:spPr/>
    </dgm:pt>
    <dgm:pt modelId="{C71C98C4-DCF5-4D82-A276-122181DAF714}" type="pres">
      <dgm:prSet presAssocID="{E6F6499A-A553-4488-B6AC-196DFE802394}" presName="hierChild4" presStyleCnt="0"/>
      <dgm:spPr/>
    </dgm:pt>
    <dgm:pt modelId="{07A52E63-BD35-4CE6-B0F9-8FABA553ACA9}" type="pres">
      <dgm:prSet presAssocID="{E6F6499A-A553-4488-B6AC-196DFE802394}" presName="hierChild5" presStyleCnt="0"/>
      <dgm:spPr/>
    </dgm:pt>
    <dgm:pt modelId="{40E38A3D-0AEB-46F2-BA5C-9024EE3C1F52}" type="pres">
      <dgm:prSet presAssocID="{B8A840EA-07F3-4AB6-8446-445FBE1548A8}" presName="Name37" presStyleLbl="parChTrans1D2" presStyleIdx="3" presStyleCnt="4"/>
      <dgm:spPr/>
    </dgm:pt>
    <dgm:pt modelId="{18BF2F4A-6687-45D3-B4BA-E2EB699B4354}" type="pres">
      <dgm:prSet presAssocID="{51FB32E7-4540-4D5A-AB47-66962822D95E}" presName="hierRoot2" presStyleCnt="0">
        <dgm:presLayoutVars>
          <dgm:hierBranch val="init"/>
        </dgm:presLayoutVars>
      </dgm:prSet>
      <dgm:spPr/>
    </dgm:pt>
    <dgm:pt modelId="{C0E58490-E67A-494C-8455-8D72888C8CDB}" type="pres">
      <dgm:prSet presAssocID="{51FB32E7-4540-4D5A-AB47-66962822D95E}" presName="rootComposite" presStyleCnt="0"/>
      <dgm:spPr/>
    </dgm:pt>
    <dgm:pt modelId="{4BC20571-DC91-4E9C-A046-9E1506F203E1}" type="pres">
      <dgm:prSet presAssocID="{51FB32E7-4540-4D5A-AB47-66962822D95E}" presName="rootText" presStyleLbl="node2" presStyleIdx="3" presStyleCnt="4">
        <dgm:presLayoutVars>
          <dgm:chPref val="3"/>
        </dgm:presLayoutVars>
      </dgm:prSet>
      <dgm:spPr/>
    </dgm:pt>
    <dgm:pt modelId="{F6813BF8-930A-42E4-A538-51ED9056F815}" type="pres">
      <dgm:prSet presAssocID="{51FB32E7-4540-4D5A-AB47-66962822D95E}" presName="rootConnector" presStyleLbl="node2" presStyleIdx="3" presStyleCnt="4"/>
      <dgm:spPr/>
    </dgm:pt>
    <dgm:pt modelId="{75D8B73E-CE7C-44F4-802D-65C2CDB4FEE7}" type="pres">
      <dgm:prSet presAssocID="{51FB32E7-4540-4D5A-AB47-66962822D95E}" presName="hierChild4" presStyleCnt="0"/>
      <dgm:spPr/>
    </dgm:pt>
    <dgm:pt modelId="{D33C9F06-ECA4-40E7-BBF2-FEE9922F4A29}" type="pres">
      <dgm:prSet presAssocID="{51FB32E7-4540-4D5A-AB47-66962822D95E}" presName="hierChild5" presStyleCnt="0"/>
      <dgm:spPr/>
    </dgm:pt>
    <dgm:pt modelId="{39D17670-91BB-4ADA-8657-6DEEFBB8DDEE}" type="pres">
      <dgm:prSet presAssocID="{F3A97374-BDD0-483F-9E9C-E4D0E2D08EC1}" presName="hierChild3" presStyleCnt="0"/>
      <dgm:spPr/>
    </dgm:pt>
  </dgm:ptLst>
  <dgm:cxnLst>
    <dgm:cxn modelId="{934A2808-22EC-4E38-8E40-8C90E7C42FBA}" type="presOf" srcId="{4250EE44-B226-409D-8A61-3C67E293BD18}" destId="{2CC650F1-F51B-402C-BF74-C6681A433E75}" srcOrd="1" destOrd="0" presId="urn:microsoft.com/office/officeart/2005/8/layout/orgChart1"/>
    <dgm:cxn modelId="{2287C80D-6E93-4EDC-8067-BFCA2701EF49}" type="presOf" srcId="{F3A97374-BDD0-483F-9E9C-E4D0E2D08EC1}" destId="{47823FC8-B35A-4BD7-9CE0-EE1FFB5C3854}" srcOrd="1" destOrd="0" presId="urn:microsoft.com/office/officeart/2005/8/layout/orgChart1"/>
    <dgm:cxn modelId="{E3176917-8940-4FED-B3E1-6EB8BE5E955E}" type="presOf" srcId="{814E5798-CF78-4D9D-A237-EA24752D0053}" destId="{01DA14CB-8BDF-4A92-8764-CF449B961CA1}" srcOrd="0" destOrd="0" presId="urn:microsoft.com/office/officeart/2005/8/layout/orgChart1"/>
    <dgm:cxn modelId="{2798D927-87F4-4925-83E7-5CCA71B849CC}" type="presOf" srcId="{4250EE44-B226-409D-8A61-3C67E293BD18}" destId="{00F51194-4A21-4AF2-8852-D8825A4AE03F}" srcOrd="0" destOrd="0" presId="urn:microsoft.com/office/officeart/2005/8/layout/orgChart1"/>
    <dgm:cxn modelId="{85C0943E-7591-4373-AB22-2C1BDE7323D1}" type="presOf" srcId="{0A92F1AF-DE96-4B3C-A142-5181E81BD59B}" destId="{76DCDCA8-A884-4D8F-A452-D322C95F2441}" srcOrd="0" destOrd="0" presId="urn:microsoft.com/office/officeart/2005/8/layout/orgChart1"/>
    <dgm:cxn modelId="{8CA51940-F25D-4559-B976-34A64E86D3D5}" srcId="{F3A97374-BDD0-483F-9E9C-E4D0E2D08EC1}" destId="{780408C4-3AE4-44A1-992D-3CEA6D7141AC}" srcOrd="1" destOrd="0" parTransId="{EB887321-0041-46F9-B247-03D3183F78F7}" sibTransId="{4AB52FE0-2A57-4396-B840-41DE89E9AE13}"/>
    <dgm:cxn modelId="{6AF3B144-5A2E-4A51-885B-FC1F85B06288}" type="presOf" srcId="{EB887321-0041-46F9-B247-03D3183F78F7}" destId="{CFBEADA9-9F3C-4AEF-86C3-F430CCDC0B15}" srcOrd="0" destOrd="0" presId="urn:microsoft.com/office/officeart/2005/8/layout/orgChart1"/>
    <dgm:cxn modelId="{C31B9F4A-508D-45A9-BA61-E1A3EE4349B7}" type="presOf" srcId="{51FB32E7-4540-4D5A-AB47-66962822D95E}" destId="{4BC20571-DC91-4E9C-A046-9E1506F203E1}" srcOrd="0" destOrd="0" presId="urn:microsoft.com/office/officeart/2005/8/layout/orgChart1"/>
    <dgm:cxn modelId="{648BFF72-1D9D-47B6-BD4C-CEA792060705}" type="presOf" srcId="{E6F6499A-A553-4488-B6AC-196DFE802394}" destId="{3A6EBAF8-25AA-4F03-B646-06DC454B5CA9}" srcOrd="0" destOrd="0" presId="urn:microsoft.com/office/officeart/2005/8/layout/orgChart1"/>
    <dgm:cxn modelId="{BED7CE73-68C0-494E-A60E-3DD5F0E8AF11}" type="presOf" srcId="{E6F6499A-A553-4488-B6AC-196DFE802394}" destId="{99981F8E-41D3-4555-B674-98946392BE01}" srcOrd="1" destOrd="0" presId="urn:microsoft.com/office/officeart/2005/8/layout/orgChart1"/>
    <dgm:cxn modelId="{71B8DC56-3DAA-4DCF-B277-453D74E7A7E5}" srcId="{F3A97374-BDD0-483F-9E9C-E4D0E2D08EC1}" destId="{4250EE44-B226-409D-8A61-3C67E293BD18}" srcOrd="0" destOrd="0" parTransId="{0A92F1AF-DE96-4B3C-A142-5181E81BD59B}" sibTransId="{51ACB7B7-C21D-4D8F-8158-25E756958A39}"/>
    <dgm:cxn modelId="{069F559B-DA7E-424B-960E-2832BB197F34}" srcId="{F3A97374-BDD0-483F-9E9C-E4D0E2D08EC1}" destId="{E6F6499A-A553-4488-B6AC-196DFE802394}" srcOrd="2" destOrd="0" parTransId="{814E5798-CF78-4D9D-A237-EA24752D0053}" sibTransId="{D2B7410D-818C-457F-A24D-7B98AF7E8FD0}"/>
    <dgm:cxn modelId="{204961A6-CC10-42A7-80A5-BA7C9B2D9F47}" srcId="{F3A97374-BDD0-483F-9E9C-E4D0E2D08EC1}" destId="{51FB32E7-4540-4D5A-AB47-66962822D95E}" srcOrd="3" destOrd="0" parTransId="{B8A840EA-07F3-4AB6-8446-445FBE1548A8}" sibTransId="{1529C208-0EED-469A-B7C3-10B10EE3D14F}"/>
    <dgm:cxn modelId="{9F8166B1-A2CE-4512-BE79-712912453E64}" type="presOf" srcId="{780408C4-3AE4-44A1-992D-3CEA6D7141AC}" destId="{C034ACFA-9435-4FD5-A08E-370ABDC42C59}" srcOrd="1" destOrd="0" presId="urn:microsoft.com/office/officeart/2005/8/layout/orgChart1"/>
    <dgm:cxn modelId="{543FFAC0-42C2-46E2-98E4-4CBD734551D3}" type="presOf" srcId="{F3A97374-BDD0-483F-9E9C-E4D0E2D08EC1}" destId="{F8F6111A-204D-4248-A14D-5D6E675CA28B}" srcOrd="0" destOrd="0" presId="urn:microsoft.com/office/officeart/2005/8/layout/orgChart1"/>
    <dgm:cxn modelId="{80F7CED6-33B6-4008-9F6B-18E3FC478F82}" type="presOf" srcId="{B8A840EA-07F3-4AB6-8446-445FBE1548A8}" destId="{40E38A3D-0AEB-46F2-BA5C-9024EE3C1F52}" srcOrd="0" destOrd="0" presId="urn:microsoft.com/office/officeart/2005/8/layout/orgChart1"/>
    <dgm:cxn modelId="{564119D7-A0F1-42AC-B88F-7EC248B41407}" type="presOf" srcId="{51FB32E7-4540-4D5A-AB47-66962822D95E}" destId="{F6813BF8-930A-42E4-A538-51ED9056F815}" srcOrd="1" destOrd="0" presId="urn:microsoft.com/office/officeart/2005/8/layout/orgChart1"/>
    <dgm:cxn modelId="{81A2B1D8-F170-4DC0-84B0-B3FBB5E868A1}" srcId="{ACCAC4E1-C05C-46B2-9E91-BDB03EF0C04A}" destId="{F3A97374-BDD0-483F-9E9C-E4D0E2D08EC1}" srcOrd="0" destOrd="0" parTransId="{69F90465-111A-49F9-BD14-C749E7B1472F}" sibTransId="{055F9480-0188-4F67-8A53-6E9FD1F58BAC}"/>
    <dgm:cxn modelId="{7586D3E2-02BB-4D1B-B846-DAFE9E15F5FF}" type="presOf" srcId="{780408C4-3AE4-44A1-992D-3CEA6D7141AC}" destId="{73B9AFAE-296E-45FD-B0A5-CE8F975DBA7F}" srcOrd="0" destOrd="0" presId="urn:microsoft.com/office/officeart/2005/8/layout/orgChart1"/>
    <dgm:cxn modelId="{046E7FEC-93A7-40BF-AC38-3A4ACDFD851E}" type="presOf" srcId="{ACCAC4E1-C05C-46B2-9E91-BDB03EF0C04A}" destId="{A5471B7F-7F89-4846-AC60-005860AE4DE6}" srcOrd="0" destOrd="0" presId="urn:microsoft.com/office/officeart/2005/8/layout/orgChart1"/>
    <dgm:cxn modelId="{02F17C83-0F78-4D91-A12A-4CBA73FF10CE}" type="presParOf" srcId="{A5471B7F-7F89-4846-AC60-005860AE4DE6}" destId="{C32BA1E7-2E91-4CA2-A125-9C92F096C3A4}" srcOrd="0" destOrd="0" presId="urn:microsoft.com/office/officeart/2005/8/layout/orgChart1"/>
    <dgm:cxn modelId="{6DEDF533-1134-4D6E-93B1-80152AB4E4BE}" type="presParOf" srcId="{C32BA1E7-2E91-4CA2-A125-9C92F096C3A4}" destId="{EFD579C1-637C-4609-B727-5867D8572E6B}" srcOrd="0" destOrd="0" presId="urn:microsoft.com/office/officeart/2005/8/layout/orgChart1"/>
    <dgm:cxn modelId="{48DCCAC5-6961-4EE0-B331-C9352F794533}" type="presParOf" srcId="{EFD579C1-637C-4609-B727-5867D8572E6B}" destId="{F8F6111A-204D-4248-A14D-5D6E675CA28B}" srcOrd="0" destOrd="0" presId="urn:microsoft.com/office/officeart/2005/8/layout/orgChart1"/>
    <dgm:cxn modelId="{1E94DA29-9812-4C0A-80E4-903FAD8A2DE3}" type="presParOf" srcId="{EFD579C1-637C-4609-B727-5867D8572E6B}" destId="{47823FC8-B35A-4BD7-9CE0-EE1FFB5C3854}" srcOrd="1" destOrd="0" presId="urn:microsoft.com/office/officeart/2005/8/layout/orgChart1"/>
    <dgm:cxn modelId="{28C35B2F-F66E-459D-B850-D2FCE5CE0F4E}" type="presParOf" srcId="{C32BA1E7-2E91-4CA2-A125-9C92F096C3A4}" destId="{44875E8D-9551-4C3B-9CF8-882060DAE43A}" srcOrd="1" destOrd="0" presId="urn:microsoft.com/office/officeart/2005/8/layout/orgChart1"/>
    <dgm:cxn modelId="{6A130448-4C7D-4578-92C8-9F1064B62D62}" type="presParOf" srcId="{44875E8D-9551-4C3B-9CF8-882060DAE43A}" destId="{76DCDCA8-A884-4D8F-A452-D322C95F2441}" srcOrd="0" destOrd="0" presId="urn:microsoft.com/office/officeart/2005/8/layout/orgChart1"/>
    <dgm:cxn modelId="{C6851897-BE13-408D-9E59-FFEEEB539558}" type="presParOf" srcId="{44875E8D-9551-4C3B-9CF8-882060DAE43A}" destId="{FAC499A8-0A83-4F32-8854-530D2D38BAE5}" srcOrd="1" destOrd="0" presId="urn:microsoft.com/office/officeart/2005/8/layout/orgChart1"/>
    <dgm:cxn modelId="{91F85648-D8ED-4984-93D2-BE61365A2C12}" type="presParOf" srcId="{FAC499A8-0A83-4F32-8854-530D2D38BAE5}" destId="{F89EC93D-0FF0-48FF-AF18-CAD61F7512BA}" srcOrd="0" destOrd="0" presId="urn:microsoft.com/office/officeart/2005/8/layout/orgChart1"/>
    <dgm:cxn modelId="{E2B7C413-E60A-4404-8C1C-0214E63A6BD7}" type="presParOf" srcId="{F89EC93D-0FF0-48FF-AF18-CAD61F7512BA}" destId="{00F51194-4A21-4AF2-8852-D8825A4AE03F}" srcOrd="0" destOrd="0" presId="urn:microsoft.com/office/officeart/2005/8/layout/orgChart1"/>
    <dgm:cxn modelId="{F9C22888-88DC-4429-ABBA-7C78B75BA77B}" type="presParOf" srcId="{F89EC93D-0FF0-48FF-AF18-CAD61F7512BA}" destId="{2CC650F1-F51B-402C-BF74-C6681A433E75}" srcOrd="1" destOrd="0" presId="urn:microsoft.com/office/officeart/2005/8/layout/orgChart1"/>
    <dgm:cxn modelId="{438C7433-8865-49EC-B501-AED03F33C7EB}" type="presParOf" srcId="{FAC499A8-0A83-4F32-8854-530D2D38BAE5}" destId="{349A7A76-FE47-4DCB-8AAA-6E8417C3989D}" srcOrd="1" destOrd="0" presId="urn:microsoft.com/office/officeart/2005/8/layout/orgChart1"/>
    <dgm:cxn modelId="{A9D486BE-8B43-4B78-BDF6-8104C1EE7306}" type="presParOf" srcId="{FAC499A8-0A83-4F32-8854-530D2D38BAE5}" destId="{420D88AF-E3C4-490E-93B9-2DF63BE30E76}" srcOrd="2" destOrd="0" presId="urn:microsoft.com/office/officeart/2005/8/layout/orgChart1"/>
    <dgm:cxn modelId="{7BE71941-7E58-4D1F-AA6C-CB97CE8BC828}" type="presParOf" srcId="{44875E8D-9551-4C3B-9CF8-882060DAE43A}" destId="{CFBEADA9-9F3C-4AEF-86C3-F430CCDC0B15}" srcOrd="2" destOrd="0" presId="urn:microsoft.com/office/officeart/2005/8/layout/orgChart1"/>
    <dgm:cxn modelId="{06372FA8-7479-47E6-9ECC-1143A221E279}" type="presParOf" srcId="{44875E8D-9551-4C3B-9CF8-882060DAE43A}" destId="{BD2170DE-D0FB-4F6F-A4E9-7F0E3F45B4EF}" srcOrd="3" destOrd="0" presId="urn:microsoft.com/office/officeart/2005/8/layout/orgChart1"/>
    <dgm:cxn modelId="{7C22A621-8C0B-4D42-86AB-E3DCE4542B99}" type="presParOf" srcId="{BD2170DE-D0FB-4F6F-A4E9-7F0E3F45B4EF}" destId="{CC84B730-7A27-4B56-8DA4-DCB40781B62D}" srcOrd="0" destOrd="0" presId="urn:microsoft.com/office/officeart/2005/8/layout/orgChart1"/>
    <dgm:cxn modelId="{FE9C026B-2F48-4A59-ABFE-6BA3AA5A787C}" type="presParOf" srcId="{CC84B730-7A27-4B56-8DA4-DCB40781B62D}" destId="{73B9AFAE-296E-45FD-B0A5-CE8F975DBA7F}" srcOrd="0" destOrd="0" presId="urn:microsoft.com/office/officeart/2005/8/layout/orgChart1"/>
    <dgm:cxn modelId="{9EE942E9-2403-4801-9978-D07F2353CFB8}" type="presParOf" srcId="{CC84B730-7A27-4B56-8DA4-DCB40781B62D}" destId="{C034ACFA-9435-4FD5-A08E-370ABDC42C59}" srcOrd="1" destOrd="0" presId="urn:microsoft.com/office/officeart/2005/8/layout/orgChart1"/>
    <dgm:cxn modelId="{95EFEBB1-AEC3-4C11-B127-9DD24BDCE8C9}" type="presParOf" srcId="{BD2170DE-D0FB-4F6F-A4E9-7F0E3F45B4EF}" destId="{985A5A6A-2A57-4135-A13F-DA944921A68C}" srcOrd="1" destOrd="0" presId="urn:microsoft.com/office/officeart/2005/8/layout/orgChart1"/>
    <dgm:cxn modelId="{940A9DFB-01B1-4FD6-BF79-42EAE2AC0EDB}" type="presParOf" srcId="{BD2170DE-D0FB-4F6F-A4E9-7F0E3F45B4EF}" destId="{1ED736CF-7ED4-4C3C-8D76-59BEC97BCAC3}" srcOrd="2" destOrd="0" presId="urn:microsoft.com/office/officeart/2005/8/layout/orgChart1"/>
    <dgm:cxn modelId="{66FBDDDB-0A39-4074-AD90-AB5F14867B27}" type="presParOf" srcId="{44875E8D-9551-4C3B-9CF8-882060DAE43A}" destId="{01DA14CB-8BDF-4A92-8764-CF449B961CA1}" srcOrd="4" destOrd="0" presId="urn:microsoft.com/office/officeart/2005/8/layout/orgChart1"/>
    <dgm:cxn modelId="{E2967117-5FF5-4705-9FDA-755388D294C1}" type="presParOf" srcId="{44875E8D-9551-4C3B-9CF8-882060DAE43A}" destId="{1CAC022F-EC44-479F-A14D-FB7EB1BEEE06}" srcOrd="5" destOrd="0" presId="urn:microsoft.com/office/officeart/2005/8/layout/orgChart1"/>
    <dgm:cxn modelId="{1C0532BB-8223-4AE2-A442-95D09D0375CE}" type="presParOf" srcId="{1CAC022F-EC44-479F-A14D-FB7EB1BEEE06}" destId="{15D6AE63-4096-4B58-AF41-AEB12965CD11}" srcOrd="0" destOrd="0" presId="urn:microsoft.com/office/officeart/2005/8/layout/orgChart1"/>
    <dgm:cxn modelId="{7036445A-6533-479C-936D-10BEA219AC00}" type="presParOf" srcId="{15D6AE63-4096-4B58-AF41-AEB12965CD11}" destId="{3A6EBAF8-25AA-4F03-B646-06DC454B5CA9}" srcOrd="0" destOrd="0" presId="urn:microsoft.com/office/officeart/2005/8/layout/orgChart1"/>
    <dgm:cxn modelId="{8793DF7B-42C9-4939-8561-E3EDE1E333EA}" type="presParOf" srcId="{15D6AE63-4096-4B58-AF41-AEB12965CD11}" destId="{99981F8E-41D3-4555-B674-98946392BE01}" srcOrd="1" destOrd="0" presId="urn:microsoft.com/office/officeart/2005/8/layout/orgChart1"/>
    <dgm:cxn modelId="{56A0A685-37AF-49FE-BCFB-509099E3EB2A}" type="presParOf" srcId="{1CAC022F-EC44-479F-A14D-FB7EB1BEEE06}" destId="{C71C98C4-DCF5-4D82-A276-122181DAF714}" srcOrd="1" destOrd="0" presId="urn:microsoft.com/office/officeart/2005/8/layout/orgChart1"/>
    <dgm:cxn modelId="{6BEE5099-C85A-4B0D-90D8-5A458F30A2B5}" type="presParOf" srcId="{1CAC022F-EC44-479F-A14D-FB7EB1BEEE06}" destId="{07A52E63-BD35-4CE6-B0F9-8FABA553ACA9}" srcOrd="2" destOrd="0" presId="urn:microsoft.com/office/officeart/2005/8/layout/orgChart1"/>
    <dgm:cxn modelId="{2EE00754-1AE7-452F-9873-79E8A1D00C72}" type="presParOf" srcId="{44875E8D-9551-4C3B-9CF8-882060DAE43A}" destId="{40E38A3D-0AEB-46F2-BA5C-9024EE3C1F52}" srcOrd="6" destOrd="0" presId="urn:microsoft.com/office/officeart/2005/8/layout/orgChart1"/>
    <dgm:cxn modelId="{51DC6389-E88B-482A-9249-C32006CF3BFF}" type="presParOf" srcId="{44875E8D-9551-4C3B-9CF8-882060DAE43A}" destId="{18BF2F4A-6687-45D3-B4BA-E2EB699B4354}" srcOrd="7" destOrd="0" presId="urn:microsoft.com/office/officeart/2005/8/layout/orgChart1"/>
    <dgm:cxn modelId="{7C507FE9-84D2-4285-89FB-1A886E2FF465}" type="presParOf" srcId="{18BF2F4A-6687-45D3-B4BA-E2EB699B4354}" destId="{C0E58490-E67A-494C-8455-8D72888C8CDB}" srcOrd="0" destOrd="0" presId="urn:microsoft.com/office/officeart/2005/8/layout/orgChart1"/>
    <dgm:cxn modelId="{2F119FBF-5B31-492C-B98A-6CEFEFB95402}" type="presParOf" srcId="{C0E58490-E67A-494C-8455-8D72888C8CDB}" destId="{4BC20571-DC91-4E9C-A046-9E1506F203E1}" srcOrd="0" destOrd="0" presId="urn:microsoft.com/office/officeart/2005/8/layout/orgChart1"/>
    <dgm:cxn modelId="{E07C2FD7-2E47-4BCC-A612-6BEC73805186}" type="presParOf" srcId="{C0E58490-E67A-494C-8455-8D72888C8CDB}" destId="{F6813BF8-930A-42E4-A538-51ED9056F815}" srcOrd="1" destOrd="0" presId="urn:microsoft.com/office/officeart/2005/8/layout/orgChart1"/>
    <dgm:cxn modelId="{592F488F-914E-4E28-8436-7931CE73DBDF}" type="presParOf" srcId="{18BF2F4A-6687-45D3-B4BA-E2EB699B4354}" destId="{75D8B73E-CE7C-44F4-802D-65C2CDB4FEE7}" srcOrd="1" destOrd="0" presId="urn:microsoft.com/office/officeart/2005/8/layout/orgChart1"/>
    <dgm:cxn modelId="{9CF20480-1E48-407E-8600-736ACF334482}" type="presParOf" srcId="{18BF2F4A-6687-45D3-B4BA-E2EB699B4354}" destId="{D33C9F06-ECA4-40E7-BBF2-FEE9922F4A29}" srcOrd="2" destOrd="0" presId="urn:microsoft.com/office/officeart/2005/8/layout/orgChart1"/>
    <dgm:cxn modelId="{7A85E237-B5BF-4A1A-B079-41F4CF866546}" type="presParOf" srcId="{C32BA1E7-2E91-4CA2-A125-9C92F096C3A4}" destId="{39D17670-91BB-4ADA-8657-6DEEFBB8DDE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CDA018-5794-4E2B-ABF8-29B9C57E0BEB}" type="doc">
      <dgm:prSet loTypeId="urn:microsoft.com/office/officeart/2005/8/layout/lProcess1" loCatId="process" qsTypeId="urn:microsoft.com/office/officeart/2005/8/quickstyle/3d1" qsCatId="3D" csTypeId="urn:microsoft.com/office/officeart/2005/8/colors/accent1_2" csCatId="accent1" phldr="1"/>
      <dgm:spPr/>
      <dgm:t>
        <a:bodyPr/>
        <a:lstStyle/>
        <a:p>
          <a:endParaRPr lang="hr-HR"/>
        </a:p>
      </dgm:t>
    </dgm:pt>
    <dgm:pt modelId="{3A3B46B2-B2AD-452C-92DF-148582F6122B}">
      <dgm:prSet phldrT="[Text]" custT="1"/>
      <dgm:spPr/>
      <dgm:t>
        <a:bodyPr/>
        <a:lstStyle/>
        <a:p>
          <a:r>
            <a:rPr lang="hr-HR" sz="1600" kern="1200" dirty="0">
              <a:solidFill>
                <a:srgbClr val="000000"/>
              </a:solidFill>
              <a:latin typeface="Corbel" panose="020B0503020204020204"/>
              <a:ea typeface="+mn-ea"/>
              <a:cs typeface="+mn-cs"/>
            </a:rPr>
            <a:t>FIKSNA NAKNADA</a:t>
          </a:r>
        </a:p>
      </dgm:t>
    </dgm:pt>
    <dgm:pt modelId="{3865C6A2-16A4-44F8-86A9-A0151B02A2E0}" type="parTrans" cxnId="{7BEEE3FA-10B0-4F94-8A87-17446A3C7551}">
      <dgm:prSet/>
      <dgm:spPr/>
      <dgm:t>
        <a:bodyPr/>
        <a:lstStyle/>
        <a:p>
          <a:endParaRPr lang="hr-HR"/>
        </a:p>
      </dgm:t>
    </dgm:pt>
    <dgm:pt modelId="{9563F056-8768-4D4B-8215-5EBBE8971D3B}" type="sibTrans" cxnId="{7BEEE3FA-10B0-4F94-8A87-17446A3C7551}">
      <dgm:prSet/>
      <dgm:spPr/>
      <dgm:t>
        <a:bodyPr/>
        <a:lstStyle/>
        <a:p>
          <a:endParaRPr lang="hr-HR"/>
        </a:p>
      </dgm:t>
    </dgm:pt>
    <dgm:pt modelId="{777E6A91-DFC8-4C4E-8C47-6899B3706639}">
      <dgm:prSet phldrT="[Text]" custT="1"/>
      <dgm:spPr/>
      <dgm:t>
        <a:bodyPr/>
        <a:lstStyle/>
        <a:p>
          <a:r>
            <a:rPr lang="hr-HR" sz="1600" kern="1200" dirty="0">
              <a:solidFill>
                <a:srgbClr val="000000"/>
              </a:solidFill>
              <a:latin typeface="Corbel" panose="020B0503020204020204"/>
              <a:ea typeface="+mn-ea"/>
              <a:cs typeface="+mn-cs"/>
            </a:rPr>
            <a:t>POVRAT CIJENE KARTE / REROUTING</a:t>
          </a:r>
        </a:p>
      </dgm:t>
    </dgm:pt>
    <dgm:pt modelId="{3C7D8959-FE87-4D21-AF95-763096E02CE9}" type="parTrans" cxnId="{45F3AA11-7278-42F1-9804-1397D1689AEE}">
      <dgm:prSet/>
      <dgm:spPr/>
      <dgm:t>
        <a:bodyPr/>
        <a:lstStyle/>
        <a:p>
          <a:endParaRPr lang="hr-HR"/>
        </a:p>
      </dgm:t>
    </dgm:pt>
    <dgm:pt modelId="{9F961ACC-BDF8-402D-809E-FEE5A790C1E7}" type="sibTrans" cxnId="{45F3AA11-7278-42F1-9804-1397D1689AEE}">
      <dgm:prSet/>
      <dgm:spPr/>
      <dgm:t>
        <a:bodyPr/>
        <a:lstStyle/>
        <a:p>
          <a:endParaRPr lang="hr-HR"/>
        </a:p>
      </dgm:t>
    </dgm:pt>
    <dgm:pt modelId="{2B261798-9844-4667-A6D2-A3EB54ABDB44}">
      <dgm:prSet phldrT="[Text]" custT="1"/>
      <dgm:spPr/>
      <dgm:t>
        <a:bodyPr/>
        <a:lstStyle/>
        <a:p>
          <a:r>
            <a:rPr lang="hr-HR" sz="1600" kern="1200" dirty="0">
              <a:solidFill>
                <a:srgbClr val="000000"/>
              </a:solidFill>
              <a:latin typeface="Corbel" panose="020B0503020204020204"/>
              <a:ea typeface="+mn-ea"/>
              <a:cs typeface="+mn-cs"/>
            </a:rPr>
            <a:t>SKRB</a:t>
          </a:r>
        </a:p>
      </dgm:t>
    </dgm:pt>
    <dgm:pt modelId="{65C94E12-A593-4F26-AFF2-FC8D347295EA}" type="parTrans" cxnId="{A97961B5-C411-4BAC-8F10-EF599B021C1E}">
      <dgm:prSet/>
      <dgm:spPr/>
      <dgm:t>
        <a:bodyPr/>
        <a:lstStyle/>
        <a:p>
          <a:endParaRPr lang="hr-HR"/>
        </a:p>
      </dgm:t>
    </dgm:pt>
    <dgm:pt modelId="{6822A21C-D833-4F11-A25D-E228BC775EFA}" type="sibTrans" cxnId="{A97961B5-C411-4BAC-8F10-EF599B021C1E}">
      <dgm:prSet/>
      <dgm:spPr/>
      <dgm:t>
        <a:bodyPr/>
        <a:lstStyle/>
        <a:p>
          <a:endParaRPr lang="hr-HR"/>
        </a:p>
      </dgm:t>
    </dgm:pt>
    <dgm:pt modelId="{30C61A3E-057F-4E0D-97D4-9BB7E5130771}" type="pres">
      <dgm:prSet presAssocID="{EDCDA018-5794-4E2B-ABF8-29B9C57E0BEB}" presName="Name0" presStyleCnt="0">
        <dgm:presLayoutVars>
          <dgm:dir/>
          <dgm:animLvl val="lvl"/>
          <dgm:resizeHandles val="exact"/>
        </dgm:presLayoutVars>
      </dgm:prSet>
      <dgm:spPr/>
    </dgm:pt>
    <dgm:pt modelId="{1498A9E7-D5CC-4908-B1EB-582B4E60C532}" type="pres">
      <dgm:prSet presAssocID="{3A3B46B2-B2AD-452C-92DF-148582F6122B}" presName="vertFlow" presStyleCnt="0"/>
      <dgm:spPr/>
    </dgm:pt>
    <dgm:pt modelId="{B6BAB3EF-F614-4052-9B81-829D2D2A9960}" type="pres">
      <dgm:prSet presAssocID="{3A3B46B2-B2AD-452C-92DF-148582F6122B}" presName="header" presStyleLbl="node1" presStyleIdx="0" presStyleCnt="1" custScaleX="156239"/>
      <dgm:spPr/>
    </dgm:pt>
    <dgm:pt modelId="{5BD76BF2-DE1C-430C-8FB9-0FB072BD4AD3}" type="pres">
      <dgm:prSet presAssocID="{3C7D8959-FE87-4D21-AF95-763096E02CE9}" presName="parTrans" presStyleLbl="sibTrans2D1" presStyleIdx="0" presStyleCnt="2"/>
      <dgm:spPr/>
    </dgm:pt>
    <dgm:pt modelId="{D312CE3B-363B-4C39-A799-4EB77708B848}" type="pres">
      <dgm:prSet presAssocID="{777E6A91-DFC8-4C4E-8C47-6899B3706639}" presName="child" presStyleLbl="alignAccFollowNode1" presStyleIdx="0" presStyleCnt="2" custScaleX="156239">
        <dgm:presLayoutVars>
          <dgm:chMax val="0"/>
          <dgm:bulletEnabled val="1"/>
        </dgm:presLayoutVars>
      </dgm:prSet>
      <dgm:spPr/>
    </dgm:pt>
    <dgm:pt modelId="{5140814B-FB70-4E4B-ABC3-D8D78DE35F80}" type="pres">
      <dgm:prSet presAssocID="{9F961ACC-BDF8-402D-809E-FEE5A790C1E7}" presName="sibTrans" presStyleLbl="sibTrans2D1" presStyleIdx="1" presStyleCnt="2"/>
      <dgm:spPr/>
    </dgm:pt>
    <dgm:pt modelId="{D00D5710-5A8F-4040-B109-20B89DAB02EE}" type="pres">
      <dgm:prSet presAssocID="{2B261798-9844-4667-A6D2-A3EB54ABDB44}" presName="child" presStyleLbl="alignAccFollowNode1" presStyleIdx="1" presStyleCnt="2" custScaleX="156239">
        <dgm:presLayoutVars>
          <dgm:chMax val="0"/>
          <dgm:bulletEnabled val="1"/>
        </dgm:presLayoutVars>
      </dgm:prSet>
      <dgm:spPr/>
    </dgm:pt>
  </dgm:ptLst>
  <dgm:cxnLst>
    <dgm:cxn modelId="{45F3AA11-7278-42F1-9804-1397D1689AEE}" srcId="{3A3B46B2-B2AD-452C-92DF-148582F6122B}" destId="{777E6A91-DFC8-4C4E-8C47-6899B3706639}" srcOrd="0" destOrd="0" parTransId="{3C7D8959-FE87-4D21-AF95-763096E02CE9}" sibTransId="{9F961ACC-BDF8-402D-809E-FEE5A790C1E7}"/>
    <dgm:cxn modelId="{1532FD2F-536A-4755-9C8E-937D53883C53}" type="presOf" srcId="{3A3B46B2-B2AD-452C-92DF-148582F6122B}" destId="{B6BAB3EF-F614-4052-9B81-829D2D2A9960}" srcOrd="0" destOrd="0" presId="urn:microsoft.com/office/officeart/2005/8/layout/lProcess1"/>
    <dgm:cxn modelId="{984C834D-6D52-408E-847F-540C722D263C}" type="presOf" srcId="{3C7D8959-FE87-4D21-AF95-763096E02CE9}" destId="{5BD76BF2-DE1C-430C-8FB9-0FB072BD4AD3}" srcOrd="0" destOrd="0" presId="urn:microsoft.com/office/officeart/2005/8/layout/lProcess1"/>
    <dgm:cxn modelId="{40F25E7F-D1BE-439C-B6AB-65245D69D461}" type="presOf" srcId="{9F961ACC-BDF8-402D-809E-FEE5A790C1E7}" destId="{5140814B-FB70-4E4B-ABC3-D8D78DE35F80}" srcOrd="0" destOrd="0" presId="urn:microsoft.com/office/officeart/2005/8/layout/lProcess1"/>
    <dgm:cxn modelId="{37C7E7A0-A1C1-4512-A292-23436D9D9FAF}" type="presOf" srcId="{2B261798-9844-4667-A6D2-A3EB54ABDB44}" destId="{D00D5710-5A8F-4040-B109-20B89DAB02EE}" srcOrd="0" destOrd="0" presId="urn:microsoft.com/office/officeart/2005/8/layout/lProcess1"/>
    <dgm:cxn modelId="{A97961B5-C411-4BAC-8F10-EF599B021C1E}" srcId="{3A3B46B2-B2AD-452C-92DF-148582F6122B}" destId="{2B261798-9844-4667-A6D2-A3EB54ABDB44}" srcOrd="1" destOrd="0" parTransId="{65C94E12-A593-4F26-AFF2-FC8D347295EA}" sibTransId="{6822A21C-D833-4F11-A25D-E228BC775EFA}"/>
    <dgm:cxn modelId="{019F78CE-A452-40FD-80EA-BB7325544E3C}" type="presOf" srcId="{EDCDA018-5794-4E2B-ABF8-29B9C57E0BEB}" destId="{30C61A3E-057F-4E0D-97D4-9BB7E5130771}" srcOrd="0" destOrd="0" presId="urn:microsoft.com/office/officeart/2005/8/layout/lProcess1"/>
    <dgm:cxn modelId="{11D816E0-B364-403E-883F-61719DDF927A}" type="presOf" srcId="{777E6A91-DFC8-4C4E-8C47-6899B3706639}" destId="{D312CE3B-363B-4C39-A799-4EB77708B848}" srcOrd="0" destOrd="0" presId="urn:microsoft.com/office/officeart/2005/8/layout/lProcess1"/>
    <dgm:cxn modelId="{7BEEE3FA-10B0-4F94-8A87-17446A3C7551}" srcId="{EDCDA018-5794-4E2B-ABF8-29B9C57E0BEB}" destId="{3A3B46B2-B2AD-452C-92DF-148582F6122B}" srcOrd="0" destOrd="0" parTransId="{3865C6A2-16A4-44F8-86A9-A0151B02A2E0}" sibTransId="{9563F056-8768-4D4B-8215-5EBBE8971D3B}"/>
    <dgm:cxn modelId="{BEED1515-4248-419F-9E5F-96D15799B24A}" type="presParOf" srcId="{30C61A3E-057F-4E0D-97D4-9BB7E5130771}" destId="{1498A9E7-D5CC-4908-B1EB-582B4E60C532}" srcOrd="0" destOrd="0" presId="urn:microsoft.com/office/officeart/2005/8/layout/lProcess1"/>
    <dgm:cxn modelId="{FD949855-6497-4C90-BBD2-F710092B2EE3}" type="presParOf" srcId="{1498A9E7-D5CC-4908-B1EB-582B4E60C532}" destId="{B6BAB3EF-F614-4052-9B81-829D2D2A9960}" srcOrd="0" destOrd="0" presId="urn:microsoft.com/office/officeart/2005/8/layout/lProcess1"/>
    <dgm:cxn modelId="{E09AECEB-4EA9-4F0B-803D-71BEEE7C6BE6}" type="presParOf" srcId="{1498A9E7-D5CC-4908-B1EB-582B4E60C532}" destId="{5BD76BF2-DE1C-430C-8FB9-0FB072BD4AD3}" srcOrd="1" destOrd="0" presId="urn:microsoft.com/office/officeart/2005/8/layout/lProcess1"/>
    <dgm:cxn modelId="{C0922898-0024-4EF4-9EEF-F8B351840F50}" type="presParOf" srcId="{1498A9E7-D5CC-4908-B1EB-582B4E60C532}" destId="{D312CE3B-363B-4C39-A799-4EB77708B848}" srcOrd="2" destOrd="0" presId="urn:microsoft.com/office/officeart/2005/8/layout/lProcess1"/>
    <dgm:cxn modelId="{AFC9C1F8-0ECB-4C4B-AF74-AB9624D15CD4}" type="presParOf" srcId="{1498A9E7-D5CC-4908-B1EB-582B4E60C532}" destId="{5140814B-FB70-4E4B-ABC3-D8D78DE35F80}" srcOrd="3" destOrd="0" presId="urn:microsoft.com/office/officeart/2005/8/layout/lProcess1"/>
    <dgm:cxn modelId="{149AD5E5-8C0A-475D-9F2D-03C55306C933}" type="presParOf" srcId="{1498A9E7-D5CC-4908-B1EB-582B4E60C532}" destId="{D00D5710-5A8F-4040-B109-20B89DAB02EE}" srcOrd="4" destOrd="0" presId="urn:microsoft.com/office/officeart/2005/8/layout/l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725B53-E6CC-4E2F-A41A-6C7FED82927A}" type="doc">
      <dgm:prSet loTypeId="urn:microsoft.com/office/officeart/2005/8/layout/pyramid3" loCatId="pyramid" qsTypeId="urn:microsoft.com/office/officeart/2005/8/quickstyle/simple1" qsCatId="simple" csTypeId="urn:microsoft.com/office/officeart/2005/8/colors/accent1_2" csCatId="accent1" phldr="1"/>
      <dgm:spPr/>
    </dgm:pt>
    <dgm:pt modelId="{365EA2A2-9DD9-4527-8791-1004D790A077}">
      <dgm:prSet phldrT="[Text]" custT="1"/>
      <dgm:spPr/>
      <dgm:t>
        <a:bodyPr/>
        <a:lstStyle/>
        <a:p>
          <a:r>
            <a:rPr lang="hr-HR" sz="3200" dirty="0">
              <a:solidFill>
                <a:srgbClr val="FFFF00"/>
              </a:solidFill>
            </a:rPr>
            <a:t>Pravna stečevina EU</a:t>
          </a:r>
          <a:br>
            <a:rPr lang="hr-HR" sz="3200" dirty="0">
              <a:solidFill>
                <a:srgbClr val="FFFF00"/>
              </a:solidFill>
            </a:rPr>
          </a:br>
          <a:r>
            <a:rPr lang="hr-HR" sz="2200" dirty="0"/>
            <a:t>- </a:t>
          </a:r>
          <a:r>
            <a:rPr lang="hr-HR" sz="1600" dirty="0"/>
            <a:t>međunarodni ugovori u nadležnosti EU</a:t>
          </a:r>
        </a:p>
        <a:p>
          <a:r>
            <a:rPr lang="hr-HR" sz="1600" dirty="0"/>
            <a:t>- Primarno i sekundarno zakonodavstvo i sudska praksa EC</a:t>
          </a:r>
          <a:endParaRPr lang="en-US" sz="1600" dirty="0"/>
        </a:p>
      </dgm:t>
    </dgm:pt>
    <dgm:pt modelId="{FDBA8900-1196-4E1B-98D0-882B6C37920C}" type="parTrans" cxnId="{3D175F46-7D23-40F2-A2CE-0C67E146A6DA}">
      <dgm:prSet/>
      <dgm:spPr/>
    </dgm:pt>
    <dgm:pt modelId="{B88FA60D-3EC8-4B5D-BA2C-F3270F67CED2}" type="sibTrans" cxnId="{3D175F46-7D23-40F2-A2CE-0C67E146A6DA}">
      <dgm:prSet/>
      <dgm:spPr/>
    </dgm:pt>
    <dgm:pt modelId="{250EC558-0E85-4A46-B23D-83EF0239F268}">
      <dgm:prSet phldrT="[Text]" custT="1"/>
      <dgm:spPr/>
      <dgm:t>
        <a:bodyPr/>
        <a:lstStyle/>
        <a:p>
          <a:r>
            <a:rPr lang="hr-HR" sz="3200" dirty="0">
              <a:solidFill>
                <a:srgbClr val="FF0000"/>
              </a:solidFill>
            </a:rPr>
            <a:t>Zakonodavstvo DČ</a:t>
          </a:r>
          <a:br>
            <a:rPr lang="hr-HR" sz="3500" dirty="0">
              <a:solidFill>
                <a:srgbClr val="FF0000"/>
              </a:solidFill>
            </a:rPr>
          </a:br>
          <a:r>
            <a:rPr lang="hr-HR" sz="3500" dirty="0"/>
            <a:t>- </a:t>
          </a:r>
          <a:r>
            <a:rPr lang="hr-HR" sz="1800" dirty="0"/>
            <a:t>međunarodni ugovori u nadležnosti DČ</a:t>
          </a:r>
        </a:p>
        <a:p>
          <a:r>
            <a:rPr lang="hr-HR" sz="1800" dirty="0"/>
            <a:t>- Nacionalni propisi</a:t>
          </a:r>
          <a:endParaRPr lang="en-US" sz="1800" dirty="0"/>
        </a:p>
      </dgm:t>
    </dgm:pt>
    <dgm:pt modelId="{E790D16A-9BC7-4F8A-AEA7-9DA795A789AE}" type="parTrans" cxnId="{AD22DEDD-7EAB-4367-B622-AC2F96B1BECD}">
      <dgm:prSet/>
      <dgm:spPr/>
    </dgm:pt>
    <dgm:pt modelId="{4638A756-CA70-497A-BF90-252BEA8EB9BA}" type="sibTrans" cxnId="{AD22DEDD-7EAB-4367-B622-AC2F96B1BECD}">
      <dgm:prSet/>
      <dgm:spPr/>
    </dgm:pt>
    <dgm:pt modelId="{7A6ABA34-7460-4858-B5C8-1C3C556BB17C}" type="pres">
      <dgm:prSet presAssocID="{D6725B53-E6CC-4E2F-A41A-6C7FED82927A}" presName="Name0" presStyleCnt="0">
        <dgm:presLayoutVars>
          <dgm:dir/>
          <dgm:animLvl val="lvl"/>
          <dgm:resizeHandles val="exact"/>
        </dgm:presLayoutVars>
      </dgm:prSet>
      <dgm:spPr/>
    </dgm:pt>
    <dgm:pt modelId="{F0BA241D-252F-4D65-A474-0F4330B88E90}" type="pres">
      <dgm:prSet presAssocID="{365EA2A2-9DD9-4527-8791-1004D790A077}" presName="Name8" presStyleCnt="0"/>
      <dgm:spPr/>
    </dgm:pt>
    <dgm:pt modelId="{EEC0D2C1-9347-4696-A01A-46FFD9408A1B}" type="pres">
      <dgm:prSet presAssocID="{365EA2A2-9DD9-4527-8791-1004D790A077}" presName="level" presStyleLbl="node1" presStyleIdx="0" presStyleCnt="2">
        <dgm:presLayoutVars>
          <dgm:chMax val="1"/>
          <dgm:bulletEnabled val="1"/>
        </dgm:presLayoutVars>
      </dgm:prSet>
      <dgm:spPr/>
    </dgm:pt>
    <dgm:pt modelId="{22E2C559-9337-4988-884F-A775AA97C947}" type="pres">
      <dgm:prSet presAssocID="{365EA2A2-9DD9-4527-8791-1004D790A077}" presName="levelTx" presStyleLbl="revTx" presStyleIdx="0" presStyleCnt="0">
        <dgm:presLayoutVars>
          <dgm:chMax val="1"/>
          <dgm:bulletEnabled val="1"/>
        </dgm:presLayoutVars>
      </dgm:prSet>
      <dgm:spPr/>
    </dgm:pt>
    <dgm:pt modelId="{17292D24-75AA-4454-9DF0-867E8B8E0033}" type="pres">
      <dgm:prSet presAssocID="{250EC558-0E85-4A46-B23D-83EF0239F268}" presName="Name8" presStyleCnt="0"/>
      <dgm:spPr/>
    </dgm:pt>
    <dgm:pt modelId="{E123F310-658A-4780-9F04-63A2478AD407}" type="pres">
      <dgm:prSet presAssocID="{250EC558-0E85-4A46-B23D-83EF0239F268}" presName="level" presStyleLbl="node1" presStyleIdx="1" presStyleCnt="2">
        <dgm:presLayoutVars>
          <dgm:chMax val="1"/>
          <dgm:bulletEnabled val="1"/>
        </dgm:presLayoutVars>
      </dgm:prSet>
      <dgm:spPr/>
    </dgm:pt>
    <dgm:pt modelId="{C6863F11-34A2-4492-ABFA-E77BF4998DDE}" type="pres">
      <dgm:prSet presAssocID="{250EC558-0E85-4A46-B23D-83EF0239F268}" presName="levelTx" presStyleLbl="revTx" presStyleIdx="0" presStyleCnt="0">
        <dgm:presLayoutVars>
          <dgm:chMax val="1"/>
          <dgm:bulletEnabled val="1"/>
        </dgm:presLayoutVars>
      </dgm:prSet>
      <dgm:spPr/>
    </dgm:pt>
  </dgm:ptLst>
  <dgm:cxnLst>
    <dgm:cxn modelId="{96277815-656F-4200-90EF-F3A2A015DB3C}" type="presOf" srcId="{250EC558-0E85-4A46-B23D-83EF0239F268}" destId="{E123F310-658A-4780-9F04-63A2478AD407}" srcOrd="0" destOrd="0" presId="urn:microsoft.com/office/officeart/2005/8/layout/pyramid3"/>
    <dgm:cxn modelId="{3D175F46-7D23-40F2-A2CE-0C67E146A6DA}" srcId="{D6725B53-E6CC-4E2F-A41A-6C7FED82927A}" destId="{365EA2A2-9DD9-4527-8791-1004D790A077}" srcOrd="0" destOrd="0" parTransId="{FDBA8900-1196-4E1B-98D0-882B6C37920C}" sibTransId="{B88FA60D-3EC8-4B5D-BA2C-F3270F67CED2}"/>
    <dgm:cxn modelId="{E9995FC0-55AA-42C5-AF09-73E230B3008D}" type="presOf" srcId="{365EA2A2-9DD9-4527-8791-1004D790A077}" destId="{22E2C559-9337-4988-884F-A775AA97C947}" srcOrd="1" destOrd="0" presId="urn:microsoft.com/office/officeart/2005/8/layout/pyramid3"/>
    <dgm:cxn modelId="{AD22DEDD-7EAB-4367-B622-AC2F96B1BECD}" srcId="{D6725B53-E6CC-4E2F-A41A-6C7FED82927A}" destId="{250EC558-0E85-4A46-B23D-83EF0239F268}" srcOrd="1" destOrd="0" parTransId="{E790D16A-9BC7-4F8A-AEA7-9DA795A789AE}" sibTransId="{4638A756-CA70-497A-BF90-252BEA8EB9BA}"/>
    <dgm:cxn modelId="{7D89FDDD-5748-4E9C-872C-79DF6FA1D897}" type="presOf" srcId="{250EC558-0E85-4A46-B23D-83EF0239F268}" destId="{C6863F11-34A2-4492-ABFA-E77BF4998DDE}" srcOrd="1" destOrd="0" presId="urn:microsoft.com/office/officeart/2005/8/layout/pyramid3"/>
    <dgm:cxn modelId="{F7FAEBE3-EC04-4DF1-8A4E-71FF11363E8A}" type="presOf" srcId="{365EA2A2-9DD9-4527-8791-1004D790A077}" destId="{EEC0D2C1-9347-4696-A01A-46FFD9408A1B}" srcOrd="0" destOrd="0" presId="urn:microsoft.com/office/officeart/2005/8/layout/pyramid3"/>
    <dgm:cxn modelId="{5E9AD3E9-4554-46C8-A201-D962EACD1059}" type="presOf" srcId="{D6725B53-E6CC-4E2F-A41A-6C7FED82927A}" destId="{7A6ABA34-7460-4858-B5C8-1C3C556BB17C}" srcOrd="0" destOrd="0" presId="urn:microsoft.com/office/officeart/2005/8/layout/pyramid3"/>
    <dgm:cxn modelId="{C479D38C-CF42-4570-BB89-EB9142148CF9}" type="presParOf" srcId="{7A6ABA34-7460-4858-B5C8-1C3C556BB17C}" destId="{F0BA241D-252F-4D65-A474-0F4330B88E90}" srcOrd="0" destOrd="0" presId="urn:microsoft.com/office/officeart/2005/8/layout/pyramid3"/>
    <dgm:cxn modelId="{86BACFC5-4BEE-4C8F-BF62-BC87D71A681E}" type="presParOf" srcId="{F0BA241D-252F-4D65-A474-0F4330B88E90}" destId="{EEC0D2C1-9347-4696-A01A-46FFD9408A1B}" srcOrd="0" destOrd="0" presId="urn:microsoft.com/office/officeart/2005/8/layout/pyramid3"/>
    <dgm:cxn modelId="{D412D23E-0B0E-4802-85F9-7B6F21625408}" type="presParOf" srcId="{F0BA241D-252F-4D65-A474-0F4330B88E90}" destId="{22E2C559-9337-4988-884F-A775AA97C947}" srcOrd="1" destOrd="0" presId="urn:microsoft.com/office/officeart/2005/8/layout/pyramid3"/>
    <dgm:cxn modelId="{A0D9BB31-FCFA-4909-9F6F-3AB4C5333256}" type="presParOf" srcId="{7A6ABA34-7460-4858-B5C8-1C3C556BB17C}" destId="{17292D24-75AA-4454-9DF0-867E8B8E0033}" srcOrd="1" destOrd="0" presId="urn:microsoft.com/office/officeart/2005/8/layout/pyramid3"/>
    <dgm:cxn modelId="{041503D9-B6C2-4FB1-8AD6-8D48B4B05E21}" type="presParOf" srcId="{17292D24-75AA-4454-9DF0-867E8B8E0033}" destId="{E123F310-658A-4780-9F04-63A2478AD407}" srcOrd="0" destOrd="0" presId="urn:microsoft.com/office/officeart/2005/8/layout/pyramid3"/>
    <dgm:cxn modelId="{4713FA9A-21D9-4292-8737-208AC4DCEB58}" type="presParOf" srcId="{17292D24-75AA-4454-9DF0-867E8B8E0033}" destId="{C6863F11-34A2-4492-ABFA-E77BF4998DDE}"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5FBB94-606F-4D25-85A2-A4559D9F435A}" type="doc">
      <dgm:prSet loTypeId="urn:microsoft.com/office/officeart/2005/8/layout/venn2" loCatId="relationship" qsTypeId="urn:microsoft.com/office/officeart/2005/8/quickstyle/simple3" qsCatId="simple" csTypeId="urn:microsoft.com/office/officeart/2005/8/colors/colorful1#4" csCatId="colorful" phldr="1"/>
      <dgm:spPr/>
      <dgm:t>
        <a:bodyPr/>
        <a:lstStyle/>
        <a:p>
          <a:endParaRPr lang="hr-HR"/>
        </a:p>
      </dgm:t>
    </dgm:pt>
    <dgm:pt modelId="{933BC381-E634-4A96-8A8C-15905F2E6196}">
      <dgm:prSet phldrT="[Text]"/>
      <dgm:spPr/>
      <dgm:t>
        <a:bodyPr/>
        <a:lstStyle/>
        <a:p>
          <a:r>
            <a:rPr lang="hr-HR" dirty="0"/>
            <a:t>Varšavska konvencija </a:t>
          </a:r>
          <a:r>
            <a:rPr lang="hr-HR" dirty="0" err="1"/>
            <a:t>1929</a:t>
          </a:r>
          <a:endParaRPr lang="hr-HR" dirty="0"/>
        </a:p>
      </dgm:t>
    </dgm:pt>
    <dgm:pt modelId="{7B513DFE-C69E-4131-A435-7ABEF11AECCD}" type="parTrans" cxnId="{CEEC8745-D42A-47D3-98B2-743DB7221A64}">
      <dgm:prSet/>
      <dgm:spPr/>
      <dgm:t>
        <a:bodyPr/>
        <a:lstStyle/>
        <a:p>
          <a:endParaRPr lang="hr-HR"/>
        </a:p>
      </dgm:t>
    </dgm:pt>
    <dgm:pt modelId="{BD87193C-7C6D-45FE-8AB0-AC81DD659C02}" type="sibTrans" cxnId="{CEEC8745-D42A-47D3-98B2-743DB7221A64}">
      <dgm:prSet/>
      <dgm:spPr/>
      <dgm:t>
        <a:bodyPr/>
        <a:lstStyle/>
        <a:p>
          <a:endParaRPr lang="hr-HR"/>
        </a:p>
      </dgm:t>
    </dgm:pt>
    <dgm:pt modelId="{34AEAE54-48DF-4605-A22A-F1EE897B2978}">
      <dgm:prSet phldrT="[Text]"/>
      <dgm:spPr/>
      <dgm:t>
        <a:bodyPr/>
        <a:lstStyle/>
        <a:p>
          <a:r>
            <a:rPr lang="hr-HR" dirty="0"/>
            <a:t>Haški protokol </a:t>
          </a:r>
          <a:r>
            <a:rPr lang="hr-HR" dirty="0" err="1"/>
            <a:t>1955</a:t>
          </a:r>
          <a:endParaRPr lang="hr-HR" dirty="0"/>
        </a:p>
      </dgm:t>
    </dgm:pt>
    <dgm:pt modelId="{D6BCE11C-DB16-4AA9-9874-8E41FA938D60}" type="parTrans" cxnId="{1ACDD60F-938B-4B93-B849-4916C51B42CF}">
      <dgm:prSet/>
      <dgm:spPr/>
      <dgm:t>
        <a:bodyPr/>
        <a:lstStyle/>
        <a:p>
          <a:endParaRPr lang="hr-HR"/>
        </a:p>
      </dgm:t>
    </dgm:pt>
    <dgm:pt modelId="{DC0F0AA2-A6AC-4D40-A947-A5865AFC6AA2}" type="sibTrans" cxnId="{1ACDD60F-938B-4B93-B849-4916C51B42CF}">
      <dgm:prSet/>
      <dgm:spPr/>
      <dgm:t>
        <a:bodyPr/>
        <a:lstStyle/>
        <a:p>
          <a:endParaRPr lang="hr-HR"/>
        </a:p>
      </dgm:t>
    </dgm:pt>
    <dgm:pt modelId="{251CE089-8626-4A81-A93B-0BDF84A82CDA}">
      <dgm:prSet phldrT="[Text]"/>
      <dgm:spPr/>
      <dgm:t>
        <a:bodyPr/>
        <a:lstStyle/>
        <a:p>
          <a:r>
            <a:rPr lang="hr-HR" dirty="0"/>
            <a:t>1. </a:t>
          </a:r>
          <a:r>
            <a:rPr lang="hr-HR" dirty="0" err="1"/>
            <a:t>Montrealski</a:t>
          </a:r>
          <a:r>
            <a:rPr lang="hr-HR" dirty="0"/>
            <a:t> protokol </a:t>
          </a:r>
          <a:r>
            <a:rPr lang="hr-HR" dirty="0" err="1"/>
            <a:t>1975</a:t>
          </a:r>
          <a:r>
            <a:rPr lang="hr-HR" dirty="0"/>
            <a:t>.</a:t>
          </a:r>
        </a:p>
        <a:p>
          <a:r>
            <a:rPr lang="hr-HR" dirty="0"/>
            <a:t>(uvodi SDR u VK) </a:t>
          </a:r>
        </a:p>
      </dgm:t>
    </dgm:pt>
    <dgm:pt modelId="{E22F902A-C4FF-4F78-9095-7674036E327A}" type="parTrans" cxnId="{CDDCAD40-F171-43A6-8064-2B06A806F1CB}">
      <dgm:prSet/>
      <dgm:spPr/>
      <dgm:t>
        <a:bodyPr/>
        <a:lstStyle/>
        <a:p>
          <a:endParaRPr lang="hr-HR"/>
        </a:p>
      </dgm:t>
    </dgm:pt>
    <dgm:pt modelId="{9AA65CAF-29DD-46B8-98D7-FB0C4394FF59}" type="sibTrans" cxnId="{CDDCAD40-F171-43A6-8064-2B06A806F1CB}">
      <dgm:prSet/>
      <dgm:spPr/>
      <dgm:t>
        <a:bodyPr/>
        <a:lstStyle/>
        <a:p>
          <a:endParaRPr lang="hr-HR"/>
        </a:p>
      </dgm:t>
    </dgm:pt>
    <dgm:pt modelId="{6F89DE9A-30A9-4978-B4FF-BF2FC768A52C}">
      <dgm:prSet phldrT="[Text]"/>
      <dgm:spPr/>
      <dgm:t>
        <a:bodyPr/>
        <a:lstStyle/>
        <a:p>
          <a:r>
            <a:rPr lang="hr-HR" dirty="0"/>
            <a:t>2. </a:t>
          </a:r>
          <a:r>
            <a:rPr lang="hr-HR" dirty="0" err="1"/>
            <a:t>Montrealski</a:t>
          </a:r>
          <a:r>
            <a:rPr lang="hr-HR" dirty="0"/>
            <a:t> protokol </a:t>
          </a:r>
          <a:r>
            <a:rPr lang="hr-HR" dirty="0" err="1"/>
            <a:t>1975</a:t>
          </a:r>
          <a:r>
            <a:rPr lang="hr-HR" dirty="0"/>
            <a:t>.</a:t>
          </a:r>
        </a:p>
        <a:p>
          <a:r>
            <a:rPr lang="hr-HR" dirty="0"/>
            <a:t>(uvodi SDR u VK+HP)</a:t>
          </a:r>
        </a:p>
      </dgm:t>
    </dgm:pt>
    <dgm:pt modelId="{7C4CBCF1-9A2F-44D5-86BC-E0BF8E0AA396}" type="parTrans" cxnId="{16088B8A-A2E2-4E21-A9F7-994F90A136A9}">
      <dgm:prSet/>
      <dgm:spPr/>
      <dgm:t>
        <a:bodyPr/>
        <a:lstStyle/>
        <a:p>
          <a:endParaRPr lang="hr-HR"/>
        </a:p>
      </dgm:t>
    </dgm:pt>
    <dgm:pt modelId="{A7B9F999-7454-463C-9DA0-4ACD9F35E18B}" type="sibTrans" cxnId="{16088B8A-A2E2-4E21-A9F7-994F90A136A9}">
      <dgm:prSet/>
      <dgm:spPr/>
      <dgm:t>
        <a:bodyPr/>
        <a:lstStyle/>
        <a:p>
          <a:endParaRPr lang="hr-HR"/>
        </a:p>
      </dgm:t>
    </dgm:pt>
    <dgm:pt modelId="{0B5230EA-D692-4371-AA62-B492F4B09C84}" type="pres">
      <dgm:prSet presAssocID="{B45FBB94-606F-4D25-85A2-A4559D9F435A}" presName="Name0" presStyleCnt="0">
        <dgm:presLayoutVars>
          <dgm:chMax val="7"/>
          <dgm:resizeHandles val="exact"/>
        </dgm:presLayoutVars>
      </dgm:prSet>
      <dgm:spPr/>
    </dgm:pt>
    <dgm:pt modelId="{1C3E100E-130E-49EC-BB4B-72BCAF27946B}" type="pres">
      <dgm:prSet presAssocID="{B45FBB94-606F-4D25-85A2-A4559D9F435A}" presName="comp1" presStyleCnt="0"/>
      <dgm:spPr/>
    </dgm:pt>
    <dgm:pt modelId="{D9A25683-0394-4EA6-97CC-5079EB224B12}" type="pres">
      <dgm:prSet presAssocID="{B45FBB94-606F-4D25-85A2-A4559D9F435A}" presName="circle1" presStyleLbl="node1" presStyleIdx="0" presStyleCnt="4"/>
      <dgm:spPr/>
    </dgm:pt>
    <dgm:pt modelId="{4F550A5B-E43C-4D6B-BD7A-208893D6BA85}" type="pres">
      <dgm:prSet presAssocID="{B45FBB94-606F-4D25-85A2-A4559D9F435A}" presName="c1text" presStyleLbl="node1" presStyleIdx="0" presStyleCnt="4">
        <dgm:presLayoutVars>
          <dgm:bulletEnabled val="1"/>
        </dgm:presLayoutVars>
      </dgm:prSet>
      <dgm:spPr/>
    </dgm:pt>
    <dgm:pt modelId="{ADC5A589-34CA-4C8C-B834-76764322A84C}" type="pres">
      <dgm:prSet presAssocID="{B45FBB94-606F-4D25-85A2-A4559D9F435A}" presName="comp2" presStyleCnt="0"/>
      <dgm:spPr/>
    </dgm:pt>
    <dgm:pt modelId="{B2D13D89-3AFD-43F6-B8A0-F5A5E7668DFB}" type="pres">
      <dgm:prSet presAssocID="{B45FBB94-606F-4D25-85A2-A4559D9F435A}" presName="circle2" presStyleLbl="node1" presStyleIdx="1" presStyleCnt="4"/>
      <dgm:spPr/>
    </dgm:pt>
    <dgm:pt modelId="{1E2F3FD4-8086-495A-B896-F71CC19040AD}" type="pres">
      <dgm:prSet presAssocID="{B45FBB94-606F-4D25-85A2-A4559D9F435A}" presName="c2text" presStyleLbl="node1" presStyleIdx="1" presStyleCnt="4">
        <dgm:presLayoutVars>
          <dgm:bulletEnabled val="1"/>
        </dgm:presLayoutVars>
      </dgm:prSet>
      <dgm:spPr/>
    </dgm:pt>
    <dgm:pt modelId="{391C226A-F308-4D94-AA00-C872D1076370}" type="pres">
      <dgm:prSet presAssocID="{B45FBB94-606F-4D25-85A2-A4559D9F435A}" presName="comp3" presStyleCnt="0"/>
      <dgm:spPr/>
    </dgm:pt>
    <dgm:pt modelId="{E2C15F2F-9D20-4CB1-8980-27633D459378}" type="pres">
      <dgm:prSet presAssocID="{B45FBB94-606F-4D25-85A2-A4559D9F435A}" presName="circle3" presStyleLbl="node1" presStyleIdx="2" presStyleCnt="4"/>
      <dgm:spPr/>
    </dgm:pt>
    <dgm:pt modelId="{12B3B89F-B7E0-45B1-BB77-F39A768C5C0A}" type="pres">
      <dgm:prSet presAssocID="{B45FBB94-606F-4D25-85A2-A4559D9F435A}" presName="c3text" presStyleLbl="node1" presStyleIdx="2" presStyleCnt="4">
        <dgm:presLayoutVars>
          <dgm:bulletEnabled val="1"/>
        </dgm:presLayoutVars>
      </dgm:prSet>
      <dgm:spPr/>
    </dgm:pt>
    <dgm:pt modelId="{8F946819-F5F9-4F9D-B472-83F2CE4851AF}" type="pres">
      <dgm:prSet presAssocID="{B45FBB94-606F-4D25-85A2-A4559D9F435A}" presName="comp4" presStyleCnt="0"/>
      <dgm:spPr/>
    </dgm:pt>
    <dgm:pt modelId="{1D88257F-CE4A-47DE-889A-838C288B6E5E}" type="pres">
      <dgm:prSet presAssocID="{B45FBB94-606F-4D25-85A2-A4559D9F435A}" presName="circle4" presStyleLbl="node1" presStyleIdx="3" presStyleCnt="4"/>
      <dgm:spPr/>
    </dgm:pt>
    <dgm:pt modelId="{F63F78BF-F18A-4C26-BF7B-26096D83FBF3}" type="pres">
      <dgm:prSet presAssocID="{B45FBB94-606F-4D25-85A2-A4559D9F435A}" presName="c4text" presStyleLbl="node1" presStyleIdx="3" presStyleCnt="4">
        <dgm:presLayoutVars>
          <dgm:bulletEnabled val="1"/>
        </dgm:presLayoutVars>
      </dgm:prSet>
      <dgm:spPr/>
    </dgm:pt>
  </dgm:ptLst>
  <dgm:cxnLst>
    <dgm:cxn modelId="{17939D02-EE60-471C-B302-73B0B390E27D}" type="presOf" srcId="{B45FBB94-606F-4D25-85A2-A4559D9F435A}" destId="{0B5230EA-D692-4371-AA62-B492F4B09C84}" srcOrd="0" destOrd="0" presId="urn:microsoft.com/office/officeart/2005/8/layout/venn2"/>
    <dgm:cxn modelId="{1ACDD60F-938B-4B93-B849-4916C51B42CF}" srcId="{B45FBB94-606F-4D25-85A2-A4559D9F435A}" destId="{34AEAE54-48DF-4605-A22A-F1EE897B2978}" srcOrd="1" destOrd="0" parTransId="{D6BCE11C-DB16-4AA9-9874-8E41FA938D60}" sibTransId="{DC0F0AA2-A6AC-4D40-A947-A5865AFC6AA2}"/>
    <dgm:cxn modelId="{CDDCAD40-F171-43A6-8064-2B06A806F1CB}" srcId="{B45FBB94-606F-4D25-85A2-A4559D9F435A}" destId="{251CE089-8626-4A81-A93B-0BDF84A82CDA}" srcOrd="2" destOrd="0" parTransId="{E22F902A-C4FF-4F78-9095-7674036E327A}" sibTransId="{9AA65CAF-29DD-46B8-98D7-FB0C4394FF59}"/>
    <dgm:cxn modelId="{CEEC8745-D42A-47D3-98B2-743DB7221A64}" srcId="{B45FBB94-606F-4D25-85A2-A4559D9F435A}" destId="{933BC381-E634-4A96-8A8C-15905F2E6196}" srcOrd="0" destOrd="0" parTransId="{7B513DFE-C69E-4131-A435-7ABEF11AECCD}" sibTransId="{BD87193C-7C6D-45FE-8AB0-AC81DD659C02}"/>
    <dgm:cxn modelId="{C8BF5269-05E9-470E-B273-4CC782B2B1C8}" type="presOf" srcId="{34AEAE54-48DF-4605-A22A-F1EE897B2978}" destId="{1E2F3FD4-8086-495A-B896-F71CC19040AD}" srcOrd="1" destOrd="0" presId="urn:microsoft.com/office/officeart/2005/8/layout/venn2"/>
    <dgm:cxn modelId="{43082888-183B-4069-8E87-81FE11AC6BA0}" type="presOf" srcId="{6F89DE9A-30A9-4978-B4FF-BF2FC768A52C}" destId="{1D88257F-CE4A-47DE-889A-838C288B6E5E}" srcOrd="0" destOrd="0" presId="urn:microsoft.com/office/officeart/2005/8/layout/venn2"/>
    <dgm:cxn modelId="{16088B8A-A2E2-4E21-A9F7-994F90A136A9}" srcId="{B45FBB94-606F-4D25-85A2-A4559D9F435A}" destId="{6F89DE9A-30A9-4978-B4FF-BF2FC768A52C}" srcOrd="3" destOrd="0" parTransId="{7C4CBCF1-9A2F-44D5-86BC-E0BF8E0AA396}" sibTransId="{A7B9F999-7454-463C-9DA0-4ACD9F35E18B}"/>
    <dgm:cxn modelId="{B00B7299-29B6-40EA-9392-E0F55263FF3F}" type="presOf" srcId="{933BC381-E634-4A96-8A8C-15905F2E6196}" destId="{D9A25683-0394-4EA6-97CC-5079EB224B12}" srcOrd="0" destOrd="0" presId="urn:microsoft.com/office/officeart/2005/8/layout/venn2"/>
    <dgm:cxn modelId="{FB1DC8CB-FF9E-416C-8008-EBB882573F37}" type="presOf" srcId="{933BC381-E634-4A96-8A8C-15905F2E6196}" destId="{4F550A5B-E43C-4D6B-BD7A-208893D6BA85}" srcOrd="1" destOrd="0" presId="urn:microsoft.com/office/officeart/2005/8/layout/venn2"/>
    <dgm:cxn modelId="{A5298ED5-0E2F-4EF7-B23E-D8FCFAECEAA5}" type="presOf" srcId="{251CE089-8626-4A81-A93B-0BDF84A82CDA}" destId="{12B3B89F-B7E0-45B1-BB77-F39A768C5C0A}" srcOrd="1" destOrd="0" presId="urn:microsoft.com/office/officeart/2005/8/layout/venn2"/>
    <dgm:cxn modelId="{5D45FDE3-0F12-4484-823E-F028C1BDE8AC}" type="presOf" srcId="{251CE089-8626-4A81-A93B-0BDF84A82CDA}" destId="{E2C15F2F-9D20-4CB1-8980-27633D459378}" srcOrd="0" destOrd="0" presId="urn:microsoft.com/office/officeart/2005/8/layout/venn2"/>
    <dgm:cxn modelId="{676C0EEE-E8D3-49E5-9927-52B04A887948}" type="presOf" srcId="{6F89DE9A-30A9-4978-B4FF-BF2FC768A52C}" destId="{F63F78BF-F18A-4C26-BF7B-26096D83FBF3}" srcOrd="1" destOrd="0" presId="urn:microsoft.com/office/officeart/2005/8/layout/venn2"/>
    <dgm:cxn modelId="{EF57A0FE-28D0-44C1-BB25-6781851697F8}" type="presOf" srcId="{34AEAE54-48DF-4605-A22A-F1EE897B2978}" destId="{B2D13D89-3AFD-43F6-B8A0-F5A5E7668DFB}" srcOrd="0" destOrd="0" presId="urn:microsoft.com/office/officeart/2005/8/layout/venn2"/>
    <dgm:cxn modelId="{6858D761-D102-40E7-A134-9D4FE20171A9}" type="presParOf" srcId="{0B5230EA-D692-4371-AA62-B492F4B09C84}" destId="{1C3E100E-130E-49EC-BB4B-72BCAF27946B}" srcOrd="0" destOrd="0" presId="urn:microsoft.com/office/officeart/2005/8/layout/venn2"/>
    <dgm:cxn modelId="{A48A77E6-AA3F-4A9F-81E2-524FF801766B}" type="presParOf" srcId="{1C3E100E-130E-49EC-BB4B-72BCAF27946B}" destId="{D9A25683-0394-4EA6-97CC-5079EB224B12}" srcOrd="0" destOrd="0" presId="urn:microsoft.com/office/officeart/2005/8/layout/venn2"/>
    <dgm:cxn modelId="{914D148A-2CF7-4495-AF1F-4415B77ED3B8}" type="presParOf" srcId="{1C3E100E-130E-49EC-BB4B-72BCAF27946B}" destId="{4F550A5B-E43C-4D6B-BD7A-208893D6BA85}" srcOrd="1" destOrd="0" presId="urn:microsoft.com/office/officeart/2005/8/layout/venn2"/>
    <dgm:cxn modelId="{26667BC7-FEE1-46E1-A862-73F234400CCC}" type="presParOf" srcId="{0B5230EA-D692-4371-AA62-B492F4B09C84}" destId="{ADC5A589-34CA-4C8C-B834-76764322A84C}" srcOrd="1" destOrd="0" presId="urn:microsoft.com/office/officeart/2005/8/layout/venn2"/>
    <dgm:cxn modelId="{9B533B16-FFD4-405D-BBFE-D4BA6650FB36}" type="presParOf" srcId="{ADC5A589-34CA-4C8C-B834-76764322A84C}" destId="{B2D13D89-3AFD-43F6-B8A0-F5A5E7668DFB}" srcOrd="0" destOrd="0" presId="urn:microsoft.com/office/officeart/2005/8/layout/venn2"/>
    <dgm:cxn modelId="{D70FC7DC-3499-4D2E-8316-54B278D0D284}" type="presParOf" srcId="{ADC5A589-34CA-4C8C-B834-76764322A84C}" destId="{1E2F3FD4-8086-495A-B896-F71CC19040AD}" srcOrd="1" destOrd="0" presId="urn:microsoft.com/office/officeart/2005/8/layout/venn2"/>
    <dgm:cxn modelId="{CCF24DA5-7999-4928-9CED-06F020D87055}" type="presParOf" srcId="{0B5230EA-D692-4371-AA62-B492F4B09C84}" destId="{391C226A-F308-4D94-AA00-C872D1076370}" srcOrd="2" destOrd="0" presId="urn:microsoft.com/office/officeart/2005/8/layout/venn2"/>
    <dgm:cxn modelId="{D6DBAD78-08F9-4DA3-961C-22A47E442365}" type="presParOf" srcId="{391C226A-F308-4D94-AA00-C872D1076370}" destId="{E2C15F2F-9D20-4CB1-8980-27633D459378}" srcOrd="0" destOrd="0" presId="urn:microsoft.com/office/officeart/2005/8/layout/venn2"/>
    <dgm:cxn modelId="{AECC8302-FF7E-4774-BA8E-187891DC30DB}" type="presParOf" srcId="{391C226A-F308-4D94-AA00-C872D1076370}" destId="{12B3B89F-B7E0-45B1-BB77-F39A768C5C0A}" srcOrd="1" destOrd="0" presId="urn:microsoft.com/office/officeart/2005/8/layout/venn2"/>
    <dgm:cxn modelId="{FCA1D300-F675-46A6-A1B8-E82FAC932CDD}" type="presParOf" srcId="{0B5230EA-D692-4371-AA62-B492F4B09C84}" destId="{8F946819-F5F9-4F9D-B472-83F2CE4851AF}" srcOrd="3" destOrd="0" presId="urn:microsoft.com/office/officeart/2005/8/layout/venn2"/>
    <dgm:cxn modelId="{C0A8120F-2DE3-400B-95FC-4DA7F7D26728}" type="presParOf" srcId="{8F946819-F5F9-4F9D-B472-83F2CE4851AF}" destId="{1D88257F-CE4A-47DE-889A-838C288B6E5E}" srcOrd="0" destOrd="0" presId="urn:microsoft.com/office/officeart/2005/8/layout/venn2"/>
    <dgm:cxn modelId="{40B16077-02E3-4032-B5E9-A76313AF795F}" type="presParOf" srcId="{8F946819-F5F9-4F9D-B472-83F2CE4851AF}" destId="{F63F78BF-F18A-4C26-BF7B-26096D83FBF3}"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7A9959-4E00-4303-843F-6C840AB4895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53F18F7-C40B-478B-B07F-F4C570495D01}">
      <dgm:prSet phldrT="[Text]"/>
      <dgm:spPr/>
      <dgm:t>
        <a:bodyPr/>
        <a:lstStyle/>
        <a:p>
          <a:r>
            <a:rPr lang="hr-HR" dirty="0"/>
            <a:t>MEĐUNARODNI</a:t>
          </a:r>
          <a:endParaRPr lang="en-US" dirty="0"/>
        </a:p>
      </dgm:t>
    </dgm:pt>
    <dgm:pt modelId="{AA0E04F9-3AAF-4D46-8347-93CBA5AA8972}" type="parTrans" cxnId="{451CF09E-BA1E-4113-AFA9-7A1E1B48CF83}">
      <dgm:prSet/>
      <dgm:spPr/>
      <dgm:t>
        <a:bodyPr/>
        <a:lstStyle/>
        <a:p>
          <a:endParaRPr lang="en-US"/>
        </a:p>
      </dgm:t>
    </dgm:pt>
    <dgm:pt modelId="{A3883BEF-BE08-4A54-BED6-BDE97FEE1223}" type="sibTrans" cxnId="{451CF09E-BA1E-4113-AFA9-7A1E1B48CF83}">
      <dgm:prSet/>
      <dgm:spPr/>
      <dgm:t>
        <a:bodyPr/>
        <a:lstStyle/>
        <a:p>
          <a:endParaRPr lang="en-US"/>
        </a:p>
      </dgm:t>
    </dgm:pt>
    <dgm:pt modelId="{8C099788-0142-4196-8EA6-AB736CCA3A7E}">
      <dgm:prSet phldrT="[Text]"/>
      <dgm:spPr/>
      <dgm:t>
        <a:bodyPr/>
        <a:lstStyle/>
        <a:p>
          <a:r>
            <a:rPr lang="hr-HR" dirty="0"/>
            <a:t>NAPLATAN PRIJEVOZ</a:t>
          </a:r>
          <a:endParaRPr lang="en-US" dirty="0"/>
        </a:p>
      </dgm:t>
    </dgm:pt>
    <dgm:pt modelId="{104E6AF9-0696-4387-970B-751889930E8D}" type="parTrans" cxnId="{8648DCA1-65D9-43CF-B2E4-59EE0AE1C419}">
      <dgm:prSet/>
      <dgm:spPr/>
      <dgm:t>
        <a:bodyPr/>
        <a:lstStyle/>
        <a:p>
          <a:endParaRPr lang="en-US"/>
        </a:p>
      </dgm:t>
    </dgm:pt>
    <dgm:pt modelId="{A9D7B9CE-31A8-4238-87D5-4C9B2254DCA5}" type="sibTrans" cxnId="{8648DCA1-65D9-43CF-B2E4-59EE0AE1C419}">
      <dgm:prSet/>
      <dgm:spPr/>
      <dgm:t>
        <a:bodyPr/>
        <a:lstStyle/>
        <a:p>
          <a:endParaRPr lang="en-US"/>
        </a:p>
      </dgm:t>
    </dgm:pt>
    <dgm:pt modelId="{2B795A79-EBB4-498C-AC62-A69BA35DB7E7}">
      <dgm:prSet phldrT="[Text]"/>
      <dgm:spPr/>
      <dgm:t>
        <a:bodyPr/>
        <a:lstStyle/>
        <a:p>
          <a:r>
            <a:rPr lang="hr-HR" dirty="0"/>
            <a:t>EU PRIJEVOZ</a:t>
          </a:r>
        </a:p>
      </dgm:t>
    </dgm:pt>
    <dgm:pt modelId="{D6FBA3BE-BD6A-427D-8DAD-67A3C1A35ECF}" type="parTrans" cxnId="{AA659E28-9E98-4336-B481-A798CA2AF0A2}">
      <dgm:prSet/>
      <dgm:spPr/>
      <dgm:t>
        <a:bodyPr/>
        <a:lstStyle/>
        <a:p>
          <a:endParaRPr lang="en-US"/>
        </a:p>
      </dgm:t>
    </dgm:pt>
    <dgm:pt modelId="{DDB5AC2B-1DBE-4FC4-8F61-E11FACF68F69}" type="sibTrans" cxnId="{AA659E28-9E98-4336-B481-A798CA2AF0A2}">
      <dgm:prSet/>
      <dgm:spPr/>
      <dgm:t>
        <a:bodyPr/>
        <a:lstStyle/>
        <a:p>
          <a:endParaRPr lang="en-US"/>
        </a:p>
      </dgm:t>
    </dgm:pt>
    <dgm:pt modelId="{E85CF45D-BE5E-45A3-82B6-5FBF68B1B920}">
      <dgm:prSet phldrT="[Text]"/>
      <dgm:spPr/>
      <dgm:t>
        <a:bodyPr/>
        <a:lstStyle/>
        <a:p>
          <a:r>
            <a:rPr lang="hr-HR" dirty="0"/>
            <a:t>PRIJEVOZNICI ZAJEDNICE</a:t>
          </a:r>
          <a:endParaRPr lang="en-US" dirty="0"/>
        </a:p>
      </dgm:t>
    </dgm:pt>
    <dgm:pt modelId="{E978E0A5-C460-4B72-8622-DB55BA353E82}" type="parTrans" cxnId="{80240A89-7F1C-4E77-A47C-93D7E7FEBE74}">
      <dgm:prSet/>
      <dgm:spPr/>
      <dgm:t>
        <a:bodyPr/>
        <a:lstStyle/>
        <a:p>
          <a:endParaRPr lang="en-US"/>
        </a:p>
      </dgm:t>
    </dgm:pt>
    <dgm:pt modelId="{F5DD9CEE-86A8-4144-B65F-CDC542B2D205}" type="sibTrans" cxnId="{80240A89-7F1C-4E77-A47C-93D7E7FEBE74}">
      <dgm:prSet/>
      <dgm:spPr/>
      <dgm:t>
        <a:bodyPr/>
        <a:lstStyle/>
        <a:p>
          <a:endParaRPr lang="en-US"/>
        </a:p>
      </dgm:t>
    </dgm:pt>
    <dgm:pt modelId="{89D3F5CA-FA82-4771-8B8D-8902AF6F67BD}">
      <dgm:prSet phldrT="[Text]"/>
      <dgm:spPr/>
      <dgm:t>
        <a:bodyPr/>
        <a:lstStyle/>
        <a:p>
          <a:r>
            <a:rPr lang="hr-HR" dirty="0"/>
            <a:t>BESPLATAN PRIJEVOZ</a:t>
          </a:r>
          <a:endParaRPr lang="en-US" dirty="0"/>
        </a:p>
      </dgm:t>
    </dgm:pt>
    <dgm:pt modelId="{69471B8A-9D74-4CD1-B6F7-EF4BCB55C327}" type="parTrans" cxnId="{DB996A47-078C-42A4-8B09-D44E113F0C06}">
      <dgm:prSet/>
      <dgm:spPr/>
      <dgm:t>
        <a:bodyPr/>
        <a:lstStyle/>
        <a:p>
          <a:endParaRPr lang="en-US"/>
        </a:p>
      </dgm:t>
    </dgm:pt>
    <dgm:pt modelId="{673FA0B1-0D10-45E7-BA53-636D5BB89017}" type="sibTrans" cxnId="{DB996A47-078C-42A4-8B09-D44E113F0C06}">
      <dgm:prSet/>
      <dgm:spPr/>
      <dgm:t>
        <a:bodyPr/>
        <a:lstStyle/>
        <a:p>
          <a:endParaRPr lang="en-US"/>
        </a:p>
      </dgm:t>
    </dgm:pt>
    <dgm:pt modelId="{ACBF2779-3FAB-41C4-8FC1-F6CEE4F5B1F7}">
      <dgm:prSet phldrT="[Text]"/>
      <dgm:spPr/>
      <dgm:t>
        <a:bodyPr/>
        <a:lstStyle/>
        <a:p>
          <a:r>
            <a:rPr lang="fi-FI" dirty="0"/>
            <a:t>MC ‘99 ILI VARŠAVSKI SUSTAV</a:t>
          </a:r>
          <a:endParaRPr lang="en-US" dirty="0"/>
        </a:p>
      </dgm:t>
    </dgm:pt>
    <dgm:pt modelId="{E22EA33A-91F9-4305-9530-2E4964CEF93C}" type="parTrans" cxnId="{930B7425-DA36-4A97-8ECE-5F1885C3BD27}">
      <dgm:prSet/>
      <dgm:spPr/>
      <dgm:t>
        <a:bodyPr/>
        <a:lstStyle/>
        <a:p>
          <a:endParaRPr lang="en-US"/>
        </a:p>
      </dgm:t>
    </dgm:pt>
    <dgm:pt modelId="{9A920AFC-91A6-4A3F-AF2D-0F4A4A9C5F51}" type="sibTrans" cxnId="{930B7425-DA36-4A97-8ECE-5F1885C3BD27}">
      <dgm:prSet/>
      <dgm:spPr/>
      <dgm:t>
        <a:bodyPr/>
        <a:lstStyle/>
        <a:p>
          <a:endParaRPr lang="en-US"/>
        </a:p>
      </dgm:t>
    </dgm:pt>
    <dgm:pt modelId="{8391A958-D56A-44D6-BE32-A64C90D54A19}">
      <dgm:prSet phldrT="[Text]"/>
      <dgm:spPr/>
      <dgm:t>
        <a:bodyPr/>
        <a:lstStyle/>
        <a:p>
          <a:r>
            <a:rPr lang="hr-HR"/>
            <a:t>UREDBA 889/2002 </a:t>
          </a:r>
          <a:endParaRPr lang="en-US" dirty="0"/>
        </a:p>
      </dgm:t>
    </dgm:pt>
    <dgm:pt modelId="{BA618BED-EE57-4B7D-8312-F75EC300AB59}" type="parTrans" cxnId="{CC40B802-562F-41C4-A4A7-0995B0867264}">
      <dgm:prSet/>
      <dgm:spPr/>
      <dgm:t>
        <a:bodyPr/>
        <a:lstStyle/>
        <a:p>
          <a:endParaRPr lang="en-US"/>
        </a:p>
      </dgm:t>
    </dgm:pt>
    <dgm:pt modelId="{81A06C62-D2DA-48B8-B93D-8A2B0E402CDF}" type="sibTrans" cxnId="{CC40B802-562F-41C4-A4A7-0995B0867264}">
      <dgm:prSet/>
      <dgm:spPr/>
      <dgm:t>
        <a:bodyPr/>
        <a:lstStyle/>
        <a:p>
          <a:endParaRPr lang="en-US"/>
        </a:p>
      </dgm:t>
    </dgm:pt>
    <dgm:pt modelId="{363E9CC6-8168-4805-8981-1ED69321C23B}">
      <dgm:prSet phldrT="[Text]"/>
      <dgm:spPr/>
      <dgm:t>
        <a:bodyPr/>
        <a:lstStyle/>
        <a:p>
          <a:r>
            <a:rPr lang="hr-HR" dirty="0"/>
            <a:t>LINIJSKI PRIJEVOZ</a:t>
          </a:r>
          <a:endParaRPr lang="en-US" dirty="0"/>
        </a:p>
      </dgm:t>
    </dgm:pt>
    <dgm:pt modelId="{730FACDC-947A-4E07-BD06-EAE90AE7A89E}" type="parTrans" cxnId="{3D424F82-48FA-479C-AE96-0642D25261AF}">
      <dgm:prSet/>
      <dgm:spPr/>
      <dgm:t>
        <a:bodyPr/>
        <a:lstStyle/>
        <a:p>
          <a:endParaRPr lang="en-US"/>
        </a:p>
      </dgm:t>
    </dgm:pt>
    <dgm:pt modelId="{5129C063-5551-4F55-A2BC-07E240F2DF0A}" type="sibTrans" cxnId="{3D424F82-48FA-479C-AE96-0642D25261AF}">
      <dgm:prSet/>
      <dgm:spPr/>
      <dgm:t>
        <a:bodyPr/>
        <a:lstStyle/>
        <a:p>
          <a:endParaRPr lang="en-US"/>
        </a:p>
      </dgm:t>
    </dgm:pt>
    <dgm:pt modelId="{79470D1D-1680-4D50-8560-9B71467E2010}">
      <dgm:prSet phldrT="[Text]"/>
      <dgm:spPr/>
      <dgm:t>
        <a:bodyPr/>
        <a:lstStyle/>
        <a:p>
          <a:r>
            <a:rPr lang="hr-HR" dirty="0"/>
            <a:t>POVREMENI (CHARTER) PRIJEVOZNIK</a:t>
          </a:r>
          <a:endParaRPr lang="en-US" dirty="0"/>
        </a:p>
      </dgm:t>
    </dgm:pt>
    <dgm:pt modelId="{4740AEDE-C9F9-4A7C-BEBB-3DF625CD95CA}" type="parTrans" cxnId="{BD6EBD86-3350-4A1C-AF34-47128FE83019}">
      <dgm:prSet/>
      <dgm:spPr/>
      <dgm:t>
        <a:bodyPr/>
        <a:lstStyle/>
        <a:p>
          <a:endParaRPr lang="en-US"/>
        </a:p>
      </dgm:t>
    </dgm:pt>
    <dgm:pt modelId="{1282C8E5-E178-4D21-AB6F-03A03CCFE345}" type="sibTrans" cxnId="{BD6EBD86-3350-4A1C-AF34-47128FE83019}">
      <dgm:prSet/>
      <dgm:spPr/>
      <dgm:t>
        <a:bodyPr/>
        <a:lstStyle/>
        <a:p>
          <a:endParaRPr lang="en-US"/>
        </a:p>
      </dgm:t>
    </dgm:pt>
    <dgm:pt modelId="{DF961ADD-44B9-47E9-BD65-8ACF528C6C2E}">
      <dgm:prSet phldrT="[Text]"/>
      <dgm:spPr/>
      <dgm:t>
        <a:bodyPr/>
        <a:lstStyle/>
        <a:p>
          <a:r>
            <a:rPr lang="hr-HR" dirty="0"/>
            <a:t>GUADALAHARSKA KONVENCIJA ’61 ILI MC ‘99</a:t>
          </a:r>
          <a:endParaRPr lang="en-US" dirty="0"/>
        </a:p>
      </dgm:t>
    </dgm:pt>
    <dgm:pt modelId="{1265AD26-1C9E-4B14-8687-7FF891A085F3}" type="parTrans" cxnId="{CCBF8AFC-D8E8-41A6-B331-3BFAB2323EA2}">
      <dgm:prSet/>
      <dgm:spPr/>
      <dgm:t>
        <a:bodyPr/>
        <a:lstStyle/>
        <a:p>
          <a:endParaRPr lang="en-US"/>
        </a:p>
      </dgm:t>
    </dgm:pt>
    <dgm:pt modelId="{4E516754-8912-4ED7-86E3-66C7C1E03E4D}" type="sibTrans" cxnId="{CCBF8AFC-D8E8-41A6-B331-3BFAB2323EA2}">
      <dgm:prSet/>
      <dgm:spPr/>
      <dgm:t>
        <a:bodyPr/>
        <a:lstStyle/>
        <a:p>
          <a:endParaRPr lang="en-US"/>
        </a:p>
      </dgm:t>
    </dgm:pt>
    <dgm:pt modelId="{396BD5BC-8ABF-4E74-AAC4-B3CAAC2EFF9A}">
      <dgm:prSet phldrT="[Text]"/>
      <dgm:spPr/>
      <dgm:t>
        <a:bodyPr/>
        <a:lstStyle/>
        <a:p>
          <a:r>
            <a:rPr lang="hr-HR" dirty="0"/>
            <a:t>WC ILI MC ‘99</a:t>
          </a:r>
          <a:endParaRPr lang="en-US" dirty="0"/>
        </a:p>
      </dgm:t>
    </dgm:pt>
    <dgm:pt modelId="{D47C6E5A-D300-409F-88D8-B42561887037}" type="parTrans" cxnId="{A78C1593-18C2-4E2E-9D55-357B21DC0826}">
      <dgm:prSet/>
      <dgm:spPr/>
    </dgm:pt>
    <dgm:pt modelId="{77E85109-CED7-4DBA-BC32-3F5685171CA5}" type="sibTrans" cxnId="{A78C1593-18C2-4E2E-9D55-357B21DC0826}">
      <dgm:prSet/>
      <dgm:spPr/>
    </dgm:pt>
    <dgm:pt modelId="{8D7034A1-8C3D-4D77-BFB0-C8CA088F1169}" type="pres">
      <dgm:prSet presAssocID="{977A9959-4E00-4303-843F-6C840AB48959}" presName="hierChild1" presStyleCnt="0">
        <dgm:presLayoutVars>
          <dgm:chPref val="1"/>
          <dgm:dir/>
          <dgm:animOne val="branch"/>
          <dgm:animLvl val="lvl"/>
          <dgm:resizeHandles/>
        </dgm:presLayoutVars>
      </dgm:prSet>
      <dgm:spPr/>
    </dgm:pt>
    <dgm:pt modelId="{56B6239F-FA17-4473-B86B-A1F5BFBDF0B6}" type="pres">
      <dgm:prSet presAssocID="{B53F18F7-C40B-478B-B07F-F4C570495D01}" presName="hierRoot1" presStyleCnt="0"/>
      <dgm:spPr/>
    </dgm:pt>
    <dgm:pt modelId="{F63BFD9C-79C0-482C-8BC0-1EFB54042418}" type="pres">
      <dgm:prSet presAssocID="{B53F18F7-C40B-478B-B07F-F4C570495D01}" presName="composite" presStyleCnt="0"/>
      <dgm:spPr/>
    </dgm:pt>
    <dgm:pt modelId="{4E68BC64-C1B8-48E6-8F8D-BA1CE21611D5}" type="pres">
      <dgm:prSet presAssocID="{B53F18F7-C40B-478B-B07F-F4C570495D01}" presName="background" presStyleLbl="node0" presStyleIdx="0" presStyleCnt="2"/>
      <dgm:spPr/>
    </dgm:pt>
    <dgm:pt modelId="{93271085-9C68-4CA6-8233-8DD3EF3735B4}" type="pres">
      <dgm:prSet presAssocID="{B53F18F7-C40B-478B-B07F-F4C570495D01}" presName="text" presStyleLbl="fgAcc0" presStyleIdx="0" presStyleCnt="2">
        <dgm:presLayoutVars>
          <dgm:chPref val="3"/>
        </dgm:presLayoutVars>
      </dgm:prSet>
      <dgm:spPr/>
    </dgm:pt>
    <dgm:pt modelId="{EA3F54F8-4512-407D-B917-8AC734770F99}" type="pres">
      <dgm:prSet presAssocID="{B53F18F7-C40B-478B-B07F-F4C570495D01}" presName="hierChild2" presStyleCnt="0"/>
      <dgm:spPr/>
    </dgm:pt>
    <dgm:pt modelId="{8ADD82B9-C957-415C-BB18-FCC2583C8701}" type="pres">
      <dgm:prSet presAssocID="{104E6AF9-0696-4387-970B-751889930E8D}" presName="Name10" presStyleLbl="parChTrans1D2" presStyleIdx="0" presStyleCnt="3"/>
      <dgm:spPr/>
    </dgm:pt>
    <dgm:pt modelId="{D521600C-7ED3-4361-9BE9-BF702713FCC7}" type="pres">
      <dgm:prSet presAssocID="{8C099788-0142-4196-8EA6-AB736CCA3A7E}" presName="hierRoot2" presStyleCnt="0"/>
      <dgm:spPr/>
    </dgm:pt>
    <dgm:pt modelId="{0D3818DA-4C5C-4B6B-A0D1-F82A63FEE8BB}" type="pres">
      <dgm:prSet presAssocID="{8C099788-0142-4196-8EA6-AB736CCA3A7E}" presName="composite2" presStyleCnt="0"/>
      <dgm:spPr/>
    </dgm:pt>
    <dgm:pt modelId="{6434CDA3-2D33-4FD2-A208-45ABED421943}" type="pres">
      <dgm:prSet presAssocID="{8C099788-0142-4196-8EA6-AB736CCA3A7E}" presName="background2" presStyleLbl="node2" presStyleIdx="0" presStyleCnt="3"/>
      <dgm:spPr/>
    </dgm:pt>
    <dgm:pt modelId="{9AAA4807-038A-4A58-802B-0B03EEE986F4}" type="pres">
      <dgm:prSet presAssocID="{8C099788-0142-4196-8EA6-AB736CCA3A7E}" presName="text2" presStyleLbl="fgAcc2" presStyleIdx="0" presStyleCnt="3">
        <dgm:presLayoutVars>
          <dgm:chPref val="3"/>
        </dgm:presLayoutVars>
      </dgm:prSet>
      <dgm:spPr/>
    </dgm:pt>
    <dgm:pt modelId="{4E04A9CE-A4C5-42D0-BF82-1F36C681BEC3}" type="pres">
      <dgm:prSet presAssocID="{8C099788-0142-4196-8EA6-AB736CCA3A7E}" presName="hierChild3" presStyleCnt="0"/>
      <dgm:spPr/>
    </dgm:pt>
    <dgm:pt modelId="{7CBC357D-90D3-45B7-8E30-3EA3C6930245}" type="pres">
      <dgm:prSet presAssocID="{730FACDC-947A-4E07-BD06-EAE90AE7A89E}" presName="Name17" presStyleLbl="parChTrans1D3" presStyleIdx="0" presStyleCnt="4"/>
      <dgm:spPr/>
    </dgm:pt>
    <dgm:pt modelId="{CE405B9F-78AE-4A24-8C70-D41504A45B1B}" type="pres">
      <dgm:prSet presAssocID="{363E9CC6-8168-4805-8981-1ED69321C23B}" presName="hierRoot3" presStyleCnt="0"/>
      <dgm:spPr/>
    </dgm:pt>
    <dgm:pt modelId="{AF954188-B66D-46DF-94CF-64488D13C3DA}" type="pres">
      <dgm:prSet presAssocID="{363E9CC6-8168-4805-8981-1ED69321C23B}" presName="composite3" presStyleCnt="0"/>
      <dgm:spPr/>
    </dgm:pt>
    <dgm:pt modelId="{635C96C6-4D5D-425B-ACC8-FFBACB43D581}" type="pres">
      <dgm:prSet presAssocID="{363E9CC6-8168-4805-8981-1ED69321C23B}" presName="background3" presStyleLbl="node3" presStyleIdx="0" presStyleCnt="4"/>
      <dgm:spPr/>
    </dgm:pt>
    <dgm:pt modelId="{C74FBBA9-6153-420F-8FAF-69724F903D1A}" type="pres">
      <dgm:prSet presAssocID="{363E9CC6-8168-4805-8981-1ED69321C23B}" presName="text3" presStyleLbl="fgAcc3" presStyleIdx="0" presStyleCnt="4">
        <dgm:presLayoutVars>
          <dgm:chPref val="3"/>
        </dgm:presLayoutVars>
      </dgm:prSet>
      <dgm:spPr/>
    </dgm:pt>
    <dgm:pt modelId="{86CBC014-DAE4-4A9A-B48E-BCBA30E4A48A}" type="pres">
      <dgm:prSet presAssocID="{363E9CC6-8168-4805-8981-1ED69321C23B}" presName="hierChild4" presStyleCnt="0"/>
      <dgm:spPr/>
    </dgm:pt>
    <dgm:pt modelId="{7BE58B0A-6B1B-478A-97A8-C5457E9DF558}" type="pres">
      <dgm:prSet presAssocID="{E22EA33A-91F9-4305-9530-2E4964CEF93C}" presName="Name23" presStyleLbl="parChTrans1D4" presStyleIdx="0" presStyleCnt="2"/>
      <dgm:spPr/>
    </dgm:pt>
    <dgm:pt modelId="{9A962ADF-1790-4861-9851-A486A71E6962}" type="pres">
      <dgm:prSet presAssocID="{ACBF2779-3FAB-41C4-8FC1-F6CEE4F5B1F7}" presName="hierRoot4" presStyleCnt="0"/>
      <dgm:spPr/>
    </dgm:pt>
    <dgm:pt modelId="{B490CA8C-F3CA-4F1D-AD2B-E4F7FFD0BE20}" type="pres">
      <dgm:prSet presAssocID="{ACBF2779-3FAB-41C4-8FC1-F6CEE4F5B1F7}" presName="composite4" presStyleCnt="0"/>
      <dgm:spPr/>
    </dgm:pt>
    <dgm:pt modelId="{2E657217-5EE1-4136-9136-F9FA8C71547D}" type="pres">
      <dgm:prSet presAssocID="{ACBF2779-3FAB-41C4-8FC1-F6CEE4F5B1F7}" presName="background4" presStyleLbl="node4" presStyleIdx="0" presStyleCnt="2"/>
      <dgm:spPr/>
    </dgm:pt>
    <dgm:pt modelId="{D8C0CE1A-A830-49EB-9108-F0AF337DFB9E}" type="pres">
      <dgm:prSet presAssocID="{ACBF2779-3FAB-41C4-8FC1-F6CEE4F5B1F7}" presName="text4" presStyleLbl="fgAcc4" presStyleIdx="0" presStyleCnt="2">
        <dgm:presLayoutVars>
          <dgm:chPref val="3"/>
        </dgm:presLayoutVars>
      </dgm:prSet>
      <dgm:spPr/>
    </dgm:pt>
    <dgm:pt modelId="{59135320-38B8-4F70-B597-C26EB4532755}" type="pres">
      <dgm:prSet presAssocID="{ACBF2779-3FAB-41C4-8FC1-F6CEE4F5B1F7}" presName="hierChild5" presStyleCnt="0"/>
      <dgm:spPr/>
    </dgm:pt>
    <dgm:pt modelId="{9C13B7C8-13CE-453D-AD27-25D839DEC69F}" type="pres">
      <dgm:prSet presAssocID="{4740AEDE-C9F9-4A7C-BEBB-3DF625CD95CA}" presName="Name17" presStyleLbl="parChTrans1D3" presStyleIdx="1" presStyleCnt="4"/>
      <dgm:spPr/>
    </dgm:pt>
    <dgm:pt modelId="{0DC58711-B4E0-445C-A7DF-3C95064F17AF}" type="pres">
      <dgm:prSet presAssocID="{79470D1D-1680-4D50-8560-9B71467E2010}" presName="hierRoot3" presStyleCnt="0"/>
      <dgm:spPr/>
    </dgm:pt>
    <dgm:pt modelId="{3C218263-267C-4F28-BF03-F02927F45BB5}" type="pres">
      <dgm:prSet presAssocID="{79470D1D-1680-4D50-8560-9B71467E2010}" presName="composite3" presStyleCnt="0"/>
      <dgm:spPr/>
    </dgm:pt>
    <dgm:pt modelId="{296CFB2C-B1E3-4222-97FE-27F2E08095D1}" type="pres">
      <dgm:prSet presAssocID="{79470D1D-1680-4D50-8560-9B71467E2010}" presName="background3" presStyleLbl="node3" presStyleIdx="1" presStyleCnt="4"/>
      <dgm:spPr/>
    </dgm:pt>
    <dgm:pt modelId="{7FC5D829-1DFE-4114-8806-1B0AF4EF5AFA}" type="pres">
      <dgm:prSet presAssocID="{79470D1D-1680-4D50-8560-9B71467E2010}" presName="text3" presStyleLbl="fgAcc3" presStyleIdx="1" presStyleCnt="4">
        <dgm:presLayoutVars>
          <dgm:chPref val="3"/>
        </dgm:presLayoutVars>
      </dgm:prSet>
      <dgm:spPr/>
    </dgm:pt>
    <dgm:pt modelId="{842D738A-B8B3-4D69-B8D4-A2B48A4FE875}" type="pres">
      <dgm:prSet presAssocID="{79470D1D-1680-4D50-8560-9B71467E2010}" presName="hierChild4" presStyleCnt="0"/>
      <dgm:spPr/>
    </dgm:pt>
    <dgm:pt modelId="{A0634172-FA8E-4AF2-B4C0-6C66CDA5465E}" type="pres">
      <dgm:prSet presAssocID="{1265AD26-1C9E-4B14-8687-7FF891A085F3}" presName="Name23" presStyleLbl="parChTrans1D4" presStyleIdx="1" presStyleCnt="2"/>
      <dgm:spPr/>
    </dgm:pt>
    <dgm:pt modelId="{D5FA230E-9BB6-4F6E-A4A7-69F4AFD62C76}" type="pres">
      <dgm:prSet presAssocID="{DF961ADD-44B9-47E9-BD65-8ACF528C6C2E}" presName="hierRoot4" presStyleCnt="0"/>
      <dgm:spPr/>
    </dgm:pt>
    <dgm:pt modelId="{EDE9CD80-D719-4974-B152-C7B90F4531C0}" type="pres">
      <dgm:prSet presAssocID="{DF961ADD-44B9-47E9-BD65-8ACF528C6C2E}" presName="composite4" presStyleCnt="0"/>
      <dgm:spPr/>
    </dgm:pt>
    <dgm:pt modelId="{0065EFAA-15B0-48A0-8C85-F701C558984F}" type="pres">
      <dgm:prSet presAssocID="{DF961ADD-44B9-47E9-BD65-8ACF528C6C2E}" presName="background4" presStyleLbl="node4" presStyleIdx="1" presStyleCnt="2"/>
      <dgm:spPr/>
    </dgm:pt>
    <dgm:pt modelId="{A91A754E-BAD0-4FAC-9E96-AE114BFE6BBB}" type="pres">
      <dgm:prSet presAssocID="{DF961ADD-44B9-47E9-BD65-8ACF528C6C2E}" presName="text4" presStyleLbl="fgAcc4" presStyleIdx="1" presStyleCnt="2">
        <dgm:presLayoutVars>
          <dgm:chPref val="3"/>
        </dgm:presLayoutVars>
      </dgm:prSet>
      <dgm:spPr/>
    </dgm:pt>
    <dgm:pt modelId="{CDE5F14E-5DA9-405A-AF32-E4ED8D347A89}" type="pres">
      <dgm:prSet presAssocID="{DF961ADD-44B9-47E9-BD65-8ACF528C6C2E}" presName="hierChild5" presStyleCnt="0"/>
      <dgm:spPr/>
    </dgm:pt>
    <dgm:pt modelId="{41FCAE8E-D092-4E7F-8AC8-587A5A0E7F08}" type="pres">
      <dgm:prSet presAssocID="{69471B8A-9D74-4CD1-B6F7-EF4BCB55C327}" presName="Name10" presStyleLbl="parChTrans1D2" presStyleIdx="1" presStyleCnt="3"/>
      <dgm:spPr/>
    </dgm:pt>
    <dgm:pt modelId="{AB9A6798-00D9-4DC9-91B0-BE0278D1F67A}" type="pres">
      <dgm:prSet presAssocID="{89D3F5CA-FA82-4771-8B8D-8902AF6F67BD}" presName="hierRoot2" presStyleCnt="0"/>
      <dgm:spPr/>
    </dgm:pt>
    <dgm:pt modelId="{D60E3242-966F-461E-938F-B2A217382BFA}" type="pres">
      <dgm:prSet presAssocID="{89D3F5CA-FA82-4771-8B8D-8902AF6F67BD}" presName="composite2" presStyleCnt="0"/>
      <dgm:spPr/>
    </dgm:pt>
    <dgm:pt modelId="{95B4A022-866B-43D7-92D9-1A86CD628A56}" type="pres">
      <dgm:prSet presAssocID="{89D3F5CA-FA82-4771-8B8D-8902AF6F67BD}" presName="background2" presStyleLbl="node2" presStyleIdx="1" presStyleCnt="3"/>
      <dgm:spPr/>
    </dgm:pt>
    <dgm:pt modelId="{33DBE07A-C980-43A7-8DCA-1A2AAE454206}" type="pres">
      <dgm:prSet presAssocID="{89D3F5CA-FA82-4771-8B8D-8902AF6F67BD}" presName="text2" presStyleLbl="fgAcc2" presStyleIdx="1" presStyleCnt="3">
        <dgm:presLayoutVars>
          <dgm:chPref val="3"/>
        </dgm:presLayoutVars>
      </dgm:prSet>
      <dgm:spPr/>
    </dgm:pt>
    <dgm:pt modelId="{692626DA-8C10-420E-9844-101B217F0371}" type="pres">
      <dgm:prSet presAssocID="{89D3F5CA-FA82-4771-8B8D-8902AF6F67BD}" presName="hierChild3" presStyleCnt="0"/>
      <dgm:spPr/>
    </dgm:pt>
    <dgm:pt modelId="{1C7058F3-CC85-4B6C-BABF-6A301E7D1ABF}" type="pres">
      <dgm:prSet presAssocID="{D47C6E5A-D300-409F-88D8-B42561887037}" presName="Name17" presStyleLbl="parChTrans1D3" presStyleIdx="2" presStyleCnt="4"/>
      <dgm:spPr/>
    </dgm:pt>
    <dgm:pt modelId="{98E51452-980C-4B7D-858E-F29AD6ED823F}" type="pres">
      <dgm:prSet presAssocID="{396BD5BC-8ABF-4E74-AAC4-B3CAAC2EFF9A}" presName="hierRoot3" presStyleCnt="0"/>
      <dgm:spPr/>
    </dgm:pt>
    <dgm:pt modelId="{4DFE5BC4-02D0-4D87-A0F2-09FDFF74CB8A}" type="pres">
      <dgm:prSet presAssocID="{396BD5BC-8ABF-4E74-AAC4-B3CAAC2EFF9A}" presName="composite3" presStyleCnt="0"/>
      <dgm:spPr/>
    </dgm:pt>
    <dgm:pt modelId="{5D3546D2-B480-468A-BFCD-0D71CF9A5954}" type="pres">
      <dgm:prSet presAssocID="{396BD5BC-8ABF-4E74-AAC4-B3CAAC2EFF9A}" presName="background3" presStyleLbl="node3" presStyleIdx="2" presStyleCnt="4"/>
      <dgm:spPr/>
    </dgm:pt>
    <dgm:pt modelId="{BA1FDE35-A49C-484A-8C03-C864497A66BD}" type="pres">
      <dgm:prSet presAssocID="{396BD5BC-8ABF-4E74-AAC4-B3CAAC2EFF9A}" presName="text3" presStyleLbl="fgAcc3" presStyleIdx="2" presStyleCnt="4">
        <dgm:presLayoutVars>
          <dgm:chPref val="3"/>
        </dgm:presLayoutVars>
      </dgm:prSet>
      <dgm:spPr/>
    </dgm:pt>
    <dgm:pt modelId="{976B6C92-3C6D-4FEF-8ED7-9E96749E7A17}" type="pres">
      <dgm:prSet presAssocID="{396BD5BC-8ABF-4E74-AAC4-B3CAAC2EFF9A}" presName="hierChild4" presStyleCnt="0"/>
      <dgm:spPr/>
    </dgm:pt>
    <dgm:pt modelId="{032BDB6B-B22D-4A6F-ABA1-4CF1031A5E31}" type="pres">
      <dgm:prSet presAssocID="{2B795A79-EBB4-498C-AC62-A69BA35DB7E7}" presName="hierRoot1" presStyleCnt="0"/>
      <dgm:spPr/>
    </dgm:pt>
    <dgm:pt modelId="{B4153CF7-1E9C-4CE6-8D83-3EC63F019772}" type="pres">
      <dgm:prSet presAssocID="{2B795A79-EBB4-498C-AC62-A69BA35DB7E7}" presName="composite" presStyleCnt="0"/>
      <dgm:spPr/>
    </dgm:pt>
    <dgm:pt modelId="{490BE1CE-D2AC-4EC1-B6A6-C7077CD30AFC}" type="pres">
      <dgm:prSet presAssocID="{2B795A79-EBB4-498C-AC62-A69BA35DB7E7}" presName="background" presStyleLbl="node0" presStyleIdx="1" presStyleCnt="2"/>
      <dgm:spPr/>
    </dgm:pt>
    <dgm:pt modelId="{088EF45C-4910-449E-84CD-B428155C72D3}" type="pres">
      <dgm:prSet presAssocID="{2B795A79-EBB4-498C-AC62-A69BA35DB7E7}" presName="text" presStyleLbl="fgAcc0" presStyleIdx="1" presStyleCnt="2">
        <dgm:presLayoutVars>
          <dgm:chPref val="3"/>
        </dgm:presLayoutVars>
      </dgm:prSet>
      <dgm:spPr/>
    </dgm:pt>
    <dgm:pt modelId="{38C7F3FA-3A26-4F28-8BC7-05FD3B87C785}" type="pres">
      <dgm:prSet presAssocID="{2B795A79-EBB4-498C-AC62-A69BA35DB7E7}" presName="hierChild2" presStyleCnt="0"/>
      <dgm:spPr/>
    </dgm:pt>
    <dgm:pt modelId="{7DB316A7-2C4D-4D38-883C-B07542C7C252}" type="pres">
      <dgm:prSet presAssocID="{E978E0A5-C460-4B72-8622-DB55BA353E82}" presName="Name10" presStyleLbl="parChTrans1D2" presStyleIdx="2" presStyleCnt="3"/>
      <dgm:spPr/>
    </dgm:pt>
    <dgm:pt modelId="{6DF505C4-A5AF-43CA-956C-EAFFF6F29B4B}" type="pres">
      <dgm:prSet presAssocID="{E85CF45D-BE5E-45A3-82B6-5FBF68B1B920}" presName="hierRoot2" presStyleCnt="0"/>
      <dgm:spPr/>
    </dgm:pt>
    <dgm:pt modelId="{E873228F-DCCA-46E4-89BE-44E1A2E09D26}" type="pres">
      <dgm:prSet presAssocID="{E85CF45D-BE5E-45A3-82B6-5FBF68B1B920}" presName="composite2" presStyleCnt="0"/>
      <dgm:spPr/>
    </dgm:pt>
    <dgm:pt modelId="{D09D8130-6983-4B05-BFA4-4C7B4612F9DE}" type="pres">
      <dgm:prSet presAssocID="{E85CF45D-BE5E-45A3-82B6-5FBF68B1B920}" presName="background2" presStyleLbl="node2" presStyleIdx="2" presStyleCnt="3"/>
      <dgm:spPr/>
    </dgm:pt>
    <dgm:pt modelId="{892D5821-3638-4701-87BF-38D5C0B3CC7B}" type="pres">
      <dgm:prSet presAssocID="{E85CF45D-BE5E-45A3-82B6-5FBF68B1B920}" presName="text2" presStyleLbl="fgAcc2" presStyleIdx="2" presStyleCnt="3">
        <dgm:presLayoutVars>
          <dgm:chPref val="3"/>
        </dgm:presLayoutVars>
      </dgm:prSet>
      <dgm:spPr/>
    </dgm:pt>
    <dgm:pt modelId="{4AA215DD-38CA-4B88-8D3A-329A8C69AEB5}" type="pres">
      <dgm:prSet presAssocID="{E85CF45D-BE5E-45A3-82B6-5FBF68B1B920}" presName="hierChild3" presStyleCnt="0"/>
      <dgm:spPr/>
    </dgm:pt>
    <dgm:pt modelId="{811D5CB9-AD42-4AAB-A230-EADAB1648156}" type="pres">
      <dgm:prSet presAssocID="{BA618BED-EE57-4B7D-8312-F75EC300AB59}" presName="Name17" presStyleLbl="parChTrans1D3" presStyleIdx="3" presStyleCnt="4"/>
      <dgm:spPr/>
    </dgm:pt>
    <dgm:pt modelId="{54EE2963-80AB-4ED3-A663-819600188883}" type="pres">
      <dgm:prSet presAssocID="{8391A958-D56A-44D6-BE32-A64C90D54A19}" presName="hierRoot3" presStyleCnt="0"/>
      <dgm:spPr/>
    </dgm:pt>
    <dgm:pt modelId="{A9877C44-FA5E-4A55-AAC9-4F0FB525AF39}" type="pres">
      <dgm:prSet presAssocID="{8391A958-D56A-44D6-BE32-A64C90D54A19}" presName="composite3" presStyleCnt="0"/>
      <dgm:spPr/>
    </dgm:pt>
    <dgm:pt modelId="{B37CD109-8D50-4627-952B-F78DC5E76585}" type="pres">
      <dgm:prSet presAssocID="{8391A958-D56A-44D6-BE32-A64C90D54A19}" presName="background3" presStyleLbl="node3" presStyleIdx="3" presStyleCnt="4"/>
      <dgm:spPr/>
    </dgm:pt>
    <dgm:pt modelId="{C252C21B-D3AA-45CF-A311-E0AF07D6DFB7}" type="pres">
      <dgm:prSet presAssocID="{8391A958-D56A-44D6-BE32-A64C90D54A19}" presName="text3" presStyleLbl="fgAcc3" presStyleIdx="3" presStyleCnt="4">
        <dgm:presLayoutVars>
          <dgm:chPref val="3"/>
        </dgm:presLayoutVars>
      </dgm:prSet>
      <dgm:spPr/>
    </dgm:pt>
    <dgm:pt modelId="{ECEF4A46-CFF5-42C3-9F89-7622FA3E31D5}" type="pres">
      <dgm:prSet presAssocID="{8391A958-D56A-44D6-BE32-A64C90D54A19}" presName="hierChild4" presStyleCnt="0"/>
      <dgm:spPr/>
    </dgm:pt>
  </dgm:ptLst>
  <dgm:cxnLst>
    <dgm:cxn modelId="{CC40B802-562F-41C4-A4A7-0995B0867264}" srcId="{E85CF45D-BE5E-45A3-82B6-5FBF68B1B920}" destId="{8391A958-D56A-44D6-BE32-A64C90D54A19}" srcOrd="0" destOrd="0" parTransId="{BA618BED-EE57-4B7D-8312-F75EC300AB59}" sibTransId="{81A06C62-D2DA-48B8-B93D-8A2B0E402CDF}"/>
    <dgm:cxn modelId="{261BA807-0C2A-45E3-8562-184A72F82694}" type="presOf" srcId="{D47C6E5A-D300-409F-88D8-B42561887037}" destId="{1C7058F3-CC85-4B6C-BABF-6A301E7D1ABF}" srcOrd="0" destOrd="0" presId="urn:microsoft.com/office/officeart/2005/8/layout/hierarchy1"/>
    <dgm:cxn modelId="{D6C11B0C-7F56-4350-BFC7-E0DEB72A86CF}" type="presOf" srcId="{396BD5BC-8ABF-4E74-AAC4-B3CAAC2EFF9A}" destId="{BA1FDE35-A49C-484A-8C03-C864497A66BD}" srcOrd="0" destOrd="0" presId="urn:microsoft.com/office/officeart/2005/8/layout/hierarchy1"/>
    <dgm:cxn modelId="{E5CD590D-BDAC-4DF7-9CF4-B04D9FB8A860}" type="presOf" srcId="{69471B8A-9D74-4CD1-B6F7-EF4BCB55C327}" destId="{41FCAE8E-D092-4E7F-8AC8-587A5A0E7F08}" srcOrd="0" destOrd="0" presId="urn:microsoft.com/office/officeart/2005/8/layout/hierarchy1"/>
    <dgm:cxn modelId="{FB31E414-A6B7-4C09-9D0D-D0040235EDAE}" type="presOf" srcId="{363E9CC6-8168-4805-8981-1ED69321C23B}" destId="{C74FBBA9-6153-420F-8FAF-69724F903D1A}" srcOrd="0" destOrd="0" presId="urn:microsoft.com/office/officeart/2005/8/layout/hierarchy1"/>
    <dgm:cxn modelId="{930B7425-DA36-4A97-8ECE-5F1885C3BD27}" srcId="{363E9CC6-8168-4805-8981-1ED69321C23B}" destId="{ACBF2779-3FAB-41C4-8FC1-F6CEE4F5B1F7}" srcOrd="0" destOrd="0" parTransId="{E22EA33A-91F9-4305-9530-2E4964CEF93C}" sibTransId="{9A920AFC-91A6-4A3F-AF2D-0F4A4A9C5F51}"/>
    <dgm:cxn modelId="{AA659E28-9E98-4336-B481-A798CA2AF0A2}" srcId="{977A9959-4E00-4303-843F-6C840AB48959}" destId="{2B795A79-EBB4-498C-AC62-A69BA35DB7E7}" srcOrd="1" destOrd="0" parTransId="{D6FBA3BE-BD6A-427D-8DAD-67A3C1A35ECF}" sibTransId="{DDB5AC2B-1DBE-4FC4-8F61-E11FACF68F69}"/>
    <dgm:cxn modelId="{67E18F2D-48BE-4E49-A9A1-43D318730D20}" type="presOf" srcId="{1265AD26-1C9E-4B14-8687-7FF891A085F3}" destId="{A0634172-FA8E-4AF2-B4C0-6C66CDA5465E}" srcOrd="0" destOrd="0" presId="urn:microsoft.com/office/officeart/2005/8/layout/hierarchy1"/>
    <dgm:cxn modelId="{DB996A47-078C-42A4-8B09-D44E113F0C06}" srcId="{B53F18F7-C40B-478B-B07F-F4C570495D01}" destId="{89D3F5CA-FA82-4771-8B8D-8902AF6F67BD}" srcOrd="1" destOrd="0" parTransId="{69471B8A-9D74-4CD1-B6F7-EF4BCB55C327}" sibTransId="{673FA0B1-0D10-45E7-BA53-636D5BB89017}"/>
    <dgm:cxn modelId="{9CC1C24D-2C57-40DE-8477-2FDFA18DB605}" type="presOf" srcId="{DF961ADD-44B9-47E9-BD65-8ACF528C6C2E}" destId="{A91A754E-BAD0-4FAC-9E96-AE114BFE6BBB}" srcOrd="0" destOrd="0" presId="urn:microsoft.com/office/officeart/2005/8/layout/hierarchy1"/>
    <dgm:cxn modelId="{68D5CB51-30B2-4B0A-A2FE-2017F0DE2FB7}" type="presOf" srcId="{E978E0A5-C460-4B72-8622-DB55BA353E82}" destId="{7DB316A7-2C4D-4D38-883C-B07542C7C252}" srcOrd="0" destOrd="0" presId="urn:microsoft.com/office/officeart/2005/8/layout/hierarchy1"/>
    <dgm:cxn modelId="{1858407E-91E5-42A3-8245-2BB570C4ED8B}" type="presOf" srcId="{B53F18F7-C40B-478B-B07F-F4C570495D01}" destId="{93271085-9C68-4CA6-8233-8DD3EF3735B4}" srcOrd="0" destOrd="0" presId="urn:microsoft.com/office/officeart/2005/8/layout/hierarchy1"/>
    <dgm:cxn modelId="{431BCA80-B4CC-48CC-AD1E-E55D73F6E853}" type="presOf" srcId="{730FACDC-947A-4E07-BD06-EAE90AE7A89E}" destId="{7CBC357D-90D3-45B7-8E30-3EA3C6930245}" srcOrd="0" destOrd="0" presId="urn:microsoft.com/office/officeart/2005/8/layout/hierarchy1"/>
    <dgm:cxn modelId="{3D424F82-48FA-479C-AE96-0642D25261AF}" srcId="{8C099788-0142-4196-8EA6-AB736CCA3A7E}" destId="{363E9CC6-8168-4805-8981-1ED69321C23B}" srcOrd="0" destOrd="0" parTransId="{730FACDC-947A-4E07-BD06-EAE90AE7A89E}" sibTransId="{5129C063-5551-4F55-A2BC-07E240F2DF0A}"/>
    <dgm:cxn modelId="{BD6EBD86-3350-4A1C-AF34-47128FE83019}" srcId="{8C099788-0142-4196-8EA6-AB736CCA3A7E}" destId="{79470D1D-1680-4D50-8560-9B71467E2010}" srcOrd="1" destOrd="0" parTransId="{4740AEDE-C9F9-4A7C-BEBB-3DF625CD95CA}" sibTransId="{1282C8E5-E178-4D21-AB6F-03A03CCFE345}"/>
    <dgm:cxn modelId="{80240A89-7F1C-4E77-A47C-93D7E7FEBE74}" srcId="{2B795A79-EBB4-498C-AC62-A69BA35DB7E7}" destId="{E85CF45D-BE5E-45A3-82B6-5FBF68B1B920}" srcOrd="0" destOrd="0" parTransId="{E978E0A5-C460-4B72-8622-DB55BA353E82}" sibTransId="{F5DD9CEE-86A8-4144-B65F-CDC542B2D205}"/>
    <dgm:cxn modelId="{A78C1593-18C2-4E2E-9D55-357B21DC0826}" srcId="{89D3F5CA-FA82-4771-8B8D-8902AF6F67BD}" destId="{396BD5BC-8ABF-4E74-AAC4-B3CAAC2EFF9A}" srcOrd="0" destOrd="0" parTransId="{D47C6E5A-D300-409F-88D8-B42561887037}" sibTransId="{77E85109-CED7-4DBA-BC32-3F5685171CA5}"/>
    <dgm:cxn modelId="{91C19F94-8BEA-406E-9DF2-A4C5F17F949B}" type="presOf" srcId="{8391A958-D56A-44D6-BE32-A64C90D54A19}" destId="{C252C21B-D3AA-45CF-A311-E0AF07D6DFB7}" srcOrd="0" destOrd="0" presId="urn:microsoft.com/office/officeart/2005/8/layout/hierarchy1"/>
    <dgm:cxn modelId="{451CF09E-BA1E-4113-AFA9-7A1E1B48CF83}" srcId="{977A9959-4E00-4303-843F-6C840AB48959}" destId="{B53F18F7-C40B-478B-B07F-F4C570495D01}" srcOrd="0" destOrd="0" parTransId="{AA0E04F9-3AAF-4D46-8347-93CBA5AA8972}" sibTransId="{A3883BEF-BE08-4A54-BED6-BDE97FEE1223}"/>
    <dgm:cxn modelId="{7754109F-6EAF-409D-ADA5-D1245E0410F7}" type="presOf" srcId="{E85CF45D-BE5E-45A3-82B6-5FBF68B1B920}" destId="{892D5821-3638-4701-87BF-38D5C0B3CC7B}" srcOrd="0" destOrd="0" presId="urn:microsoft.com/office/officeart/2005/8/layout/hierarchy1"/>
    <dgm:cxn modelId="{8648DCA1-65D9-43CF-B2E4-59EE0AE1C419}" srcId="{B53F18F7-C40B-478B-B07F-F4C570495D01}" destId="{8C099788-0142-4196-8EA6-AB736CCA3A7E}" srcOrd="0" destOrd="0" parTransId="{104E6AF9-0696-4387-970B-751889930E8D}" sibTransId="{A9D7B9CE-31A8-4238-87D5-4C9B2254DCA5}"/>
    <dgm:cxn modelId="{509179A2-78D9-4DC7-826B-26F34B08D95A}" type="presOf" srcId="{977A9959-4E00-4303-843F-6C840AB48959}" destId="{8D7034A1-8C3D-4D77-BFB0-C8CA088F1169}" srcOrd="0" destOrd="0" presId="urn:microsoft.com/office/officeart/2005/8/layout/hierarchy1"/>
    <dgm:cxn modelId="{80836BB0-670D-4EE1-876F-10A478A636AA}" type="presOf" srcId="{ACBF2779-3FAB-41C4-8FC1-F6CEE4F5B1F7}" destId="{D8C0CE1A-A830-49EB-9108-F0AF337DFB9E}" srcOrd="0" destOrd="0" presId="urn:microsoft.com/office/officeart/2005/8/layout/hierarchy1"/>
    <dgm:cxn modelId="{E088EAB3-57AE-4668-A93E-34592B28A0F8}" type="presOf" srcId="{BA618BED-EE57-4B7D-8312-F75EC300AB59}" destId="{811D5CB9-AD42-4AAB-A230-EADAB1648156}" srcOrd="0" destOrd="0" presId="urn:microsoft.com/office/officeart/2005/8/layout/hierarchy1"/>
    <dgm:cxn modelId="{F4F211BE-E933-4328-AFEC-AEA89C5754A8}" type="presOf" srcId="{89D3F5CA-FA82-4771-8B8D-8902AF6F67BD}" destId="{33DBE07A-C980-43A7-8DCA-1A2AAE454206}" srcOrd="0" destOrd="0" presId="urn:microsoft.com/office/officeart/2005/8/layout/hierarchy1"/>
    <dgm:cxn modelId="{67E76BC8-FDD0-4D1C-B187-67C86776A967}" type="presOf" srcId="{2B795A79-EBB4-498C-AC62-A69BA35DB7E7}" destId="{088EF45C-4910-449E-84CD-B428155C72D3}" srcOrd="0" destOrd="0" presId="urn:microsoft.com/office/officeart/2005/8/layout/hierarchy1"/>
    <dgm:cxn modelId="{A25286D2-0DAC-449E-A4B0-FF0DC21E2A39}" type="presOf" srcId="{8C099788-0142-4196-8EA6-AB736CCA3A7E}" destId="{9AAA4807-038A-4A58-802B-0B03EEE986F4}" srcOrd="0" destOrd="0" presId="urn:microsoft.com/office/officeart/2005/8/layout/hierarchy1"/>
    <dgm:cxn modelId="{764979E0-C578-4FFF-9F9C-F539A20DDB65}" type="presOf" srcId="{E22EA33A-91F9-4305-9530-2E4964CEF93C}" destId="{7BE58B0A-6B1B-478A-97A8-C5457E9DF558}" srcOrd="0" destOrd="0" presId="urn:microsoft.com/office/officeart/2005/8/layout/hierarchy1"/>
    <dgm:cxn modelId="{AA96F5E6-2A3C-4B47-B9DE-D26B27677447}" type="presOf" srcId="{104E6AF9-0696-4387-970B-751889930E8D}" destId="{8ADD82B9-C957-415C-BB18-FCC2583C8701}" srcOrd="0" destOrd="0" presId="urn:microsoft.com/office/officeart/2005/8/layout/hierarchy1"/>
    <dgm:cxn modelId="{AD9C0DF3-EC87-4013-96A3-163D18EDCF51}" type="presOf" srcId="{4740AEDE-C9F9-4A7C-BEBB-3DF625CD95CA}" destId="{9C13B7C8-13CE-453D-AD27-25D839DEC69F}" srcOrd="0" destOrd="0" presId="urn:microsoft.com/office/officeart/2005/8/layout/hierarchy1"/>
    <dgm:cxn modelId="{CCBF8AFC-D8E8-41A6-B331-3BFAB2323EA2}" srcId="{79470D1D-1680-4D50-8560-9B71467E2010}" destId="{DF961ADD-44B9-47E9-BD65-8ACF528C6C2E}" srcOrd="0" destOrd="0" parTransId="{1265AD26-1C9E-4B14-8687-7FF891A085F3}" sibTransId="{4E516754-8912-4ED7-86E3-66C7C1E03E4D}"/>
    <dgm:cxn modelId="{87028FFE-31F0-4C02-A742-DFC4AE91E98E}" type="presOf" srcId="{79470D1D-1680-4D50-8560-9B71467E2010}" destId="{7FC5D829-1DFE-4114-8806-1B0AF4EF5AFA}" srcOrd="0" destOrd="0" presId="urn:microsoft.com/office/officeart/2005/8/layout/hierarchy1"/>
    <dgm:cxn modelId="{E6782E58-14CF-40EF-9DB4-4E88E8906072}" type="presParOf" srcId="{8D7034A1-8C3D-4D77-BFB0-C8CA088F1169}" destId="{56B6239F-FA17-4473-B86B-A1F5BFBDF0B6}" srcOrd="0" destOrd="0" presId="urn:microsoft.com/office/officeart/2005/8/layout/hierarchy1"/>
    <dgm:cxn modelId="{7FED424F-73B0-429E-ABB2-1CF90771F5AB}" type="presParOf" srcId="{56B6239F-FA17-4473-B86B-A1F5BFBDF0B6}" destId="{F63BFD9C-79C0-482C-8BC0-1EFB54042418}" srcOrd="0" destOrd="0" presId="urn:microsoft.com/office/officeart/2005/8/layout/hierarchy1"/>
    <dgm:cxn modelId="{E2556D0C-85AC-4712-829B-2CF573D08614}" type="presParOf" srcId="{F63BFD9C-79C0-482C-8BC0-1EFB54042418}" destId="{4E68BC64-C1B8-48E6-8F8D-BA1CE21611D5}" srcOrd="0" destOrd="0" presId="urn:microsoft.com/office/officeart/2005/8/layout/hierarchy1"/>
    <dgm:cxn modelId="{08F15C07-E20F-4821-BC5D-9725D5DD9CF1}" type="presParOf" srcId="{F63BFD9C-79C0-482C-8BC0-1EFB54042418}" destId="{93271085-9C68-4CA6-8233-8DD3EF3735B4}" srcOrd="1" destOrd="0" presId="urn:microsoft.com/office/officeart/2005/8/layout/hierarchy1"/>
    <dgm:cxn modelId="{BC44B887-FDCF-4B02-AE53-FA1F750B4112}" type="presParOf" srcId="{56B6239F-FA17-4473-B86B-A1F5BFBDF0B6}" destId="{EA3F54F8-4512-407D-B917-8AC734770F99}" srcOrd="1" destOrd="0" presId="urn:microsoft.com/office/officeart/2005/8/layout/hierarchy1"/>
    <dgm:cxn modelId="{D984ED85-C2EB-4BE7-9757-33542C414997}" type="presParOf" srcId="{EA3F54F8-4512-407D-B917-8AC734770F99}" destId="{8ADD82B9-C957-415C-BB18-FCC2583C8701}" srcOrd="0" destOrd="0" presId="urn:microsoft.com/office/officeart/2005/8/layout/hierarchy1"/>
    <dgm:cxn modelId="{56FFD562-56FF-45CF-B0AB-CBB6F7AF85E5}" type="presParOf" srcId="{EA3F54F8-4512-407D-B917-8AC734770F99}" destId="{D521600C-7ED3-4361-9BE9-BF702713FCC7}" srcOrd="1" destOrd="0" presId="urn:microsoft.com/office/officeart/2005/8/layout/hierarchy1"/>
    <dgm:cxn modelId="{F14FF0EC-481A-4AE4-A399-2498DB8AC2CC}" type="presParOf" srcId="{D521600C-7ED3-4361-9BE9-BF702713FCC7}" destId="{0D3818DA-4C5C-4B6B-A0D1-F82A63FEE8BB}" srcOrd="0" destOrd="0" presId="urn:microsoft.com/office/officeart/2005/8/layout/hierarchy1"/>
    <dgm:cxn modelId="{0FE69AB0-1991-4D5D-9DB3-3805FB2EC9ED}" type="presParOf" srcId="{0D3818DA-4C5C-4B6B-A0D1-F82A63FEE8BB}" destId="{6434CDA3-2D33-4FD2-A208-45ABED421943}" srcOrd="0" destOrd="0" presId="urn:microsoft.com/office/officeart/2005/8/layout/hierarchy1"/>
    <dgm:cxn modelId="{23C904C4-B8A1-4CC1-BC7E-0EA9B676738E}" type="presParOf" srcId="{0D3818DA-4C5C-4B6B-A0D1-F82A63FEE8BB}" destId="{9AAA4807-038A-4A58-802B-0B03EEE986F4}" srcOrd="1" destOrd="0" presId="urn:microsoft.com/office/officeart/2005/8/layout/hierarchy1"/>
    <dgm:cxn modelId="{05ACA3CA-45DD-47EC-8467-813F49C21AE0}" type="presParOf" srcId="{D521600C-7ED3-4361-9BE9-BF702713FCC7}" destId="{4E04A9CE-A4C5-42D0-BF82-1F36C681BEC3}" srcOrd="1" destOrd="0" presId="urn:microsoft.com/office/officeart/2005/8/layout/hierarchy1"/>
    <dgm:cxn modelId="{BEFD9A98-7CAC-4EEE-8376-8AED6BF17F35}" type="presParOf" srcId="{4E04A9CE-A4C5-42D0-BF82-1F36C681BEC3}" destId="{7CBC357D-90D3-45B7-8E30-3EA3C6930245}" srcOrd="0" destOrd="0" presId="urn:microsoft.com/office/officeart/2005/8/layout/hierarchy1"/>
    <dgm:cxn modelId="{7612F64F-D27B-4245-9B04-6012266FCB40}" type="presParOf" srcId="{4E04A9CE-A4C5-42D0-BF82-1F36C681BEC3}" destId="{CE405B9F-78AE-4A24-8C70-D41504A45B1B}" srcOrd="1" destOrd="0" presId="urn:microsoft.com/office/officeart/2005/8/layout/hierarchy1"/>
    <dgm:cxn modelId="{23EDA93D-9EA2-478A-A54C-891ACBD9AC20}" type="presParOf" srcId="{CE405B9F-78AE-4A24-8C70-D41504A45B1B}" destId="{AF954188-B66D-46DF-94CF-64488D13C3DA}" srcOrd="0" destOrd="0" presId="urn:microsoft.com/office/officeart/2005/8/layout/hierarchy1"/>
    <dgm:cxn modelId="{18CA6485-0468-4028-A61E-CBB2FFDAF27C}" type="presParOf" srcId="{AF954188-B66D-46DF-94CF-64488D13C3DA}" destId="{635C96C6-4D5D-425B-ACC8-FFBACB43D581}" srcOrd="0" destOrd="0" presId="urn:microsoft.com/office/officeart/2005/8/layout/hierarchy1"/>
    <dgm:cxn modelId="{9F2935D0-A5EB-4827-B039-319C714E7DF2}" type="presParOf" srcId="{AF954188-B66D-46DF-94CF-64488D13C3DA}" destId="{C74FBBA9-6153-420F-8FAF-69724F903D1A}" srcOrd="1" destOrd="0" presId="urn:microsoft.com/office/officeart/2005/8/layout/hierarchy1"/>
    <dgm:cxn modelId="{25322A9E-E6E0-47C9-808F-C63C2DD007B3}" type="presParOf" srcId="{CE405B9F-78AE-4A24-8C70-D41504A45B1B}" destId="{86CBC014-DAE4-4A9A-B48E-BCBA30E4A48A}" srcOrd="1" destOrd="0" presId="urn:microsoft.com/office/officeart/2005/8/layout/hierarchy1"/>
    <dgm:cxn modelId="{F45C227F-6FD0-4E3B-9189-1208C942C145}" type="presParOf" srcId="{86CBC014-DAE4-4A9A-B48E-BCBA30E4A48A}" destId="{7BE58B0A-6B1B-478A-97A8-C5457E9DF558}" srcOrd="0" destOrd="0" presId="urn:microsoft.com/office/officeart/2005/8/layout/hierarchy1"/>
    <dgm:cxn modelId="{320D3763-A820-4DCD-9FC4-05985037F3E7}" type="presParOf" srcId="{86CBC014-DAE4-4A9A-B48E-BCBA30E4A48A}" destId="{9A962ADF-1790-4861-9851-A486A71E6962}" srcOrd="1" destOrd="0" presId="urn:microsoft.com/office/officeart/2005/8/layout/hierarchy1"/>
    <dgm:cxn modelId="{94556F75-6B8A-4B94-B46B-DB51F1361E09}" type="presParOf" srcId="{9A962ADF-1790-4861-9851-A486A71E6962}" destId="{B490CA8C-F3CA-4F1D-AD2B-E4F7FFD0BE20}" srcOrd="0" destOrd="0" presId="urn:microsoft.com/office/officeart/2005/8/layout/hierarchy1"/>
    <dgm:cxn modelId="{17018C26-AEAD-4B2F-9B44-D8EC56F2D241}" type="presParOf" srcId="{B490CA8C-F3CA-4F1D-AD2B-E4F7FFD0BE20}" destId="{2E657217-5EE1-4136-9136-F9FA8C71547D}" srcOrd="0" destOrd="0" presId="urn:microsoft.com/office/officeart/2005/8/layout/hierarchy1"/>
    <dgm:cxn modelId="{BE062DA3-AECC-4777-9F96-8C34ACCA0596}" type="presParOf" srcId="{B490CA8C-F3CA-4F1D-AD2B-E4F7FFD0BE20}" destId="{D8C0CE1A-A830-49EB-9108-F0AF337DFB9E}" srcOrd="1" destOrd="0" presId="urn:microsoft.com/office/officeart/2005/8/layout/hierarchy1"/>
    <dgm:cxn modelId="{DBC68E12-CF23-42ED-BF15-45F0C3A49A3F}" type="presParOf" srcId="{9A962ADF-1790-4861-9851-A486A71E6962}" destId="{59135320-38B8-4F70-B597-C26EB4532755}" srcOrd="1" destOrd="0" presId="urn:microsoft.com/office/officeart/2005/8/layout/hierarchy1"/>
    <dgm:cxn modelId="{08AF4E3D-EE68-4FB2-91AE-3AB34C9EFEC1}" type="presParOf" srcId="{4E04A9CE-A4C5-42D0-BF82-1F36C681BEC3}" destId="{9C13B7C8-13CE-453D-AD27-25D839DEC69F}" srcOrd="2" destOrd="0" presId="urn:microsoft.com/office/officeart/2005/8/layout/hierarchy1"/>
    <dgm:cxn modelId="{7C80FDF7-D651-47B3-82D8-3BFC19AF8976}" type="presParOf" srcId="{4E04A9CE-A4C5-42D0-BF82-1F36C681BEC3}" destId="{0DC58711-B4E0-445C-A7DF-3C95064F17AF}" srcOrd="3" destOrd="0" presId="urn:microsoft.com/office/officeart/2005/8/layout/hierarchy1"/>
    <dgm:cxn modelId="{1E67DD68-A7F4-4919-B77B-EE61E9F07801}" type="presParOf" srcId="{0DC58711-B4E0-445C-A7DF-3C95064F17AF}" destId="{3C218263-267C-4F28-BF03-F02927F45BB5}" srcOrd="0" destOrd="0" presId="urn:microsoft.com/office/officeart/2005/8/layout/hierarchy1"/>
    <dgm:cxn modelId="{42F2C7C8-456E-4B79-847D-5178A90A4CC5}" type="presParOf" srcId="{3C218263-267C-4F28-BF03-F02927F45BB5}" destId="{296CFB2C-B1E3-4222-97FE-27F2E08095D1}" srcOrd="0" destOrd="0" presId="urn:microsoft.com/office/officeart/2005/8/layout/hierarchy1"/>
    <dgm:cxn modelId="{0CFDE228-6A16-4499-86F9-FE82DACCB655}" type="presParOf" srcId="{3C218263-267C-4F28-BF03-F02927F45BB5}" destId="{7FC5D829-1DFE-4114-8806-1B0AF4EF5AFA}" srcOrd="1" destOrd="0" presId="urn:microsoft.com/office/officeart/2005/8/layout/hierarchy1"/>
    <dgm:cxn modelId="{29646D0F-77C0-4054-802C-BC331EB7406E}" type="presParOf" srcId="{0DC58711-B4E0-445C-A7DF-3C95064F17AF}" destId="{842D738A-B8B3-4D69-B8D4-A2B48A4FE875}" srcOrd="1" destOrd="0" presId="urn:microsoft.com/office/officeart/2005/8/layout/hierarchy1"/>
    <dgm:cxn modelId="{00D8AF45-50A2-49C8-BE3E-5A13B76C8FAF}" type="presParOf" srcId="{842D738A-B8B3-4D69-B8D4-A2B48A4FE875}" destId="{A0634172-FA8E-4AF2-B4C0-6C66CDA5465E}" srcOrd="0" destOrd="0" presId="urn:microsoft.com/office/officeart/2005/8/layout/hierarchy1"/>
    <dgm:cxn modelId="{58CF8269-2EE0-4FB3-BB04-3CCBF05E8156}" type="presParOf" srcId="{842D738A-B8B3-4D69-B8D4-A2B48A4FE875}" destId="{D5FA230E-9BB6-4F6E-A4A7-69F4AFD62C76}" srcOrd="1" destOrd="0" presId="urn:microsoft.com/office/officeart/2005/8/layout/hierarchy1"/>
    <dgm:cxn modelId="{F59421B3-2D7D-4B5C-A648-CE15FC2853E8}" type="presParOf" srcId="{D5FA230E-9BB6-4F6E-A4A7-69F4AFD62C76}" destId="{EDE9CD80-D719-4974-B152-C7B90F4531C0}" srcOrd="0" destOrd="0" presId="urn:microsoft.com/office/officeart/2005/8/layout/hierarchy1"/>
    <dgm:cxn modelId="{50A1469D-FE10-4342-B498-918CF0336416}" type="presParOf" srcId="{EDE9CD80-D719-4974-B152-C7B90F4531C0}" destId="{0065EFAA-15B0-48A0-8C85-F701C558984F}" srcOrd="0" destOrd="0" presId="urn:microsoft.com/office/officeart/2005/8/layout/hierarchy1"/>
    <dgm:cxn modelId="{9FA13AB9-CAD7-4377-89EB-584A1475C25A}" type="presParOf" srcId="{EDE9CD80-D719-4974-B152-C7B90F4531C0}" destId="{A91A754E-BAD0-4FAC-9E96-AE114BFE6BBB}" srcOrd="1" destOrd="0" presId="urn:microsoft.com/office/officeart/2005/8/layout/hierarchy1"/>
    <dgm:cxn modelId="{7E9FD52D-2C9E-4636-A562-7A575C2BA33A}" type="presParOf" srcId="{D5FA230E-9BB6-4F6E-A4A7-69F4AFD62C76}" destId="{CDE5F14E-5DA9-405A-AF32-E4ED8D347A89}" srcOrd="1" destOrd="0" presId="urn:microsoft.com/office/officeart/2005/8/layout/hierarchy1"/>
    <dgm:cxn modelId="{4C0DC26F-3AF6-4077-8BAE-52C901DCFB9A}" type="presParOf" srcId="{EA3F54F8-4512-407D-B917-8AC734770F99}" destId="{41FCAE8E-D092-4E7F-8AC8-587A5A0E7F08}" srcOrd="2" destOrd="0" presId="urn:microsoft.com/office/officeart/2005/8/layout/hierarchy1"/>
    <dgm:cxn modelId="{EA605C79-5F9A-475B-AAF7-B7B2FA219B12}" type="presParOf" srcId="{EA3F54F8-4512-407D-B917-8AC734770F99}" destId="{AB9A6798-00D9-4DC9-91B0-BE0278D1F67A}" srcOrd="3" destOrd="0" presId="urn:microsoft.com/office/officeart/2005/8/layout/hierarchy1"/>
    <dgm:cxn modelId="{01019A2F-A04A-4FD3-AB95-4F700DB157E7}" type="presParOf" srcId="{AB9A6798-00D9-4DC9-91B0-BE0278D1F67A}" destId="{D60E3242-966F-461E-938F-B2A217382BFA}" srcOrd="0" destOrd="0" presId="urn:microsoft.com/office/officeart/2005/8/layout/hierarchy1"/>
    <dgm:cxn modelId="{9974F048-1EEB-4412-AC68-391DAB55DC30}" type="presParOf" srcId="{D60E3242-966F-461E-938F-B2A217382BFA}" destId="{95B4A022-866B-43D7-92D9-1A86CD628A56}" srcOrd="0" destOrd="0" presId="urn:microsoft.com/office/officeart/2005/8/layout/hierarchy1"/>
    <dgm:cxn modelId="{237EC867-681F-4F12-82D9-24B0782E861B}" type="presParOf" srcId="{D60E3242-966F-461E-938F-B2A217382BFA}" destId="{33DBE07A-C980-43A7-8DCA-1A2AAE454206}" srcOrd="1" destOrd="0" presId="urn:microsoft.com/office/officeart/2005/8/layout/hierarchy1"/>
    <dgm:cxn modelId="{387F3E3A-6E65-40FA-8E50-92ACDA7E3F07}" type="presParOf" srcId="{AB9A6798-00D9-4DC9-91B0-BE0278D1F67A}" destId="{692626DA-8C10-420E-9844-101B217F0371}" srcOrd="1" destOrd="0" presId="urn:microsoft.com/office/officeart/2005/8/layout/hierarchy1"/>
    <dgm:cxn modelId="{84A86E15-A662-4F49-9C3A-57FA196D82B7}" type="presParOf" srcId="{692626DA-8C10-420E-9844-101B217F0371}" destId="{1C7058F3-CC85-4B6C-BABF-6A301E7D1ABF}" srcOrd="0" destOrd="0" presId="urn:microsoft.com/office/officeart/2005/8/layout/hierarchy1"/>
    <dgm:cxn modelId="{8E13B2AF-AC9A-4488-8C59-4591E0A74129}" type="presParOf" srcId="{692626DA-8C10-420E-9844-101B217F0371}" destId="{98E51452-980C-4B7D-858E-F29AD6ED823F}" srcOrd="1" destOrd="0" presId="urn:microsoft.com/office/officeart/2005/8/layout/hierarchy1"/>
    <dgm:cxn modelId="{BF8680D4-0E3B-41E3-86C4-1DC1D264815B}" type="presParOf" srcId="{98E51452-980C-4B7D-858E-F29AD6ED823F}" destId="{4DFE5BC4-02D0-4D87-A0F2-09FDFF74CB8A}" srcOrd="0" destOrd="0" presId="urn:microsoft.com/office/officeart/2005/8/layout/hierarchy1"/>
    <dgm:cxn modelId="{1D76BBE8-2AA3-4AB4-9B05-704366AF1F50}" type="presParOf" srcId="{4DFE5BC4-02D0-4D87-A0F2-09FDFF74CB8A}" destId="{5D3546D2-B480-468A-BFCD-0D71CF9A5954}" srcOrd="0" destOrd="0" presId="urn:microsoft.com/office/officeart/2005/8/layout/hierarchy1"/>
    <dgm:cxn modelId="{8E8753F3-FE6C-4A79-9C5C-20061A08CA01}" type="presParOf" srcId="{4DFE5BC4-02D0-4D87-A0F2-09FDFF74CB8A}" destId="{BA1FDE35-A49C-484A-8C03-C864497A66BD}" srcOrd="1" destOrd="0" presId="urn:microsoft.com/office/officeart/2005/8/layout/hierarchy1"/>
    <dgm:cxn modelId="{1A6C7688-028C-4339-A182-E0E87F28BB4A}" type="presParOf" srcId="{98E51452-980C-4B7D-858E-F29AD6ED823F}" destId="{976B6C92-3C6D-4FEF-8ED7-9E96749E7A17}" srcOrd="1" destOrd="0" presId="urn:microsoft.com/office/officeart/2005/8/layout/hierarchy1"/>
    <dgm:cxn modelId="{9BC3B9F6-4757-4644-BA6F-BF3EE12BA2EC}" type="presParOf" srcId="{8D7034A1-8C3D-4D77-BFB0-C8CA088F1169}" destId="{032BDB6B-B22D-4A6F-ABA1-4CF1031A5E31}" srcOrd="1" destOrd="0" presId="urn:microsoft.com/office/officeart/2005/8/layout/hierarchy1"/>
    <dgm:cxn modelId="{EC2EB1C8-D685-45C3-B226-765286BB9F8C}" type="presParOf" srcId="{032BDB6B-B22D-4A6F-ABA1-4CF1031A5E31}" destId="{B4153CF7-1E9C-4CE6-8D83-3EC63F019772}" srcOrd="0" destOrd="0" presId="urn:microsoft.com/office/officeart/2005/8/layout/hierarchy1"/>
    <dgm:cxn modelId="{605A0921-2558-4039-97DD-0B29CB108AAB}" type="presParOf" srcId="{B4153CF7-1E9C-4CE6-8D83-3EC63F019772}" destId="{490BE1CE-D2AC-4EC1-B6A6-C7077CD30AFC}" srcOrd="0" destOrd="0" presId="urn:microsoft.com/office/officeart/2005/8/layout/hierarchy1"/>
    <dgm:cxn modelId="{FA13E6BF-888C-437B-8EA6-4B2572A86D68}" type="presParOf" srcId="{B4153CF7-1E9C-4CE6-8D83-3EC63F019772}" destId="{088EF45C-4910-449E-84CD-B428155C72D3}" srcOrd="1" destOrd="0" presId="urn:microsoft.com/office/officeart/2005/8/layout/hierarchy1"/>
    <dgm:cxn modelId="{36A3DE2E-4AEB-4CE5-B1FC-812B7103F56B}" type="presParOf" srcId="{032BDB6B-B22D-4A6F-ABA1-4CF1031A5E31}" destId="{38C7F3FA-3A26-4F28-8BC7-05FD3B87C785}" srcOrd="1" destOrd="0" presId="urn:microsoft.com/office/officeart/2005/8/layout/hierarchy1"/>
    <dgm:cxn modelId="{5E3B7E13-CAC7-4740-8E42-5F95F9BE190A}" type="presParOf" srcId="{38C7F3FA-3A26-4F28-8BC7-05FD3B87C785}" destId="{7DB316A7-2C4D-4D38-883C-B07542C7C252}" srcOrd="0" destOrd="0" presId="urn:microsoft.com/office/officeart/2005/8/layout/hierarchy1"/>
    <dgm:cxn modelId="{341B0F0D-D5DD-4833-9F0B-9CE43402DCC1}" type="presParOf" srcId="{38C7F3FA-3A26-4F28-8BC7-05FD3B87C785}" destId="{6DF505C4-A5AF-43CA-956C-EAFFF6F29B4B}" srcOrd="1" destOrd="0" presId="urn:microsoft.com/office/officeart/2005/8/layout/hierarchy1"/>
    <dgm:cxn modelId="{2D9DC002-9A86-4BEF-8573-939D73C583E5}" type="presParOf" srcId="{6DF505C4-A5AF-43CA-956C-EAFFF6F29B4B}" destId="{E873228F-DCCA-46E4-89BE-44E1A2E09D26}" srcOrd="0" destOrd="0" presId="urn:microsoft.com/office/officeart/2005/8/layout/hierarchy1"/>
    <dgm:cxn modelId="{2CA9120C-10D8-4FD7-BB38-A71C631CA08E}" type="presParOf" srcId="{E873228F-DCCA-46E4-89BE-44E1A2E09D26}" destId="{D09D8130-6983-4B05-BFA4-4C7B4612F9DE}" srcOrd="0" destOrd="0" presId="urn:microsoft.com/office/officeart/2005/8/layout/hierarchy1"/>
    <dgm:cxn modelId="{C42F5F14-8CA1-4BCC-8135-5F4AD1613D8F}" type="presParOf" srcId="{E873228F-DCCA-46E4-89BE-44E1A2E09D26}" destId="{892D5821-3638-4701-87BF-38D5C0B3CC7B}" srcOrd="1" destOrd="0" presId="urn:microsoft.com/office/officeart/2005/8/layout/hierarchy1"/>
    <dgm:cxn modelId="{7797A512-D353-4A81-A6D9-BAAFE6566303}" type="presParOf" srcId="{6DF505C4-A5AF-43CA-956C-EAFFF6F29B4B}" destId="{4AA215DD-38CA-4B88-8D3A-329A8C69AEB5}" srcOrd="1" destOrd="0" presId="urn:microsoft.com/office/officeart/2005/8/layout/hierarchy1"/>
    <dgm:cxn modelId="{B022F590-26D2-427C-BB82-E8C8E4B82F49}" type="presParOf" srcId="{4AA215DD-38CA-4B88-8D3A-329A8C69AEB5}" destId="{811D5CB9-AD42-4AAB-A230-EADAB1648156}" srcOrd="0" destOrd="0" presId="urn:microsoft.com/office/officeart/2005/8/layout/hierarchy1"/>
    <dgm:cxn modelId="{596247E1-B6B3-4374-B30D-CB09BF566F75}" type="presParOf" srcId="{4AA215DD-38CA-4B88-8D3A-329A8C69AEB5}" destId="{54EE2963-80AB-4ED3-A663-819600188883}" srcOrd="1" destOrd="0" presId="urn:microsoft.com/office/officeart/2005/8/layout/hierarchy1"/>
    <dgm:cxn modelId="{ACD264BC-8255-4E22-BAE3-4D423F2BCA3A}" type="presParOf" srcId="{54EE2963-80AB-4ED3-A663-819600188883}" destId="{A9877C44-FA5E-4A55-AAC9-4F0FB525AF39}" srcOrd="0" destOrd="0" presId="urn:microsoft.com/office/officeart/2005/8/layout/hierarchy1"/>
    <dgm:cxn modelId="{740BBAC4-2232-41F2-9DE8-C2D358E03003}" type="presParOf" srcId="{A9877C44-FA5E-4A55-AAC9-4F0FB525AF39}" destId="{B37CD109-8D50-4627-952B-F78DC5E76585}" srcOrd="0" destOrd="0" presId="urn:microsoft.com/office/officeart/2005/8/layout/hierarchy1"/>
    <dgm:cxn modelId="{7188CABE-7138-4EBA-8E60-F578E5D71F41}" type="presParOf" srcId="{A9877C44-FA5E-4A55-AAC9-4F0FB525AF39}" destId="{C252C21B-D3AA-45CF-A311-E0AF07D6DFB7}" srcOrd="1" destOrd="0" presId="urn:microsoft.com/office/officeart/2005/8/layout/hierarchy1"/>
    <dgm:cxn modelId="{D53DB07A-C734-42A0-AD60-5A5BBB8DA8E5}" type="presParOf" srcId="{54EE2963-80AB-4ED3-A663-819600188883}" destId="{ECEF4A46-CFF5-42C3-9F89-7622FA3E31D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3CDD22-73AF-4434-B748-8750DB1C957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08F46FA-7473-454A-9BE3-D5B8DD515E9D}">
      <dgm:prSet phldrT="[Text]"/>
      <dgm:spPr/>
      <dgm:t>
        <a:bodyPr/>
        <a:lstStyle/>
        <a:p>
          <a:r>
            <a:rPr lang="hr-HR" dirty="0"/>
            <a:t>VK ’29</a:t>
          </a:r>
        </a:p>
        <a:p>
          <a:r>
            <a:rPr lang="hr-HR" dirty="0"/>
            <a:t>+</a:t>
          </a:r>
        </a:p>
        <a:p>
          <a:r>
            <a:rPr lang="hr-HR" dirty="0"/>
            <a:t>HP ’55</a:t>
          </a:r>
        </a:p>
        <a:p>
          <a:r>
            <a:rPr lang="hr-HR" dirty="0"/>
            <a:t>+</a:t>
          </a:r>
        </a:p>
        <a:p>
          <a:r>
            <a:rPr lang="hr-HR" dirty="0"/>
            <a:t>MK ‘99</a:t>
          </a:r>
          <a:endParaRPr lang="en-US" dirty="0"/>
        </a:p>
      </dgm:t>
    </dgm:pt>
    <dgm:pt modelId="{B2DBF93E-71C1-49F0-8999-854AE82EDE53}" type="parTrans" cxnId="{458C9A66-A983-40D6-8652-A94EEA448881}">
      <dgm:prSet/>
      <dgm:spPr/>
      <dgm:t>
        <a:bodyPr/>
        <a:lstStyle/>
        <a:p>
          <a:endParaRPr lang="en-US"/>
        </a:p>
      </dgm:t>
    </dgm:pt>
    <dgm:pt modelId="{147F7940-2F19-46AA-AD02-11A9C3D9C0F2}" type="sibTrans" cxnId="{458C9A66-A983-40D6-8652-A94EEA448881}">
      <dgm:prSet/>
      <dgm:spPr/>
      <dgm:t>
        <a:bodyPr/>
        <a:lstStyle/>
        <a:p>
          <a:endParaRPr lang="en-US"/>
        </a:p>
      </dgm:t>
    </dgm:pt>
    <dgm:pt modelId="{2251A014-F258-4F9B-BDA6-A962FE340841}">
      <dgm:prSet phldrT="[Text]"/>
      <dgm:spPr/>
      <dgm:t>
        <a:bodyPr/>
        <a:lstStyle/>
        <a:p>
          <a:r>
            <a:rPr lang="hr-HR" dirty="0">
              <a:solidFill>
                <a:srgbClr val="FF0000"/>
              </a:solidFill>
            </a:rPr>
            <a:t>Međunarodni</a:t>
          </a:r>
          <a:r>
            <a:rPr lang="hr-HR" dirty="0"/>
            <a:t> prijevoz</a:t>
          </a:r>
          <a:endParaRPr lang="en-US" dirty="0"/>
        </a:p>
      </dgm:t>
    </dgm:pt>
    <dgm:pt modelId="{04508ADD-7117-4CD9-8A56-BB464495EC18}" type="parTrans" cxnId="{1325927A-AD55-4323-BF9F-3307357CD581}">
      <dgm:prSet/>
      <dgm:spPr/>
      <dgm:t>
        <a:bodyPr/>
        <a:lstStyle/>
        <a:p>
          <a:endParaRPr lang="en-US"/>
        </a:p>
      </dgm:t>
    </dgm:pt>
    <dgm:pt modelId="{67A6384C-4F09-4ED2-BC94-3D1C1113EED6}" type="sibTrans" cxnId="{1325927A-AD55-4323-BF9F-3307357CD581}">
      <dgm:prSet/>
      <dgm:spPr/>
      <dgm:t>
        <a:bodyPr/>
        <a:lstStyle/>
        <a:p>
          <a:endParaRPr lang="en-US"/>
        </a:p>
      </dgm:t>
    </dgm:pt>
    <dgm:pt modelId="{F57B2D51-E902-4EF1-8C98-044C099AE4E6}">
      <dgm:prSet phldrT="[Text]"/>
      <dgm:spPr/>
      <dgm:t>
        <a:bodyPr/>
        <a:lstStyle/>
        <a:p>
          <a:pPr>
            <a:lnSpc>
              <a:spcPct val="90000"/>
            </a:lnSpc>
          </a:pPr>
          <a:r>
            <a:rPr lang="hr-HR" dirty="0"/>
            <a:t>UREDBE </a:t>
          </a:r>
        </a:p>
        <a:p>
          <a:pPr>
            <a:lnSpc>
              <a:spcPct val="100000"/>
            </a:lnSpc>
          </a:pPr>
          <a:r>
            <a:rPr lang="hr-HR" dirty="0"/>
            <a:t>2027/97</a:t>
          </a:r>
        </a:p>
        <a:p>
          <a:pPr>
            <a:lnSpc>
              <a:spcPct val="100000"/>
            </a:lnSpc>
          </a:pPr>
          <a:r>
            <a:rPr lang="hr-HR" dirty="0"/>
            <a:t>+</a:t>
          </a:r>
        </a:p>
        <a:p>
          <a:pPr>
            <a:lnSpc>
              <a:spcPct val="100000"/>
            </a:lnSpc>
          </a:pPr>
          <a:r>
            <a:rPr lang="hr-HR" dirty="0"/>
            <a:t>889/2002</a:t>
          </a:r>
          <a:endParaRPr lang="en-US" dirty="0"/>
        </a:p>
      </dgm:t>
    </dgm:pt>
    <dgm:pt modelId="{80787B6F-973A-4E59-AC56-C964B394E9B8}" type="parTrans" cxnId="{F5040FC0-483F-47DD-8A72-03A04C387425}">
      <dgm:prSet/>
      <dgm:spPr/>
      <dgm:t>
        <a:bodyPr/>
        <a:lstStyle/>
        <a:p>
          <a:endParaRPr lang="en-US"/>
        </a:p>
      </dgm:t>
    </dgm:pt>
    <dgm:pt modelId="{D0252108-E90B-40B6-A19B-3706A35F4ADE}" type="sibTrans" cxnId="{F5040FC0-483F-47DD-8A72-03A04C387425}">
      <dgm:prSet/>
      <dgm:spPr/>
      <dgm:t>
        <a:bodyPr/>
        <a:lstStyle/>
        <a:p>
          <a:endParaRPr lang="en-US"/>
        </a:p>
      </dgm:t>
    </dgm:pt>
    <dgm:pt modelId="{7924B65F-9C9F-4852-8C79-512E4319E223}">
      <dgm:prSet phldrT="[Text]"/>
      <dgm:spPr/>
      <dgm:t>
        <a:bodyPr/>
        <a:lstStyle/>
        <a:p>
          <a:r>
            <a:rPr lang="hr-HR" dirty="0">
              <a:solidFill>
                <a:srgbClr val="FF0000"/>
              </a:solidFill>
            </a:rPr>
            <a:t>Naplatni</a:t>
          </a:r>
          <a:r>
            <a:rPr lang="hr-HR" dirty="0"/>
            <a:t> ugovor uvijek</a:t>
          </a:r>
          <a:endParaRPr lang="en-US" dirty="0"/>
        </a:p>
      </dgm:t>
    </dgm:pt>
    <dgm:pt modelId="{E3AF27D5-37B2-4A4D-A98D-DD99506EFD60}" type="parTrans" cxnId="{15BDF44F-5629-44E5-A944-5F50845F7FD6}">
      <dgm:prSet/>
      <dgm:spPr/>
      <dgm:t>
        <a:bodyPr/>
        <a:lstStyle/>
        <a:p>
          <a:endParaRPr lang="en-US"/>
        </a:p>
      </dgm:t>
    </dgm:pt>
    <dgm:pt modelId="{69073A35-66CA-4DC7-A580-EC3474D59913}" type="sibTrans" cxnId="{15BDF44F-5629-44E5-A944-5F50845F7FD6}">
      <dgm:prSet/>
      <dgm:spPr/>
      <dgm:t>
        <a:bodyPr/>
        <a:lstStyle/>
        <a:p>
          <a:endParaRPr lang="en-US"/>
        </a:p>
      </dgm:t>
    </dgm:pt>
    <dgm:pt modelId="{880794AE-58B3-4243-AE3F-DC860F580A8C}">
      <dgm:prSet phldrT="[Text]"/>
      <dgm:spPr/>
      <dgm:t>
        <a:bodyPr/>
        <a:lstStyle/>
        <a:p>
          <a:r>
            <a:rPr lang="hr-HR" dirty="0">
              <a:solidFill>
                <a:srgbClr val="FF0000"/>
              </a:solidFill>
            </a:rPr>
            <a:t>Besplatni</a:t>
          </a:r>
          <a:r>
            <a:rPr lang="hr-HR" dirty="0"/>
            <a:t> samo ako ga izvodi zračni prijevoznik</a:t>
          </a:r>
          <a:endParaRPr lang="en-US" dirty="0"/>
        </a:p>
      </dgm:t>
    </dgm:pt>
    <dgm:pt modelId="{55D70E92-DABB-4DC8-8153-EBB88305D0E2}" type="parTrans" cxnId="{C5449067-0948-4AF6-BB9F-8EBDFC3E0F17}">
      <dgm:prSet/>
      <dgm:spPr/>
      <dgm:t>
        <a:bodyPr/>
        <a:lstStyle/>
        <a:p>
          <a:endParaRPr lang="en-US"/>
        </a:p>
      </dgm:t>
    </dgm:pt>
    <dgm:pt modelId="{6DEF2A79-B9A7-490A-A7D1-01979F9AC07D}" type="sibTrans" cxnId="{C5449067-0948-4AF6-BB9F-8EBDFC3E0F17}">
      <dgm:prSet/>
      <dgm:spPr/>
      <dgm:t>
        <a:bodyPr/>
        <a:lstStyle/>
        <a:p>
          <a:endParaRPr lang="en-US"/>
        </a:p>
      </dgm:t>
    </dgm:pt>
    <dgm:pt modelId="{8BE13549-84F7-450B-B27F-261CE5163025}">
      <dgm:prSet phldrT="[Text]"/>
      <dgm:spPr/>
      <dgm:t>
        <a:bodyPr/>
        <a:lstStyle/>
        <a:p>
          <a:r>
            <a:rPr lang="hr-HR" dirty="0"/>
            <a:t>Uvijek je uključena i neka protučinidba – PR itd.</a:t>
          </a:r>
          <a:endParaRPr lang="en-US" dirty="0"/>
        </a:p>
      </dgm:t>
    </dgm:pt>
    <dgm:pt modelId="{249B74F2-2F6C-4D8F-9968-E92F8C2484C4}" type="parTrans" cxnId="{5C6F1AC3-19CC-4118-BAA7-2E6EBB1D4ECC}">
      <dgm:prSet/>
      <dgm:spPr/>
      <dgm:t>
        <a:bodyPr/>
        <a:lstStyle/>
        <a:p>
          <a:endParaRPr lang="en-US"/>
        </a:p>
      </dgm:t>
    </dgm:pt>
    <dgm:pt modelId="{E002A723-1961-4652-9D66-73DA2D9C3E1E}" type="sibTrans" cxnId="{5C6F1AC3-19CC-4118-BAA7-2E6EBB1D4ECC}">
      <dgm:prSet/>
      <dgm:spPr/>
      <dgm:t>
        <a:bodyPr/>
        <a:lstStyle/>
        <a:p>
          <a:endParaRPr lang="en-US"/>
        </a:p>
      </dgm:t>
    </dgm:pt>
    <dgm:pt modelId="{C9B4937E-272C-4429-9E88-35B51A756728}">
      <dgm:prSet phldrT="[Text]"/>
      <dgm:spPr/>
      <dgm:t>
        <a:bodyPr/>
        <a:lstStyle/>
        <a:p>
          <a:r>
            <a:rPr lang="hr-HR" dirty="0">
              <a:solidFill>
                <a:srgbClr val="FF0000"/>
              </a:solidFill>
            </a:rPr>
            <a:t>NE</a:t>
          </a:r>
          <a:r>
            <a:rPr lang="hr-HR" dirty="0"/>
            <a:t>: eksperimentalni letovi prije uspostavljanja linijskih, prijevoz zbog izvanrednih okolnosti – pomoć zrakoplovu, poštanski prijevozi, trening pilota (v. čl. 34 WC ‘29/HP ‘55, čl. 51 MC ‘99)</a:t>
          </a:r>
          <a:endParaRPr lang="en-US" dirty="0"/>
        </a:p>
      </dgm:t>
    </dgm:pt>
    <dgm:pt modelId="{FD5E3C79-79C2-4041-984D-52C29350C6CA}" type="parTrans" cxnId="{935071A3-4804-42E5-8BC6-25E42B8E58AF}">
      <dgm:prSet/>
      <dgm:spPr/>
      <dgm:t>
        <a:bodyPr/>
        <a:lstStyle/>
        <a:p>
          <a:endParaRPr lang="en-US"/>
        </a:p>
      </dgm:t>
    </dgm:pt>
    <dgm:pt modelId="{2A69FE58-8C86-408C-9BA8-DEB6193FE63D}" type="sibTrans" cxnId="{935071A3-4804-42E5-8BC6-25E42B8E58AF}">
      <dgm:prSet/>
      <dgm:spPr/>
      <dgm:t>
        <a:bodyPr/>
        <a:lstStyle/>
        <a:p>
          <a:endParaRPr lang="en-US"/>
        </a:p>
      </dgm:t>
    </dgm:pt>
    <dgm:pt modelId="{A736DBA9-CD58-492A-9477-8C272B9A7F3A}">
      <dgm:prSet phldrT="[Text]"/>
      <dgm:spPr/>
      <dgm:t>
        <a:bodyPr/>
        <a:lstStyle/>
        <a:p>
          <a:r>
            <a:rPr lang="hr-HR" dirty="0"/>
            <a:t>Između dvije države ili jedne ako su ugovorena zaustavna mjesta u drugoj državi (povratni letovi)</a:t>
          </a:r>
          <a:endParaRPr lang="en-US" dirty="0"/>
        </a:p>
      </dgm:t>
    </dgm:pt>
    <dgm:pt modelId="{2810CC45-F391-4876-8D5A-1C658B846868}" type="parTrans" cxnId="{F73D8BD3-601E-49EC-BFDF-7115796EEF1B}">
      <dgm:prSet/>
      <dgm:spPr/>
      <dgm:t>
        <a:bodyPr/>
        <a:lstStyle/>
        <a:p>
          <a:endParaRPr lang="en-US"/>
        </a:p>
      </dgm:t>
    </dgm:pt>
    <dgm:pt modelId="{936DE114-1974-4A2A-9DC6-81E41F661B30}" type="sibTrans" cxnId="{F73D8BD3-601E-49EC-BFDF-7115796EEF1B}">
      <dgm:prSet/>
      <dgm:spPr/>
      <dgm:t>
        <a:bodyPr/>
        <a:lstStyle/>
        <a:p>
          <a:endParaRPr lang="en-US"/>
        </a:p>
      </dgm:t>
    </dgm:pt>
    <dgm:pt modelId="{F4F532C0-CDD8-4141-898E-90879D2352A9}">
      <dgm:prSet phldrT="[Text]"/>
      <dgm:spPr/>
      <dgm:t>
        <a:bodyPr/>
        <a:lstStyle/>
        <a:p>
          <a:r>
            <a:rPr lang="hr-HR" dirty="0"/>
            <a:t>Ostali besplatni: primjena nacionalnih propisa</a:t>
          </a:r>
          <a:endParaRPr lang="en-US" dirty="0"/>
        </a:p>
      </dgm:t>
    </dgm:pt>
    <dgm:pt modelId="{F8C20A76-3F65-4B8B-939D-B84B0F3B58DC}" type="parTrans" cxnId="{D668B3C8-65CB-4884-B63A-ED2903F58D9D}">
      <dgm:prSet/>
      <dgm:spPr/>
      <dgm:t>
        <a:bodyPr/>
        <a:lstStyle/>
        <a:p>
          <a:endParaRPr lang="en-US"/>
        </a:p>
      </dgm:t>
    </dgm:pt>
    <dgm:pt modelId="{42B18A97-94A2-4AD6-9948-1039200198E4}" type="sibTrans" cxnId="{D668B3C8-65CB-4884-B63A-ED2903F58D9D}">
      <dgm:prSet/>
      <dgm:spPr/>
      <dgm:t>
        <a:bodyPr/>
        <a:lstStyle/>
        <a:p>
          <a:endParaRPr lang="en-US"/>
        </a:p>
      </dgm:t>
    </dgm:pt>
    <dgm:pt modelId="{76093DC8-227E-4B07-B88C-E28EB9D821B3}">
      <dgm:prSet phldrT="[Text]"/>
      <dgm:spPr/>
      <dgm:t>
        <a:bodyPr/>
        <a:lstStyle/>
        <a:p>
          <a:r>
            <a:rPr lang="hr-HR" dirty="0">
              <a:solidFill>
                <a:srgbClr val="FF0000"/>
              </a:solidFill>
            </a:rPr>
            <a:t>UZASTOPNI prijevoz</a:t>
          </a:r>
          <a:r>
            <a:rPr lang="hr-HR" dirty="0"/>
            <a:t>: DA, ako ga stranke smatraju jedinstvenom operacijom prijevoza, iako je sklopljeno više ugovora ili se jedan/više letova izvršavaju na teritoriju iste države</a:t>
          </a:r>
          <a:endParaRPr lang="en-US" dirty="0"/>
        </a:p>
      </dgm:t>
    </dgm:pt>
    <dgm:pt modelId="{05ADFB77-51FE-4AA0-ABC6-0BEDBFCF237E}" type="parTrans" cxnId="{CFA1532F-B7F4-4CC0-85A0-7F4D6969B17A}">
      <dgm:prSet/>
      <dgm:spPr/>
      <dgm:t>
        <a:bodyPr/>
        <a:lstStyle/>
        <a:p>
          <a:endParaRPr lang="en-US"/>
        </a:p>
      </dgm:t>
    </dgm:pt>
    <dgm:pt modelId="{F04E799C-4187-4787-915E-FB44E34D838E}" type="sibTrans" cxnId="{CFA1532F-B7F4-4CC0-85A0-7F4D6969B17A}">
      <dgm:prSet/>
      <dgm:spPr/>
      <dgm:t>
        <a:bodyPr/>
        <a:lstStyle/>
        <a:p>
          <a:endParaRPr lang="en-US"/>
        </a:p>
      </dgm:t>
    </dgm:pt>
    <dgm:pt modelId="{0F356588-5161-4CC7-97DC-1D67CB260F40}">
      <dgm:prSet phldrT="[Text]"/>
      <dgm:spPr/>
      <dgm:t>
        <a:bodyPr/>
        <a:lstStyle/>
        <a:p>
          <a:r>
            <a:rPr lang="hr-HR" dirty="0">
              <a:solidFill>
                <a:srgbClr val="FF0000"/>
              </a:solidFill>
            </a:rPr>
            <a:t>ADRESATI: ZRAČNI PRIJEVOZNICI ZAJEDNICE</a:t>
          </a:r>
          <a:endParaRPr lang="en-US" dirty="0">
            <a:solidFill>
              <a:srgbClr val="FF0000"/>
            </a:solidFill>
          </a:endParaRPr>
        </a:p>
      </dgm:t>
    </dgm:pt>
    <dgm:pt modelId="{7EA89B77-21DD-47AE-8D29-6FA4406CC36E}" type="parTrans" cxnId="{83A50C10-AABF-4BA5-8E4C-40BFE8E2A9B5}">
      <dgm:prSet/>
      <dgm:spPr/>
      <dgm:t>
        <a:bodyPr/>
        <a:lstStyle/>
        <a:p>
          <a:endParaRPr lang="en-US"/>
        </a:p>
      </dgm:t>
    </dgm:pt>
    <dgm:pt modelId="{0DA9F96D-127E-4390-A676-63E58A6E0692}" type="sibTrans" cxnId="{83A50C10-AABF-4BA5-8E4C-40BFE8E2A9B5}">
      <dgm:prSet/>
      <dgm:spPr/>
      <dgm:t>
        <a:bodyPr/>
        <a:lstStyle/>
        <a:p>
          <a:endParaRPr lang="en-US"/>
        </a:p>
      </dgm:t>
    </dgm:pt>
    <dgm:pt modelId="{1DD26D2D-6938-4E94-87A3-D28927177BDC}">
      <dgm:prSet/>
      <dgm:spPr/>
      <dgm:t>
        <a:bodyPr/>
        <a:lstStyle/>
        <a:p>
          <a:r>
            <a:rPr lang="hr-HR" dirty="0">
              <a:solidFill>
                <a:srgbClr val="FF0000"/>
              </a:solidFill>
            </a:rPr>
            <a:t>STRANI PRIJEVOZNICI </a:t>
          </a:r>
          <a:r>
            <a:rPr lang="hr-HR" dirty="0"/>
            <a:t>KOJI OBAVLJAJU USLUGU PRIJEVOZA U, PREKO, IZ EU:</a:t>
          </a:r>
          <a:endParaRPr lang="en-US" dirty="0"/>
        </a:p>
      </dgm:t>
    </dgm:pt>
    <dgm:pt modelId="{F2B7FD0D-DC8E-4589-A03B-4812598DB428}" type="parTrans" cxnId="{5166BD28-E730-4D3C-ADE7-F4BA0BF47137}">
      <dgm:prSet/>
      <dgm:spPr/>
      <dgm:t>
        <a:bodyPr/>
        <a:lstStyle/>
        <a:p>
          <a:endParaRPr lang="en-US"/>
        </a:p>
      </dgm:t>
    </dgm:pt>
    <dgm:pt modelId="{D1AA42CE-9ACA-4CD9-9065-2399EE183F46}" type="sibTrans" cxnId="{5166BD28-E730-4D3C-ADE7-F4BA0BF47137}">
      <dgm:prSet/>
      <dgm:spPr/>
      <dgm:t>
        <a:bodyPr/>
        <a:lstStyle/>
        <a:p>
          <a:endParaRPr lang="en-US"/>
        </a:p>
      </dgm:t>
    </dgm:pt>
    <dgm:pt modelId="{5467084D-68C1-4D66-AAAE-BE1248231445}">
      <dgm:prSet/>
      <dgm:spPr/>
      <dgm:t>
        <a:bodyPr/>
        <a:lstStyle/>
        <a:p>
          <a:r>
            <a:rPr lang="hr-HR" dirty="0"/>
            <a:t>Obveza informiranja putnika da ne primjenjuju Uredbu, kao i o uvjetima svoje odgovornosti (ne samo iznos ograničenja!)</a:t>
          </a:r>
          <a:endParaRPr lang="en-US" dirty="0"/>
        </a:p>
      </dgm:t>
    </dgm:pt>
    <dgm:pt modelId="{B7C8C14D-0180-4DDA-B67C-72203D9E3250}" type="parTrans" cxnId="{C845D8C9-7097-48AA-807B-3AE15C9C6250}">
      <dgm:prSet/>
      <dgm:spPr/>
      <dgm:t>
        <a:bodyPr/>
        <a:lstStyle/>
        <a:p>
          <a:endParaRPr lang="en-US"/>
        </a:p>
      </dgm:t>
    </dgm:pt>
    <dgm:pt modelId="{17DF543A-2002-46AE-9699-9F9FBCC16BF5}" type="sibTrans" cxnId="{C845D8C9-7097-48AA-807B-3AE15C9C6250}">
      <dgm:prSet/>
      <dgm:spPr/>
      <dgm:t>
        <a:bodyPr/>
        <a:lstStyle/>
        <a:p>
          <a:endParaRPr lang="en-US"/>
        </a:p>
      </dgm:t>
    </dgm:pt>
    <dgm:pt modelId="{379AB80D-13AA-4476-9718-8EECA22C5F49}">
      <dgm:prSet phldrT="[Text]"/>
      <dgm:spPr/>
      <dgm:t>
        <a:bodyPr/>
        <a:lstStyle/>
        <a:p>
          <a:r>
            <a:rPr lang="en-US" dirty="0">
              <a:solidFill>
                <a:srgbClr val="FF0000"/>
              </a:solidFill>
            </a:rPr>
            <a:t>SVI </a:t>
          </a:r>
          <a:r>
            <a:rPr lang="en-US" dirty="0" err="1">
              <a:solidFill>
                <a:srgbClr val="FF0000"/>
              </a:solidFill>
            </a:rPr>
            <a:t>letovi</a:t>
          </a:r>
          <a:r>
            <a:rPr lang="en-US" dirty="0">
              <a:solidFill>
                <a:srgbClr val="FF0000"/>
              </a:solidFill>
            </a:rPr>
            <a:t> u</a:t>
          </a:r>
          <a:r>
            <a:rPr lang="hr-HR" dirty="0">
              <a:solidFill>
                <a:srgbClr val="FF0000"/>
              </a:solidFill>
            </a:rPr>
            <a:t>, iz, preko</a:t>
          </a:r>
          <a:r>
            <a:rPr lang="en-US" dirty="0">
              <a:solidFill>
                <a:srgbClr val="FF0000"/>
              </a:solidFill>
            </a:rPr>
            <a:t> EU</a:t>
          </a:r>
        </a:p>
      </dgm:t>
    </dgm:pt>
    <dgm:pt modelId="{6EEDC6FD-490A-451D-B7EC-5E5B8C8F9A44}" type="sibTrans" cxnId="{20984DA1-6A94-4347-B4C3-4094B8C7A928}">
      <dgm:prSet/>
      <dgm:spPr/>
      <dgm:t>
        <a:bodyPr/>
        <a:lstStyle/>
        <a:p>
          <a:endParaRPr lang="en-US"/>
        </a:p>
      </dgm:t>
    </dgm:pt>
    <dgm:pt modelId="{51702CB4-02D8-4C62-A9DF-6D15158355A1}" type="parTrans" cxnId="{20984DA1-6A94-4347-B4C3-4094B8C7A928}">
      <dgm:prSet/>
      <dgm:spPr/>
      <dgm:t>
        <a:bodyPr/>
        <a:lstStyle/>
        <a:p>
          <a:endParaRPr lang="en-US"/>
        </a:p>
      </dgm:t>
    </dgm:pt>
    <dgm:pt modelId="{1505369D-3E03-46FB-8EE0-EE4BDD97EAA1}">
      <dgm:prSet/>
      <dgm:spPr/>
      <dgm:t>
        <a:bodyPr/>
        <a:lstStyle/>
        <a:p>
          <a:r>
            <a:rPr lang="hr-HR" dirty="0"/>
            <a:t>Smrt ili bilo koja tjelesna ozljeda putnika</a:t>
          </a:r>
          <a:endParaRPr lang="en-US" dirty="0"/>
        </a:p>
      </dgm:t>
    </dgm:pt>
    <dgm:pt modelId="{1543CD50-0B80-4FBF-8AA4-65F1B5BC6A60}" type="parTrans" cxnId="{85759F0F-BDDA-4BCD-8B05-81C61339E675}">
      <dgm:prSet/>
      <dgm:spPr/>
      <dgm:t>
        <a:bodyPr/>
        <a:lstStyle/>
        <a:p>
          <a:endParaRPr lang="en-US"/>
        </a:p>
      </dgm:t>
    </dgm:pt>
    <dgm:pt modelId="{615781CF-96E5-45C1-9711-FC3ECB3C87C1}" type="sibTrans" cxnId="{85759F0F-BDDA-4BCD-8B05-81C61339E675}">
      <dgm:prSet/>
      <dgm:spPr/>
      <dgm:t>
        <a:bodyPr/>
        <a:lstStyle/>
        <a:p>
          <a:endParaRPr lang="en-US"/>
        </a:p>
      </dgm:t>
    </dgm:pt>
    <dgm:pt modelId="{41F17D20-22A6-4FEC-973F-DD5A8AF632B8}">
      <dgm:prSet/>
      <dgm:spPr/>
      <dgm:t>
        <a:bodyPr/>
        <a:lstStyle/>
        <a:p>
          <a:r>
            <a:rPr lang="hr-HR" dirty="0"/>
            <a:t>Nesreća u zrakoplovu ili tijekom operacije ukrcaja ili </a:t>
          </a:r>
          <a:r>
            <a:rPr lang="hr-HR" dirty="0" err="1"/>
            <a:t>iskrcaja</a:t>
          </a:r>
          <a:endParaRPr lang="en-US" dirty="0"/>
        </a:p>
      </dgm:t>
    </dgm:pt>
    <dgm:pt modelId="{ED01DA92-2FE1-4EED-99C7-086BBEB9A9EA}" type="parTrans" cxnId="{716F16AA-BAB4-4B5E-BDD3-D6228047D766}">
      <dgm:prSet/>
      <dgm:spPr/>
      <dgm:t>
        <a:bodyPr/>
        <a:lstStyle/>
        <a:p>
          <a:endParaRPr lang="en-US"/>
        </a:p>
      </dgm:t>
    </dgm:pt>
    <dgm:pt modelId="{8F59DC6C-69E6-4EBB-91D9-00CF360A8C96}" type="sibTrans" cxnId="{716F16AA-BAB4-4B5E-BDD3-D6228047D766}">
      <dgm:prSet/>
      <dgm:spPr/>
      <dgm:t>
        <a:bodyPr/>
        <a:lstStyle/>
        <a:p>
          <a:endParaRPr lang="en-US"/>
        </a:p>
      </dgm:t>
    </dgm:pt>
    <dgm:pt modelId="{53277F1F-4838-4817-AEF2-8643B21CD0DA}">
      <dgm:prSet phldrT="[Text]"/>
      <dgm:spPr/>
      <dgm:t>
        <a:bodyPr/>
        <a:lstStyle/>
        <a:p>
          <a:r>
            <a:rPr lang="hr-HR" dirty="0">
              <a:solidFill>
                <a:srgbClr val="FF0000"/>
              </a:solidFill>
            </a:rPr>
            <a:t>TRANSPOZICIJA MONTREALSKE KONVENCIJE U PRAVO EU</a:t>
          </a:r>
          <a:endParaRPr lang="en-US" dirty="0">
            <a:solidFill>
              <a:srgbClr val="FF0000"/>
            </a:solidFill>
          </a:endParaRPr>
        </a:p>
      </dgm:t>
    </dgm:pt>
    <dgm:pt modelId="{D6F62AD6-E9C0-4C5A-AA4D-3410B6792061}" type="parTrans" cxnId="{94969149-A437-4761-B60B-DAAB21D4B023}">
      <dgm:prSet/>
      <dgm:spPr/>
      <dgm:t>
        <a:bodyPr/>
        <a:lstStyle/>
        <a:p>
          <a:endParaRPr lang="en-US"/>
        </a:p>
      </dgm:t>
    </dgm:pt>
    <dgm:pt modelId="{560526CC-DEB2-49B1-B8BA-3F4A3A49EBFA}" type="sibTrans" cxnId="{94969149-A437-4761-B60B-DAAB21D4B023}">
      <dgm:prSet/>
      <dgm:spPr/>
      <dgm:t>
        <a:bodyPr/>
        <a:lstStyle/>
        <a:p>
          <a:endParaRPr lang="en-US"/>
        </a:p>
      </dgm:t>
    </dgm:pt>
    <dgm:pt modelId="{FC6422EF-82D6-4DE6-A936-C9738D2BB348}" type="pres">
      <dgm:prSet presAssocID="{F83CDD22-73AF-4434-B748-8750DB1C9572}" presName="Name0" presStyleCnt="0">
        <dgm:presLayoutVars>
          <dgm:dir/>
          <dgm:animLvl val="lvl"/>
          <dgm:resizeHandles val="exact"/>
        </dgm:presLayoutVars>
      </dgm:prSet>
      <dgm:spPr/>
    </dgm:pt>
    <dgm:pt modelId="{4DEF922D-73A3-45E2-B251-560E5BAB38DD}" type="pres">
      <dgm:prSet presAssocID="{F08F46FA-7473-454A-9BE3-D5B8DD515E9D}" presName="linNode" presStyleCnt="0"/>
      <dgm:spPr/>
    </dgm:pt>
    <dgm:pt modelId="{5B6EEEAB-87A4-40DA-9AC7-E9BA0549A365}" type="pres">
      <dgm:prSet presAssocID="{F08F46FA-7473-454A-9BE3-D5B8DD515E9D}" presName="parentText" presStyleLbl="node1" presStyleIdx="0" presStyleCnt="2">
        <dgm:presLayoutVars>
          <dgm:chMax val="1"/>
          <dgm:bulletEnabled val="1"/>
        </dgm:presLayoutVars>
      </dgm:prSet>
      <dgm:spPr/>
    </dgm:pt>
    <dgm:pt modelId="{03D76A67-36B3-468E-AE74-49E4E325C697}" type="pres">
      <dgm:prSet presAssocID="{F08F46FA-7473-454A-9BE3-D5B8DD515E9D}" presName="descendantText" presStyleLbl="alignAccFollowNode1" presStyleIdx="0" presStyleCnt="2" custScaleX="215837" custScaleY="114526">
        <dgm:presLayoutVars>
          <dgm:bulletEnabled val="1"/>
        </dgm:presLayoutVars>
      </dgm:prSet>
      <dgm:spPr/>
    </dgm:pt>
    <dgm:pt modelId="{6857B7BA-8237-4934-A5BA-C3F1EF93C249}" type="pres">
      <dgm:prSet presAssocID="{147F7940-2F19-46AA-AD02-11A9C3D9C0F2}" presName="sp" presStyleCnt="0"/>
      <dgm:spPr/>
    </dgm:pt>
    <dgm:pt modelId="{697B96EC-B582-4198-92FD-C0C64CA4397D}" type="pres">
      <dgm:prSet presAssocID="{F57B2D51-E902-4EF1-8C98-044C099AE4E6}" presName="linNode" presStyleCnt="0"/>
      <dgm:spPr/>
    </dgm:pt>
    <dgm:pt modelId="{69EC90E8-DAB8-4184-8B3D-A7E3E5281E52}" type="pres">
      <dgm:prSet presAssocID="{F57B2D51-E902-4EF1-8C98-044C099AE4E6}" presName="parentText" presStyleLbl="node1" presStyleIdx="1" presStyleCnt="2">
        <dgm:presLayoutVars>
          <dgm:chMax val="1"/>
          <dgm:bulletEnabled val="1"/>
        </dgm:presLayoutVars>
      </dgm:prSet>
      <dgm:spPr/>
    </dgm:pt>
    <dgm:pt modelId="{BA4AAB50-6D44-4703-B41A-81535349534E}" type="pres">
      <dgm:prSet presAssocID="{F57B2D51-E902-4EF1-8C98-044C099AE4E6}" presName="descendantText" presStyleLbl="alignAccFollowNode1" presStyleIdx="1" presStyleCnt="2" custScaleX="201372" custScaleY="110025">
        <dgm:presLayoutVars>
          <dgm:bulletEnabled val="1"/>
        </dgm:presLayoutVars>
      </dgm:prSet>
      <dgm:spPr/>
    </dgm:pt>
  </dgm:ptLst>
  <dgm:cxnLst>
    <dgm:cxn modelId="{5350E308-378D-4ED8-9912-BDD0153FEBF6}" type="presOf" srcId="{880794AE-58B3-4243-AE3F-DC860F580A8C}" destId="{03D76A67-36B3-468E-AE74-49E4E325C697}" srcOrd="0" destOrd="3" presId="urn:microsoft.com/office/officeart/2005/8/layout/vList5"/>
    <dgm:cxn modelId="{85759F0F-BDDA-4BCD-8B05-81C61339E675}" srcId="{F57B2D51-E902-4EF1-8C98-044C099AE4E6}" destId="{1505369D-3E03-46FB-8EE0-EE4BDD97EAA1}" srcOrd="2" destOrd="0" parTransId="{1543CD50-0B80-4FBF-8AA4-65F1B5BC6A60}" sibTransId="{615781CF-96E5-45C1-9711-FC3ECB3C87C1}"/>
    <dgm:cxn modelId="{83A50C10-AABF-4BA5-8E4C-40BFE8E2A9B5}" srcId="{F57B2D51-E902-4EF1-8C98-044C099AE4E6}" destId="{0F356588-5161-4CC7-97DC-1D67CB260F40}" srcOrd="1" destOrd="0" parTransId="{7EA89B77-21DD-47AE-8D29-6FA4406CC36E}" sibTransId="{0DA9F96D-127E-4390-A676-63E58A6E0692}"/>
    <dgm:cxn modelId="{491C4516-6D0F-4AA5-B912-CBF6772119CC}" type="presOf" srcId="{53277F1F-4838-4817-AEF2-8643B21CD0DA}" destId="{BA4AAB50-6D44-4703-B41A-81535349534E}" srcOrd="0" destOrd="0" presId="urn:microsoft.com/office/officeart/2005/8/layout/vList5"/>
    <dgm:cxn modelId="{5166BD28-E730-4D3C-ADE7-F4BA0BF47137}" srcId="{F57B2D51-E902-4EF1-8C98-044C099AE4E6}" destId="{1DD26D2D-6938-4E94-87A3-D28927177BDC}" srcOrd="4" destOrd="0" parTransId="{F2B7FD0D-DC8E-4589-A03B-4812598DB428}" sibTransId="{D1AA42CE-9ACA-4CD9-9065-2399EE183F46}"/>
    <dgm:cxn modelId="{CFA1532F-B7F4-4CC0-85A0-7F4D6969B17A}" srcId="{F08F46FA-7473-454A-9BE3-D5B8DD515E9D}" destId="{76093DC8-227E-4B07-B88C-E28EB9D821B3}" srcOrd="3" destOrd="0" parTransId="{05ADFB77-51FE-4AA0-ABC6-0BEDBFCF237E}" sibTransId="{F04E799C-4187-4787-915E-FB44E34D838E}"/>
    <dgm:cxn modelId="{0A6F2C34-86A7-4468-9717-E6B069EF69C3}" type="presOf" srcId="{F4F532C0-CDD8-4141-898E-90879D2352A9}" destId="{03D76A67-36B3-468E-AE74-49E4E325C697}" srcOrd="0" destOrd="5" presId="urn:microsoft.com/office/officeart/2005/8/layout/vList5"/>
    <dgm:cxn modelId="{69298A66-BD84-4CEF-9FE5-4F5EAFCC9399}" type="presOf" srcId="{0F356588-5161-4CC7-97DC-1D67CB260F40}" destId="{BA4AAB50-6D44-4703-B41A-81535349534E}" srcOrd="0" destOrd="1" presId="urn:microsoft.com/office/officeart/2005/8/layout/vList5"/>
    <dgm:cxn modelId="{458C9A66-A983-40D6-8652-A94EEA448881}" srcId="{F83CDD22-73AF-4434-B748-8750DB1C9572}" destId="{F08F46FA-7473-454A-9BE3-D5B8DD515E9D}" srcOrd="0" destOrd="0" parTransId="{B2DBF93E-71C1-49F0-8999-854AE82EDE53}" sibTransId="{147F7940-2F19-46AA-AD02-11A9C3D9C0F2}"/>
    <dgm:cxn modelId="{C5449067-0948-4AF6-BB9F-8EBDFC3E0F17}" srcId="{F08F46FA-7473-454A-9BE3-D5B8DD515E9D}" destId="{880794AE-58B3-4243-AE3F-DC860F580A8C}" srcOrd="2" destOrd="0" parTransId="{55D70E92-DABB-4DC8-8153-EBB88305D0E2}" sibTransId="{6DEF2A79-B9A7-490A-A7D1-01979F9AC07D}"/>
    <dgm:cxn modelId="{3E791048-6BC6-433B-8F00-7FBEA71ACCE6}" type="presOf" srcId="{7924B65F-9C9F-4852-8C79-512E4319E223}" destId="{03D76A67-36B3-468E-AE74-49E4E325C697}" srcOrd="0" destOrd="2" presId="urn:microsoft.com/office/officeart/2005/8/layout/vList5"/>
    <dgm:cxn modelId="{77268349-685C-4FD8-B3CA-16522C5F089A}" type="presOf" srcId="{F08F46FA-7473-454A-9BE3-D5B8DD515E9D}" destId="{5B6EEEAB-87A4-40DA-9AC7-E9BA0549A365}" srcOrd="0" destOrd="0" presId="urn:microsoft.com/office/officeart/2005/8/layout/vList5"/>
    <dgm:cxn modelId="{94969149-A437-4761-B60B-DAAB21D4B023}" srcId="{F57B2D51-E902-4EF1-8C98-044C099AE4E6}" destId="{53277F1F-4838-4817-AEF2-8643B21CD0DA}" srcOrd="0" destOrd="0" parTransId="{D6F62AD6-E9C0-4C5A-AA4D-3410B6792061}" sibTransId="{560526CC-DEB2-49B1-B8BA-3F4A3A49EBFA}"/>
    <dgm:cxn modelId="{15BDF44F-5629-44E5-A944-5F50845F7FD6}" srcId="{F08F46FA-7473-454A-9BE3-D5B8DD515E9D}" destId="{7924B65F-9C9F-4852-8C79-512E4319E223}" srcOrd="1" destOrd="0" parTransId="{E3AF27D5-37B2-4A4D-A98D-DD99506EFD60}" sibTransId="{69073A35-66CA-4DC7-A580-EC3474D59913}"/>
    <dgm:cxn modelId="{EEF4685A-83A1-4885-A131-4243DD64D0BC}" type="presOf" srcId="{1505369D-3E03-46FB-8EE0-EE4BDD97EAA1}" destId="{BA4AAB50-6D44-4703-B41A-81535349534E}" srcOrd="0" destOrd="3" presId="urn:microsoft.com/office/officeart/2005/8/layout/vList5"/>
    <dgm:cxn modelId="{1325927A-AD55-4323-BF9F-3307357CD581}" srcId="{F08F46FA-7473-454A-9BE3-D5B8DD515E9D}" destId="{2251A014-F258-4F9B-BDA6-A962FE340841}" srcOrd="0" destOrd="0" parTransId="{04508ADD-7117-4CD9-8A56-BB464495EC18}" sibTransId="{67A6384C-4F09-4ED2-BC94-3D1C1113EED6}"/>
    <dgm:cxn modelId="{6CC8A27D-78CC-442E-9044-122F7A3D3CFE}" type="presOf" srcId="{5467084D-68C1-4D66-AAAE-BE1248231445}" destId="{BA4AAB50-6D44-4703-B41A-81535349534E}" srcOrd="0" destOrd="6" presId="urn:microsoft.com/office/officeart/2005/8/layout/vList5"/>
    <dgm:cxn modelId="{6C54187F-651E-45D9-A11A-342D238E397A}" type="presOf" srcId="{76093DC8-227E-4B07-B88C-E28EB9D821B3}" destId="{03D76A67-36B3-468E-AE74-49E4E325C697}" srcOrd="0" destOrd="6" presId="urn:microsoft.com/office/officeart/2005/8/layout/vList5"/>
    <dgm:cxn modelId="{60674683-4C86-432E-9223-0A09E9556516}" type="presOf" srcId="{41F17D20-22A6-4FEC-973F-DD5A8AF632B8}" destId="{BA4AAB50-6D44-4703-B41A-81535349534E}" srcOrd="0" destOrd="4" presId="urn:microsoft.com/office/officeart/2005/8/layout/vList5"/>
    <dgm:cxn modelId="{662C6787-DBA9-49AC-BF7F-D0EA5960F13A}" type="presOf" srcId="{1DD26D2D-6938-4E94-87A3-D28927177BDC}" destId="{BA4AAB50-6D44-4703-B41A-81535349534E}" srcOrd="0" destOrd="5" presId="urn:microsoft.com/office/officeart/2005/8/layout/vList5"/>
    <dgm:cxn modelId="{1442348E-5879-4146-B33A-4AA1F3B02007}" type="presOf" srcId="{379AB80D-13AA-4476-9718-8EECA22C5F49}" destId="{BA4AAB50-6D44-4703-B41A-81535349534E}" srcOrd="0" destOrd="2" presId="urn:microsoft.com/office/officeart/2005/8/layout/vList5"/>
    <dgm:cxn modelId="{D360F49C-9BBA-4FB5-85DD-268E1254C4EF}" type="presOf" srcId="{A736DBA9-CD58-492A-9477-8C272B9A7F3A}" destId="{03D76A67-36B3-468E-AE74-49E4E325C697}" srcOrd="0" destOrd="1" presId="urn:microsoft.com/office/officeart/2005/8/layout/vList5"/>
    <dgm:cxn modelId="{20984DA1-6A94-4347-B4C3-4094B8C7A928}" srcId="{0F356588-5161-4CC7-97DC-1D67CB260F40}" destId="{379AB80D-13AA-4476-9718-8EECA22C5F49}" srcOrd="0" destOrd="0" parTransId="{51702CB4-02D8-4C62-A9DF-6D15158355A1}" sibTransId="{6EEDC6FD-490A-451D-B7EC-5E5B8C8F9A44}"/>
    <dgm:cxn modelId="{935071A3-4804-42E5-8BC6-25E42B8E58AF}" srcId="{F08F46FA-7473-454A-9BE3-D5B8DD515E9D}" destId="{C9B4937E-272C-4429-9E88-35B51A756728}" srcOrd="4" destOrd="0" parTransId="{FD5E3C79-79C2-4041-984D-52C29350C6CA}" sibTransId="{2A69FE58-8C86-408C-9BA8-DEB6193FE63D}"/>
    <dgm:cxn modelId="{716F16AA-BAB4-4B5E-BDD3-D6228047D766}" srcId="{F57B2D51-E902-4EF1-8C98-044C099AE4E6}" destId="{41F17D20-22A6-4FEC-973F-DD5A8AF632B8}" srcOrd="3" destOrd="0" parTransId="{ED01DA92-2FE1-4EED-99C7-086BBEB9A9EA}" sibTransId="{8F59DC6C-69E6-4EBB-91D9-00CF360A8C96}"/>
    <dgm:cxn modelId="{F5040FC0-483F-47DD-8A72-03A04C387425}" srcId="{F83CDD22-73AF-4434-B748-8750DB1C9572}" destId="{F57B2D51-E902-4EF1-8C98-044C099AE4E6}" srcOrd="1" destOrd="0" parTransId="{80787B6F-973A-4E59-AC56-C964B394E9B8}" sibTransId="{D0252108-E90B-40B6-A19B-3706A35F4ADE}"/>
    <dgm:cxn modelId="{95D1B0C1-BA45-4851-815A-9B6AEB27080B}" type="presOf" srcId="{F57B2D51-E902-4EF1-8C98-044C099AE4E6}" destId="{69EC90E8-DAB8-4184-8B3D-A7E3E5281E52}" srcOrd="0" destOrd="0" presId="urn:microsoft.com/office/officeart/2005/8/layout/vList5"/>
    <dgm:cxn modelId="{B6D5D2C2-BD38-4EEF-B979-EDFDD685E4E6}" type="presOf" srcId="{2251A014-F258-4F9B-BDA6-A962FE340841}" destId="{03D76A67-36B3-468E-AE74-49E4E325C697}" srcOrd="0" destOrd="0" presId="urn:microsoft.com/office/officeart/2005/8/layout/vList5"/>
    <dgm:cxn modelId="{5C6F1AC3-19CC-4118-BAA7-2E6EBB1D4ECC}" srcId="{880794AE-58B3-4243-AE3F-DC860F580A8C}" destId="{8BE13549-84F7-450B-B27F-261CE5163025}" srcOrd="0" destOrd="0" parTransId="{249B74F2-2F6C-4D8F-9968-E92F8C2484C4}" sibTransId="{E002A723-1961-4652-9D66-73DA2D9C3E1E}"/>
    <dgm:cxn modelId="{D668B3C8-65CB-4884-B63A-ED2903F58D9D}" srcId="{880794AE-58B3-4243-AE3F-DC860F580A8C}" destId="{F4F532C0-CDD8-4141-898E-90879D2352A9}" srcOrd="1" destOrd="0" parTransId="{F8C20A76-3F65-4B8B-939D-B84B0F3B58DC}" sibTransId="{42B18A97-94A2-4AD6-9948-1039200198E4}"/>
    <dgm:cxn modelId="{C845D8C9-7097-48AA-807B-3AE15C9C6250}" srcId="{1DD26D2D-6938-4E94-87A3-D28927177BDC}" destId="{5467084D-68C1-4D66-AAAE-BE1248231445}" srcOrd="0" destOrd="0" parTransId="{B7C8C14D-0180-4DDA-B67C-72203D9E3250}" sibTransId="{17DF543A-2002-46AE-9699-9F9FBCC16BF5}"/>
    <dgm:cxn modelId="{F73D8BD3-601E-49EC-BFDF-7115796EEF1B}" srcId="{2251A014-F258-4F9B-BDA6-A962FE340841}" destId="{A736DBA9-CD58-492A-9477-8C272B9A7F3A}" srcOrd="0" destOrd="0" parTransId="{2810CC45-F391-4876-8D5A-1C658B846868}" sibTransId="{936DE114-1974-4A2A-9DC6-81E41F661B30}"/>
    <dgm:cxn modelId="{98CACFE1-DE5D-4849-A65D-96BE48CD87D4}" type="presOf" srcId="{F83CDD22-73AF-4434-B748-8750DB1C9572}" destId="{FC6422EF-82D6-4DE6-A936-C9738D2BB348}" srcOrd="0" destOrd="0" presId="urn:microsoft.com/office/officeart/2005/8/layout/vList5"/>
    <dgm:cxn modelId="{30876CF3-E9CB-4F93-BC62-23E7EDDEA575}" type="presOf" srcId="{C9B4937E-272C-4429-9E88-35B51A756728}" destId="{03D76A67-36B3-468E-AE74-49E4E325C697}" srcOrd="0" destOrd="7" presId="urn:microsoft.com/office/officeart/2005/8/layout/vList5"/>
    <dgm:cxn modelId="{27E4A0FC-F6C8-486C-A063-7D054C9B94C0}" type="presOf" srcId="{8BE13549-84F7-450B-B27F-261CE5163025}" destId="{03D76A67-36B3-468E-AE74-49E4E325C697}" srcOrd="0" destOrd="4" presId="urn:microsoft.com/office/officeart/2005/8/layout/vList5"/>
    <dgm:cxn modelId="{48C2424C-1FC8-44AA-8CAE-01DD1708150F}" type="presParOf" srcId="{FC6422EF-82D6-4DE6-A936-C9738D2BB348}" destId="{4DEF922D-73A3-45E2-B251-560E5BAB38DD}" srcOrd="0" destOrd="0" presId="urn:microsoft.com/office/officeart/2005/8/layout/vList5"/>
    <dgm:cxn modelId="{891A1832-2624-44F0-B581-8C494ECB18E3}" type="presParOf" srcId="{4DEF922D-73A3-45E2-B251-560E5BAB38DD}" destId="{5B6EEEAB-87A4-40DA-9AC7-E9BA0549A365}" srcOrd="0" destOrd="0" presId="urn:microsoft.com/office/officeart/2005/8/layout/vList5"/>
    <dgm:cxn modelId="{49B82FAE-3D43-463B-97C7-36764B86E0CE}" type="presParOf" srcId="{4DEF922D-73A3-45E2-B251-560E5BAB38DD}" destId="{03D76A67-36B3-468E-AE74-49E4E325C697}" srcOrd="1" destOrd="0" presId="urn:microsoft.com/office/officeart/2005/8/layout/vList5"/>
    <dgm:cxn modelId="{FFFFF584-04CE-4023-93A1-6F70D1437CB7}" type="presParOf" srcId="{FC6422EF-82D6-4DE6-A936-C9738D2BB348}" destId="{6857B7BA-8237-4934-A5BA-C3F1EF93C249}" srcOrd="1" destOrd="0" presId="urn:microsoft.com/office/officeart/2005/8/layout/vList5"/>
    <dgm:cxn modelId="{1C1979D1-22D1-4749-92E5-7CA1A83798E9}" type="presParOf" srcId="{FC6422EF-82D6-4DE6-A936-C9738D2BB348}" destId="{697B96EC-B582-4198-92FD-C0C64CA4397D}" srcOrd="2" destOrd="0" presId="urn:microsoft.com/office/officeart/2005/8/layout/vList5"/>
    <dgm:cxn modelId="{6AAC9D85-399A-442C-8A84-0FE925220EBF}" type="presParOf" srcId="{697B96EC-B582-4198-92FD-C0C64CA4397D}" destId="{69EC90E8-DAB8-4184-8B3D-A7E3E5281E52}" srcOrd="0" destOrd="0" presId="urn:microsoft.com/office/officeart/2005/8/layout/vList5"/>
    <dgm:cxn modelId="{B31E3D33-5DA4-486B-A818-E043F5B20757}" type="presParOf" srcId="{697B96EC-B582-4198-92FD-C0C64CA4397D}" destId="{BA4AAB50-6D44-4703-B41A-81535349534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A559D0-CBF5-4FBD-A444-1213C66B914C}"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CD28453B-92F5-42C9-AEE0-240ECBC45A7C}">
      <dgm:prSet phldrT="[Text]"/>
      <dgm:spPr/>
      <dgm:t>
        <a:bodyPr/>
        <a:lstStyle/>
        <a:p>
          <a:r>
            <a:rPr lang="hr-HR" dirty="0"/>
            <a:t>WC ‘29</a:t>
          </a:r>
          <a:endParaRPr lang="en-US" dirty="0"/>
        </a:p>
      </dgm:t>
    </dgm:pt>
    <dgm:pt modelId="{573E6D92-A153-43DA-A365-0A9D4FD8BBCB}" type="parTrans" cxnId="{ADF94C93-6168-41DB-B184-60C73392BADE}">
      <dgm:prSet/>
      <dgm:spPr/>
      <dgm:t>
        <a:bodyPr/>
        <a:lstStyle/>
        <a:p>
          <a:endParaRPr lang="en-US"/>
        </a:p>
      </dgm:t>
    </dgm:pt>
    <dgm:pt modelId="{9651E796-7701-4F30-B52D-1DFC5A15DAC4}" type="sibTrans" cxnId="{ADF94C93-6168-41DB-B184-60C73392BADE}">
      <dgm:prSet/>
      <dgm:spPr/>
      <dgm:t>
        <a:bodyPr/>
        <a:lstStyle/>
        <a:p>
          <a:endParaRPr lang="en-US"/>
        </a:p>
      </dgm:t>
    </dgm:pt>
    <dgm:pt modelId="{123573FA-F85E-475C-A2DB-F39EBD893943}">
      <dgm:prSet phldrT="[Text]"/>
      <dgm:spPr/>
      <dgm:t>
        <a:bodyPr/>
        <a:lstStyle/>
        <a:p>
          <a:endParaRPr lang="en-US" dirty="0"/>
        </a:p>
      </dgm:t>
    </dgm:pt>
    <dgm:pt modelId="{6EED4644-C3E2-426D-9CA8-369169B036E5}" type="parTrans" cxnId="{94E9DA9F-33F5-4E6B-819E-2F277C38138A}">
      <dgm:prSet/>
      <dgm:spPr/>
      <dgm:t>
        <a:bodyPr/>
        <a:lstStyle/>
        <a:p>
          <a:endParaRPr lang="en-US"/>
        </a:p>
      </dgm:t>
    </dgm:pt>
    <dgm:pt modelId="{82371E6D-EB0A-489A-B6C6-4874E23DCA83}" type="sibTrans" cxnId="{94E9DA9F-33F5-4E6B-819E-2F277C38138A}">
      <dgm:prSet/>
      <dgm:spPr/>
      <dgm:t>
        <a:bodyPr/>
        <a:lstStyle/>
        <a:p>
          <a:endParaRPr lang="en-US"/>
        </a:p>
      </dgm:t>
    </dgm:pt>
    <dgm:pt modelId="{644E4F4A-6F16-4340-B8C9-647DD01D428D}">
      <dgm:prSet phldrT="[Text]"/>
      <dgm:spPr/>
      <dgm:t>
        <a:bodyPr/>
        <a:lstStyle/>
        <a:p>
          <a:r>
            <a:rPr lang="hr-HR" dirty="0"/>
            <a:t>Ograničena odgovornost</a:t>
          </a:r>
          <a:endParaRPr lang="en-US" dirty="0"/>
        </a:p>
      </dgm:t>
    </dgm:pt>
    <dgm:pt modelId="{EA628EBA-912A-4C82-8AC7-486960A9E783}" type="parTrans" cxnId="{1B384AE1-85DD-4277-BCD2-52CA57239223}">
      <dgm:prSet/>
      <dgm:spPr/>
      <dgm:t>
        <a:bodyPr/>
        <a:lstStyle/>
        <a:p>
          <a:endParaRPr lang="en-US"/>
        </a:p>
      </dgm:t>
    </dgm:pt>
    <dgm:pt modelId="{A8F5F377-3AAE-4717-9B6A-E4FE2A7118B2}" type="sibTrans" cxnId="{1B384AE1-85DD-4277-BCD2-52CA57239223}">
      <dgm:prSet/>
      <dgm:spPr/>
      <dgm:t>
        <a:bodyPr/>
        <a:lstStyle/>
        <a:p>
          <a:endParaRPr lang="en-US"/>
        </a:p>
      </dgm:t>
    </dgm:pt>
    <dgm:pt modelId="{324B305E-A435-4E6D-86A1-A3C3DDB0223F}">
      <dgm:prSet phldrT="[Text]"/>
      <dgm:spPr/>
      <dgm:t>
        <a:bodyPr/>
        <a:lstStyle/>
        <a:p>
          <a:r>
            <a:rPr lang="hr-HR" dirty="0"/>
            <a:t>HP ‘55</a:t>
          </a:r>
          <a:endParaRPr lang="en-US" dirty="0"/>
        </a:p>
      </dgm:t>
    </dgm:pt>
    <dgm:pt modelId="{75B4ECE0-42BE-447B-A4D4-F10B515D0CE9}" type="parTrans" cxnId="{56853276-2203-443F-A67A-6F0E4CD81156}">
      <dgm:prSet/>
      <dgm:spPr/>
      <dgm:t>
        <a:bodyPr/>
        <a:lstStyle/>
        <a:p>
          <a:endParaRPr lang="en-US"/>
        </a:p>
      </dgm:t>
    </dgm:pt>
    <dgm:pt modelId="{6CCE706C-34D8-425E-9D71-5DA5ADF12BAE}" type="sibTrans" cxnId="{56853276-2203-443F-A67A-6F0E4CD81156}">
      <dgm:prSet/>
      <dgm:spPr/>
      <dgm:t>
        <a:bodyPr/>
        <a:lstStyle/>
        <a:p>
          <a:endParaRPr lang="en-US"/>
        </a:p>
      </dgm:t>
    </dgm:pt>
    <dgm:pt modelId="{9A9349E3-CEC0-4987-A395-7ADF97978F10}">
      <dgm:prSet phldrT="[Text]"/>
      <dgm:spPr/>
      <dgm:t>
        <a:bodyPr/>
        <a:lstStyle/>
        <a:p>
          <a:r>
            <a:rPr lang="hr-HR" dirty="0"/>
            <a:t>Ograničena odgovornost</a:t>
          </a:r>
          <a:endParaRPr lang="en-US" dirty="0"/>
        </a:p>
      </dgm:t>
    </dgm:pt>
    <dgm:pt modelId="{E73F78EF-5370-4031-9FAA-BF4A7D363561}" type="parTrans" cxnId="{FAD415EE-FFC0-45FB-902E-5AC946AFAA81}">
      <dgm:prSet/>
      <dgm:spPr/>
      <dgm:t>
        <a:bodyPr/>
        <a:lstStyle/>
        <a:p>
          <a:endParaRPr lang="en-US"/>
        </a:p>
      </dgm:t>
    </dgm:pt>
    <dgm:pt modelId="{06351978-0E24-4485-8803-4D6D354165B0}" type="sibTrans" cxnId="{FAD415EE-FFC0-45FB-902E-5AC946AFAA81}">
      <dgm:prSet/>
      <dgm:spPr/>
      <dgm:t>
        <a:bodyPr/>
        <a:lstStyle/>
        <a:p>
          <a:endParaRPr lang="en-US"/>
        </a:p>
      </dgm:t>
    </dgm:pt>
    <dgm:pt modelId="{6C9BE604-CA1B-4F4C-8CC7-C6B3977D2E72}">
      <dgm:prSet phldrT="[Text]"/>
      <dgm:spPr/>
      <dgm:t>
        <a:bodyPr/>
        <a:lstStyle/>
        <a:p>
          <a:r>
            <a:rPr lang="hr-HR" dirty="0"/>
            <a:t>250.000 </a:t>
          </a:r>
          <a:r>
            <a:rPr lang="hr-HR" dirty="0" err="1"/>
            <a:t>Poincar</a:t>
          </a:r>
          <a:r>
            <a:rPr lang="hr-HR" dirty="0" err="1">
              <a:latin typeface="Calibri" panose="020F0502020204030204" pitchFamily="34" charset="0"/>
              <a:cs typeface="Calibri" panose="020F0502020204030204" pitchFamily="34" charset="0"/>
            </a:rPr>
            <a:t>é</a:t>
          </a:r>
          <a:r>
            <a:rPr lang="hr-HR" dirty="0">
              <a:latin typeface="Calibri" panose="020F0502020204030204" pitchFamily="34" charset="0"/>
              <a:cs typeface="Calibri" panose="020F0502020204030204" pitchFamily="34" charset="0"/>
            </a:rPr>
            <a:t> franaka (cca 20.000 USD)</a:t>
          </a:r>
          <a:endParaRPr lang="en-US" dirty="0"/>
        </a:p>
      </dgm:t>
    </dgm:pt>
    <dgm:pt modelId="{6BD3D8D1-312E-417C-89C1-7D48E8CA73AA}" type="parTrans" cxnId="{2A51CEB0-E294-4FEC-BABC-FC36F13141CD}">
      <dgm:prSet/>
      <dgm:spPr/>
      <dgm:t>
        <a:bodyPr/>
        <a:lstStyle/>
        <a:p>
          <a:endParaRPr lang="en-US"/>
        </a:p>
      </dgm:t>
    </dgm:pt>
    <dgm:pt modelId="{AC7DCB60-5199-440A-8B1A-D6BBEE6A839F}" type="sibTrans" cxnId="{2A51CEB0-E294-4FEC-BABC-FC36F13141CD}">
      <dgm:prSet/>
      <dgm:spPr/>
      <dgm:t>
        <a:bodyPr/>
        <a:lstStyle/>
        <a:p>
          <a:endParaRPr lang="en-US"/>
        </a:p>
      </dgm:t>
    </dgm:pt>
    <dgm:pt modelId="{68D19DC2-9531-4CBE-8777-D46CBF4D3896}">
      <dgm:prSet phldrT="[Text]"/>
      <dgm:spPr/>
      <dgm:t>
        <a:bodyPr/>
        <a:lstStyle/>
        <a:p>
          <a:r>
            <a:rPr lang="hr-HR" dirty="0"/>
            <a:t>MC ‘99</a:t>
          </a:r>
          <a:endParaRPr lang="en-US" dirty="0"/>
        </a:p>
      </dgm:t>
    </dgm:pt>
    <dgm:pt modelId="{D1097A1C-EE71-4E40-BA69-1588DC7154D1}" type="parTrans" cxnId="{C05C4538-F084-47E0-857D-ADF70534A590}">
      <dgm:prSet/>
      <dgm:spPr/>
      <dgm:t>
        <a:bodyPr/>
        <a:lstStyle/>
        <a:p>
          <a:endParaRPr lang="en-US"/>
        </a:p>
      </dgm:t>
    </dgm:pt>
    <dgm:pt modelId="{64740126-385E-4B8E-8B0F-178F0662DD20}" type="sibTrans" cxnId="{C05C4538-F084-47E0-857D-ADF70534A590}">
      <dgm:prSet/>
      <dgm:spPr/>
      <dgm:t>
        <a:bodyPr/>
        <a:lstStyle/>
        <a:p>
          <a:endParaRPr lang="en-US"/>
        </a:p>
      </dgm:t>
    </dgm:pt>
    <dgm:pt modelId="{B02760BA-B945-4033-A3B7-0D75C9F1CFFA}">
      <dgm:prSet phldrT="[Text]"/>
      <dgm:spPr/>
      <dgm:t>
        <a:bodyPr/>
        <a:lstStyle/>
        <a:p>
          <a:r>
            <a:rPr lang="hr-HR" dirty="0"/>
            <a:t>Neograničena odgovornost</a:t>
          </a:r>
          <a:endParaRPr lang="en-US" dirty="0"/>
        </a:p>
      </dgm:t>
    </dgm:pt>
    <dgm:pt modelId="{D315AFC5-DAB5-40C5-BF16-DC9CA8F66B18}" type="parTrans" cxnId="{9E85F4DB-E935-4EF9-9014-936824EFC1B9}">
      <dgm:prSet/>
      <dgm:spPr/>
      <dgm:t>
        <a:bodyPr/>
        <a:lstStyle/>
        <a:p>
          <a:endParaRPr lang="en-US"/>
        </a:p>
      </dgm:t>
    </dgm:pt>
    <dgm:pt modelId="{377F3EB4-88B1-438B-95E7-A9AFB4C376C4}" type="sibTrans" cxnId="{9E85F4DB-E935-4EF9-9014-936824EFC1B9}">
      <dgm:prSet/>
      <dgm:spPr/>
      <dgm:t>
        <a:bodyPr/>
        <a:lstStyle/>
        <a:p>
          <a:endParaRPr lang="en-US"/>
        </a:p>
      </dgm:t>
    </dgm:pt>
    <dgm:pt modelId="{CA313D28-3006-4BC7-B085-6C2CEF093F8A}">
      <dgm:prSet phldrT="[Text]"/>
      <dgm:spPr/>
      <dgm:t>
        <a:bodyPr/>
        <a:lstStyle/>
        <a:p>
          <a:r>
            <a:rPr lang="hr-HR" dirty="0"/>
            <a:t>1. stupanj: 113.300 SDR – objektivna odgovornost</a:t>
          </a:r>
          <a:endParaRPr lang="en-US" dirty="0"/>
        </a:p>
      </dgm:t>
    </dgm:pt>
    <dgm:pt modelId="{EB91F141-D635-408B-8D03-46D68D320943}" type="parTrans" cxnId="{E795DF9C-5F82-428E-85E3-1F6627EDB8D3}">
      <dgm:prSet/>
      <dgm:spPr/>
      <dgm:t>
        <a:bodyPr/>
        <a:lstStyle/>
        <a:p>
          <a:endParaRPr lang="en-US"/>
        </a:p>
      </dgm:t>
    </dgm:pt>
    <dgm:pt modelId="{2654B725-A5A5-44EA-AF8D-563D509B9B78}" type="sibTrans" cxnId="{E795DF9C-5F82-428E-85E3-1F6627EDB8D3}">
      <dgm:prSet/>
      <dgm:spPr/>
      <dgm:t>
        <a:bodyPr/>
        <a:lstStyle/>
        <a:p>
          <a:endParaRPr lang="en-US"/>
        </a:p>
      </dgm:t>
    </dgm:pt>
    <dgm:pt modelId="{5FD29457-8873-444D-8935-7276D9948534}">
      <dgm:prSet phldrT="[Text]"/>
      <dgm:spPr/>
      <dgm:t>
        <a:bodyPr/>
        <a:lstStyle/>
        <a:p>
          <a:r>
            <a:rPr lang="hr-HR" dirty="0"/>
            <a:t>125.000 </a:t>
          </a:r>
          <a:r>
            <a:rPr lang="hr-HR" dirty="0" err="1"/>
            <a:t>Poincar</a:t>
          </a:r>
          <a:r>
            <a:rPr lang="hr-HR" dirty="0" err="1">
              <a:latin typeface="Calibri" panose="020F0502020204030204" pitchFamily="34" charset="0"/>
              <a:cs typeface="Calibri" panose="020F0502020204030204" pitchFamily="34" charset="0"/>
            </a:rPr>
            <a:t>é</a:t>
          </a:r>
          <a:r>
            <a:rPr lang="hr-HR" dirty="0">
              <a:latin typeface="Calibri" panose="020F0502020204030204" pitchFamily="34" charset="0"/>
              <a:cs typeface="Calibri" panose="020F0502020204030204" pitchFamily="34" charset="0"/>
            </a:rPr>
            <a:t> franaka (cca 10.000 USD)</a:t>
          </a:r>
          <a:endParaRPr lang="en-US" dirty="0"/>
        </a:p>
      </dgm:t>
    </dgm:pt>
    <dgm:pt modelId="{A9051D70-59CB-49E0-8347-5041606B453C}" type="parTrans" cxnId="{34F3E513-B801-4178-8B47-FC9471368D1F}">
      <dgm:prSet/>
      <dgm:spPr/>
      <dgm:t>
        <a:bodyPr/>
        <a:lstStyle/>
        <a:p>
          <a:endParaRPr lang="en-US"/>
        </a:p>
      </dgm:t>
    </dgm:pt>
    <dgm:pt modelId="{060BB26A-840C-4BFC-826C-4E539C263E37}" type="sibTrans" cxnId="{34F3E513-B801-4178-8B47-FC9471368D1F}">
      <dgm:prSet/>
      <dgm:spPr/>
      <dgm:t>
        <a:bodyPr/>
        <a:lstStyle/>
        <a:p>
          <a:endParaRPr lang="en-US"/>
        </a:p>
      </dgm:t>
    </dgm:pt>
    <dgm:pt modelId="{DBEDBC35-C580-4712-9113-A0C3878F74D6}">
      <dgm:prSet phldrT="[Text]"/>
      <dgm:spPr/>
      <dgm:t>
        <a:bodyPr/>
        <a:lstStyle/>
        <a:p>
          <a:r>
            <a:rPr lang="hr-HR" dirty="0"/>
            <a:t>2. stupanj: neograničeno – pretpostavljena krivnja</a:t>
          </a:r>
          <a:endParaRPr lang="en-US" dirty="0"/>
        </a:p>
      </dgm:t>
    </dgm:pt>
    <dgm:pt modelId="{5CA1B54D-0A6F-45DD-BD70-CB666AE30C05}" type="parTrans" cxnId="{9EC796A5-98D0-42EE-AB54-B6AF73F2E015}">
      <dgm:prSet/>
      <dgm:spPr/>
      <dgm:t>
        <a:bodyPr/>
        <a:lstStyle/>
        <a:p>
          <a:endParaRPr lang="en-US"/>
        </a:p>
      </dgm:t>
    </dgm:pt>
    <dgm:pt modelId="{E4FF0BAB-DF24-4A3C-A7B2-F8A8AE910F78}" type="sibTrans" cxnId="{9EC796A5-98D0-42EE-AB54-B6AF73F2E015}">
      <dgm:prSet/>
      <dgm:spPr/>
      <dgm:t>
        <a:bodyPr/>
        <a:lstStyle/>
        <a:p>
          <a:endParaRPr lang="en-US"/>
        </a:p>
      </dgm:t>
    </dgm:pt>
    <dgm:pt modelId="{D6EDBB7B-2BB3-445C-A399-12E4BE55BEB2}">
      <dgm:prSet phldrT="[Text]"/>
      <dgm:spPr/>
      <dgm:t>
        <a:bodyPr/>
        <a:lstStyle/>
        <a:p>
          <a:r>
            <a:rPr lang="hr-HR" dirty="0"/>
            <a:t>Periodične automatske revizije iznosa ograničenja (čl. 24 MC’99), globalna recesija i pad vrijednosti SDR</a:t>
          </a:r>
          <a:endParaRPr lang="en-US" dirty="0"/>
        </a:p>
      </dgm:t>
    </dgm:pt>
    <dgm:pt modelId="{E044DE01-AF3B-4BF3-8EAF-30A8861D2885}" type="parTrans" cxnId="{26163AE1-C050-4F4A-9C61-5856473869C6}">
      <dgm:prSet/>
      <dgm:spPr/>
      <dgm:t>
        <a:bodyPr/>
        <a:lstStyle/>
        <a:p>
          <a:endParaRPr lang="en-US"/>
        </a:p>
      </dgm:t>
    </dgm:pt>
    <dgm:pt modelId="{3E9D403A-3B90-40D5-8EB7-ABC6A96B6053}" type="sibTrans" cxnId="{26163AE1-C050-4F4A-9C61-5856473869C6}">
      <dgm:prSet/>
      <dgm:spPr/>
      <dgm:t>
        <a:bodyPr/>
        <a:lstStyle/>
        <a:p>
          <a:endParaRPr lang="en-US"/>
        </a:p>
      </dgm:t>
    </dgm:pt>
    <dgm:pt modelId="{BABDD4A9-52A9-4A08-A212-D7A4CCEDA14B}">
      <dgm:prSet phldrT="[Text]"/>
      <dgm:spPr/>
      <dgm:t>
        <a:bodyPr/>
        <a:lstStyle/>
        <a:p>
          <a:r>
            <a:rPr lang="hr-HR" dirty="0"/>
            <a:t>Tzv. </a:t>
          </a:r>
          <a:r>
            <a:rPr lang="hr-HR" i="1" dirty="0" err="1"/>
            <a:t>Self-executing</a:t>
          </a:r>
          <a:r>
            <a:rPr lang="hr-HR" i="1" dirty="0"/>
            <a:t> </a:t>
          </a:r>
          <a:r>
            <a:rPr lang="hr-HR" i="1" dirty="0" err="1"/>
            <a:t>agreement</a:t>
          </a:r>
          <a:r>
            <a:rPr lang="hr-HR" i="1" dirty="0"/>
            <a:t> </a:t>
          </a:r>
          <a:r>
            <a:rPr lang="hr-HR" dirty="0"/>
            <a:t>– izmjena obvezuje sve stranke, nema „različitih krugova”</a:t>
          </a:r>
          <a:endParaRPr lang="en-US" dirty="0"/>
        </a:p>
      </dgm:t>
    </dgm:pt>
    <dgm:pt modelId="{EF31F493-DF9D-4F1E-B8F9-B69A26014342}" type="parTrans" cxnId="{9297F34E-A75D-41A2-BD36-FFD32614D9F6}">
      <dgm:prSet/>
      <dgm:spPr/>
      <dgm:t>
        <a:bodyPr/>
        <a:lstStyle/>
        <a:p>
          <a:endParaRPr lang="en-US"/>
        </a:p>
      </dgm:t>
    </dgm:pt>
    <dgm:pt modelId="{EC78D97E-AFF5-4DA8-AF14-3610DDBD01E9}" type="sibTrans" cxnId="{9297F34E-A75D-41A2-BD36-FFD32614D9F6}">
      <dgm:prSet/>
      <dgm:spPr/>
      <dgm:t>
        <a:bodyPr/>
        <a:lstStyle/>
        <a:p>
          <a:endParaRPr lang="en-US"/>
        </a:p>
      </dgm:t>
    </dgm:pt>
    <dgm:pt modelId="{5474DCBC-2EF3-4E05-B4C8-916C6D7C1311}">
      <dgm:prSet phldrT="[Text]"/>
      <dgm:spPr/>
      <dgm:t>
        <a:bodyPr/>
        <a:lstStyle/>
        <a:p>
          <a:r>
            <a:rPr lang="hr-HR" dirty="0"/>
            <a:t>Moguće ugovorno povisiti granice odgovornosti ili ugovoriti neograničenu odgovornost (čl. 25)</a:t>
          </a:r>
          <a:endParaRPr lang="en-US" dirty="0"/>
        </a:p>
      </dgm:t>
    </dgm:pt>
    <dgm:pt modelId="{88F2C795-26CE-4B54-A344-8DC22F783543}" type="parTrans" cxnId="{DD59B443-3BB9-45B9-B2B4-6D16871487BD}">
      <dgm:prSet/>
      <dgm:spPr/>
    </dgm:pt>
    <dgm:pt modelId="{9C2A3A5C-F7A2-4251-893B-852E55B762CD}" type="sibTrans" cxnId="{DD59B443-3BB9-45B9-B2B4-6D16871487BD}">
      <dgm:prSet/>
      <dgm:spPr/>
    </dgm:pt>
    <dgm:pt modelId="{B9B63427-3208-42BC-B21D-A13B0C8D5928}" type="pres">
      <dgm:prSet presAssocID="{FAA559D0-CBF5-4FBD-A444-1213C66B914C}" presName="linearFlow" presStyleCnt="0">
        <dgm:presLayoutVars>
          <dgm:dir/>
          <dgm:animLvl val="lvl"/>
          <dgm:resizeHandles val="exact"/>
        </dgm:presLayoutVars>
      </dgm:prSet>
      <dgm:spPr/>
    </dgm:pt>
    <dgm:pt modelId="{C29709F7-A422-47C7-A9B5-83E5C49B18F3}" type="pres">
      <dgm:prSet presAssocID="{CD28453B-92F5-42C9-AEE0-240ECBC45A7C}" presName="composite" presStyleCnt="0"/>
      <dgm:spPr/>
    </dgm:pt>
    <dgm:pt modelId="{82C5DD37-4CA7-4589-9170-FC47C8C1E965}" type="pres">
      <dgm:prSet presAssocID="{CD28453B-92F5-42C9-AEE0-240ECBC45A7C}" presName="parentText" presStyleLbl="alignNode1" presStyleIdx="0" presStyleCnt="3">
        <dgm:presLayoutVars>
          <dgm:chMax val="1"/>
          <dgm:bulletEnabled val="1"/>
        </dgm:presLayoutVars>
      </dgm:prSet>
      <dgm:spPr/>
    </dgm:pt>
    <dgm:pt modelId="{B1252250-BB88-404A-91CE-D15A4C1006C3}" type="pres">
      <dgm:prSet presAssocID="{CD28453B-92F5-42C9-AEE0-240ECBC45A7C}" presName="descendantText" presStyleLbl="alignAcc1" presStyleIdx="0" presStyleCnt="3">
        <dgm:presLayoutVars>
          <dgm:bulletEnabled val="1"/>
        </dgm:presLayoutVars>
      </dgm:prSet>
      <dgm:spPr/>
    </dgm:pt>
    <dgm:pt modelId="{BABE1105-8E13-41EF-BD59-F4BA4EF42CC6}" type="pres">
      <dgm:prSet presAssocID="{9651E796-7701-4F30-B52D-1DFC5A15DAC4}" presName="sp" presStyleCnt="0"/>
      <dgm:spPr/>
    </dgm:pt>
    <dgm:pt modelId="{74AECAC6-C6D7-4AC1-8ACE-A3030027A387}" type="pres">
      <dgm:prSet presAssocID="{324B305E-A435-4E6D-86A1-A3C3DDB0223F}" presName="composite" presStyleCnt="0"/>
      <dgm:spPr/>
    </dgm:pt>
    <dgm:pt modelId="{2AA25076-5954-40D7-A0D7-E9180522C0CA}" type="pres">
      <dgm:prSet presAssocID="{324B305E-A435-4E6D-86A1-A3C3DDB0223F}" presName="parentText" presStyleLbl="alignNode1" presStyleIdx="1" presStyleCnt="3">
        <dgm:presLayoutVars>
          <dgm:chMax val="1"/>
          <dgm:bulletEnabled val="1"/>
        </dgm:presLayoutVars>
      </dgm:prSet>
      <dgm:spPr/>
    </dgm:pt>
    <dgm:pt modelId="{AAE41DCD-B261-4022-9AE7-1CE2522A220F}" type="pres">
      <dgm:prSet presAssocID="{324B305E-A435-4E6D-86A1-A3C3DDB0223F}" presName="descendantText" presStyleLbl="alignAcc1" presStyleIdx="1" presStyleCnt="3">
        <dgm:presLayoutVars>
          <dgm:bulletEnabled val="1"/>
        </dgm:presLayoutVars>
      </dgm:prSet>
      <dgm:spPr/>
    </dgm:pt>
    <dgm:pt modelId="{2B537DC4-5D74-4D90-8B6B-978C03BD2469}" type="pres">
      <dgm:prSet presAssocID="{6CCE706C-34D8-425E-9D71-5DA5ADF12BAE}" presName="sp" presStyleCnt="0"/>
      <dgm:spPr/>
    </dgm:pt>
    <dgm:pt modelId="{CDF07661-19B7-414C-924B-50752446DFF7}" type="pres">
      <dgm:prSet presAssocID="{68D19DC2-9531-4CBE-8777-D46CBF4D3896}" presName="composite" presStyleCnt="0"/>
      <dgm:spPr/>
    </dgm:pt>
    <dgm:pt modelId="{16F851F9-9480-4463-9840-C91ED8A1A380}" type="pres">
      <dgm:prSet presAssocID="{68D19DC2-9531-4CBE-8777-D46CBF4D3896}" presName="parentText" presStyleLbl="alignNode1" presStyleIdx="2" presStyleCnt="3">
        <dgm:presLayoutVars>
          <dgm:chMax val="1"/>
          <dgm:bulletEnabled val="1"/>
        </dgm:presLayoutVars>
      </dgm:prSet>
      <dgm:spPr/>
    </dgm:pt>
    <dgm:pt modelId="{B36DCF6E-3A86-48E1-B517-A8C828F17598}" type="pres">
      <dgm:prSet presAssocID="{68D19DC2-9531-4CBE-8777-D46CBF4D3896}" presName="descendantText" presStyleLbl="alignAcc1" presStyleIdx="2" presStyleCnt="3">
        <dgm:presLayoutVars>
          <dgm:bulletEnabled val="1"/>
        </dgm:presLayoutVars>
      </dgm:prSet>
      <dgm:spPr/>
    </dgm:pt>
  </dgm:ptLst>
  <dgm:cxnLst>
    <dgm:cxn modelId="{33744E0A-A02F-4364-9630-026FD2664811}" type="presOf" srcId="{6C9BE604-CA1B-4F4C-8CC7-C6B3977D2E72}" destId="{AAE41DCD-B261-4022-9AE7-1CE2522A220F}" srcOrd="0" destOrd="1" presId="urn:microsoft.com/office/officeart/2005/8/layout/chevron2"/>
    <dgm:cxn modelId="{34F3E513-B801-4178-8B47-FC9471368D1F}" srcId="{CD28453B-92F5-42C9-AEE0-240ECBC45A7C}" destId="{5FD29457-8873-444D-8935-7276D9948534}" srcOrd="2" destOrd="0" parTransId="{A9051D70-59CB-49E0-8347-5041606B453C}" sibTransId="{060BB26A-840C-4BFC-826C-4E539C263E37}"/>
    <dgm:cxn modelId="{6D232217-FB0C-4915-B14B-50915C59C82A}" type="presOf" srcId="{FAA559D0-CBF5-4FBD-A444-1213C66B914C}" destId="{B9B63427-3208-42BC-B21D-A13B0C8D5928}" srcOrd="0" destOrd="0" presId="urn:microsoft.com/office/officeart/2005/8/layout/chevron2"/>
    <dgm:cxn modelId="{C05C4538-F084-47E0-857D-ADF70534A590}" srcId="{FAA559D0-CBF5-4FBD-A444-1213C66B914C}" destId="{68D19DC2-9531-4CBE-8777-D46CBF4D3896}" srcOrd="2" destOrd="0" parTransId="{D1097A1C-EE71-4E40-BA69-1588DC7154D1}" sibTransId="{64740126-385E-4B8E-8B0F-178F0662DD20}"/>
    <dgm:cxn modelId="{1EE98938-188C-48DA-98AA-6AA2F688EE68}" type="presOf" srcId="{644E4F4A-6F16-4340-B8C9-647DD01D428D}" destId="{B1252250-BB88-404A-91CE-D15A4C1006C3}" srcOrd="0" destOrd="1" presId="urn:microsoft.com/office/officeart/2005/8/layout/chevron2"/>
    <dgm:cxn modelId="{01C6ED3E-358A-4847-92E2-EED207150955}" type="presOf" srcId="{324B305E-A435-4E6D-86A1-A3C3DDB0223F}" destId="{2AA25076-5954-40D7-A0D7-E9180522C0CA}" srcOrd="0" destOrd="0" presId="urn:microsoft.com/office/officeart/2005/8/layout/chevron2"/>
    <dgm:cxn modelId="{72D2FF5F-7C9A-4DF2-ABED-4FCC233EB283}" type="presOf" srcId="{9A9349E3-CEC0-4987-A395-7ADF97978F10}" destId="{AAE41DCD-B261-4022-9AE7-1CE2522A220F}" srcOrd="0" destOrd="0" presId="urn:microsoft.com/office/officeart/2005/8/layout/chevron2"/>
    <dgm:cxn modelId="{DD59B443-3BB9-45B9-B2B4-6D16871487BD}" srcId="{68D19DC2-9531-4CBE-8777-D46CBF4D3896}" destId="{5474DCBC-2EF3-4E05-B4C8-916C6D7C1311}" srcOrd="4" destOrd="0" parTransId="{88F2C795-26CE-4B54-A344-8DC22F783543}" sibTransId="{9C2A3A5C-F7A2-4251-893B-852E55B762CD}"/>
    <dgm:cxn modelId="{9297F34E-A75D-41A2-BD36-FFD32614D9F6}" srcId="{D6EDBB7B-2BB3-445C-A399-12E4BE55BEB2}" destId="{BABDD4A9-52A9-4A08-A212-D7A4CCEDA14B}" srcOrd="0" destOrd="0" parTransId="{EF31F493-DF9D-4F1E-B8F9-B69A26014342}" sibTransId="{EC78D97E-AFF5-4DA8-AF14-3610DDBD01E9}"/>
    <dgm:cxn modelId="{8D60EA70-18BE-4D15-A68D-FB6745A4B32A}" type="presOf" srcId="{CD28453B-92F5-42C9-AEE0-240ECBC45A7C}" destId="{82C5DD37-4CA7-4589-9170-FC47C8C1E965}" srcOrd="0" destOrd="0" presId="urn:microsoft.com/office/officeart/2005/8/layout/chevron2"/>
    <dgm:cxn modelId="{DB330651-CDD7-44C0-B84F-380F6301689E}" type="presOf" srcId="{B02760BA-B945-4033-A3B7-0D75C9F1CFFA}" destId="{B36DCF6E-3A86-48E1-B517-A8C828F17598}" srcOrd="0" destOrd="0" presId="urn:microsoft.com/office/officeart/2005/8/layout/chevron2"/>
    <dgm:cxn modelId="{E638FB75-6176-4B3B-9396-370EA342FF0C}" type="presOf" srcId="{CA313D28-3006-4BC7-B085-6C2CEF093F8A}" destId="{B36DCF6E-3A86-48E1-B517-A8C828F17598}" srcOrd="0" destOrd="1" presId="urn:microsoft.com/office/officeart/2005/8/layout/chevron2"/>
    <dgm:cxn modelId="{56853276-2203-443F-A67A-6F0E4CD81156}" srcId="{FAA559D0-CBF5-4FBD-A444-1213C66B914C}" destId="{324B305E-A435-4E6D-86A1-A3C3DDB0223F}" srcOrd="1" destOrd="0" parTransId="{75B4ECE0-42BE-447B-A4D4-F10B515D0CE9}" sibTransId="{6CCE706C-34D8-425E-9D71-5DA5ADF12BAE}"/>
    <dgm:cxn modelId="{48C84C7A-9179-417D-9AA6-55C7FB9B98B8}" type="presOf" srcId="{68D19DC2-9531-4CBE-8777-D46CBF4D3896}" destId="{16F851F9-9480-4463-9840-C91ED8A1A380}" srcOrd="0" destOrd="0" presId="urn:microsoft.com/office/officeart/2005/8/layout/chevron2"/>
    <dgm:cxn modelId="{B93A1791-E779-49F1-9E95-05FACE44D9B7}" type="presOf" srcId="{5474DCBC-2EF3-4E05-B4C8-916C6D7C1311}" destId="{B36DCF6E-3A86-48E1-B517-A8C828F17598}" srcOrd="0" destOrd="5" presId="urn:microsoft.com/office/officeart/2005/8/layout/chevron2"/>
    <dgm:cxn modelId="{ADF94C93-6168-41DB-B184-60C73392BADE}" srcId="{FAA559D0-CBF5-4FBD-A444-1213C66B914C}" destId="{CD28453B-92F5-42C9-AEE0-240ECBC45A7C}" srcOrd="0" destOrd="0" parTransId="{573E6D92-A153-43DA-A365-0A9D4FD8BBCB}" sibTransId="{9651E796-7701-4F30-B52D-1DFC5A15DAC4}"/>
    <dgm:cxn modelId="{129BB596-175E-43EF-A5EE-C292B8C8D546}" type="presOf" srcId="{D6EDBB7B-2BB3-445C-A399-12E4BE55BEB2}" destId="{B36DCF6E-3A86-48E1-B517-A8C828F17598}" srcOrd="0" destOrd="3" presId="urn:microsoft.com/office/officeart/2005/8/layout/chevron2"/>
    <dgm:cxn modelId="{E795DF9C-5F82-428E-85E3-1F6627EDB8D3}" srcId="{68D19DC2-9531-4CBE-8777-D46CBF4D3896}" destId="{CA313D28-3006-4BC7-B085-6C2CEF093F8A}" srcOrd="1" destOrd="0" parTransId="{EB91F141-D635-408B-8D03-46D68D320943}" sibTransId="{2654B725-A5A5-44EA-AF8D-563D509B9B78}"/>
    <dgm:cxn modelId="{32F8EF9C-C220-4C86-B525-ABBEBBE9B6CF}" type="presOf" srcId="{123573FA-F85E-475C-A2DB-F39EBD893943}" destId="{B1252250-BB88-404A-91CE-D15A4C1006C3}" srcOrd="0" destOrd="0" presId="urn:microsoft.com/office/officeart/2005/8/layout/chevron2"/>
    <dgm:cxn modelId="{94E9DA9F-33F5-4E6B-819E-2F277C38138A}" srcId="{CD28453B-92F5-42C9-AEE0-240ECBC45A7C}" destId="{123573FA-F85E-475C-A2DB-F39EBD893943}" srcOrd="0" destOrd="0" parTransId="{6EED4644-C3E2-426D-9CA8-369169B036E5}" sibTransId="{82371E6D-EB0A-489A-B6C6-4874E23DCA83}"/>
    <dgm:cxn modelId="{9EC796A5-98D0-42EE-AB54-B6AF73F2E015}" srcId="{68D19DC2-9531-4CBE-8777-D46CBF4D3896}" destId="{DBEDBC35-C580-4712-9113-A0C3878F74D6}" srcOrd="2" destOrd="0" parTransId="{5CA1B54D-0A6F-45DD-BD70-CB666AE30C05}" sibTransId="{E4FF0BAB-DF24-4A3C-A7B2-F8A8AE910F78}"/>
    <dgm:cxn modelId="{2A51CEB0-E294-4FEC-BABC-FC36F13141CD}" srcId="{324B305E-A435-4E6D-86A1-A3C3DDB0223F}" destId="{6C9BE604-CA1B-4F4C-8CC7-C6B3977D2E72}" srcOrd="1" destOrd="0" parTransId="{6BD3D8D1-312E-417C-89C1-7D48E8CA73AA}" sibTransId="{AC7DCB60-5199-440A-8B1A-D6BBEE6A839F}"/>
    <dgm:cxn modelId="{E6E41BCE-AC24-4BC6-9ED4-63F2A03344B3}" type="presOf" srcId="{5FD29457-8873-444D-8935-7276D9948534}" destId="{B1252250-BB88-404A-91CE-D15A4C1006C3}" srcOrd="0" destOrd="2" presId="urn:microsoft.com/office/officeart/2005/8/layout/chevron2"/>
    <dgm:cxn modelId="{686035D7-B137-4BF6-B319-B969934E982D}" type="presOf" srcId="{BABDD4A9-52A9-4A08-A212-D7A4CCEDA14B}" destId="{B36DCF6E-3A86-48E1-B517-A8C828F17598}" srcOrd="0" destOrd="4" presId="urn:microsoft.com/office/officeart/2005/8/layout/chevron2"/>
    <dgm:cxn modelId="{9E85F4DB-E935-4EF9-9014-936824EFC1B9}" srcId="{68D19DC2-9531-4CBE-8777-D46CBF4D3896}" destId="{B02760BA-B945-4033-A3B7-0D75C9F1CFFA}" srcOrd="0" destOrd="0" parTransId="{D315AFC5-DAB5-40C5-BF16-DC9CA8F66B18}" sibTransId="{377F3EB4-88B1-438B-95E7-A9AFB4C376C4}"/>
    <dgm:cxn modelId="{1B3141DF-512C-482F-89BB-E0667C5C0A38}" type="presOf" srcId="{DBEDBC35-C580-4712-9113-A0C3878F74D6}" destId="{B36DCF6E-3A86-48E1-B517-A8C828F17598}" srcOrd="0" destOrd="2" presId="urn:microsoft.com/office/officeart/2005/8/layout/chevron2"/>
    <dgm:cxn modelId="{26163AE1-C050-4F4A-9C61-5856473869C6}" srcId="{68D19DC2-9531-4CBE-8777-D46CBF4D3896}" destId="{D6EDBB7B-2BB3-445C-A399-12E4BE55BEB2}" srcOrd="3" destOrd="0" parTransId="{E044DE01-AF3B-4BF3-8EAF-30A8861D2885}" sibTransId="{3E9D403A-3B90-40D5-8EB7-ABC6A96B6053}"/>
    <dgm:cxn modelId="{1B384AE1-85DD-4277-BCD2-52CA57239223}" srcId="{CD28453B-92F5-42C9-AEE0-240ECBC45A7C}" destId="{644E4F4A-6F16-4340-B8C9-647DD01D428D}" srcOrd="1" destOrd="0" parTransId="{EA628EBA-912A-4C82-8AC7-486960A9E783}" sibTransId="{A8F5F377-3AAE-4717-9B6A-E4FE2A7118B2}"/>
    <dgm:cxn modelId="{FAD415EE-FFC0-45FB-902E-5AC946AFAA81}" srcId="{324B305E-A435-4E6D-86A1-A3C3DDB0223F}" destId="{9A9349E3-CEC0-4987-A395-7ADF97978F10}" srcOrd="0" destOrd="0" parTransId="{E73F78EF-5370-4031-9FAA-BF4A7D363561}" sibTransId="{06351978-0E24-4485-8803-4D6D354165B0}"/>
    <dgm:cxn modelId="{38F5E3C5-4CCB-4219-8299-8B5F9BCD9BBB}" type="presParOf" srcId="{B9B63427-3208-42BC-B21D-A13B0C8D5928}" destId="{C29709F7-A422-47C7-A9B5-83E5C49B18F3}" srcOrd="0" destOrd="0" presId="urn:microsoft.com/office/officeart/2005/8/layout/chevron2"/>
    <dgm:cxn modelId="{01E776D0-6E32-4C2A-B58A-0860AA23EB00}" type="presParOf" srcId="{C29709F7-A422-47C7-A9B5-83E5C49B18F3}" destId="{82C5DD37-4CA7-4589-9170-FC47C8C1E965}" srcOrd="0" destOrd="0" presId="urn:microsoft.com/office/officeart/2005/8/layout/chevron2"/>
    <dgm:cxn modelId="{E8746732-2780-4D0B-BB98-1139E4E87D95}" type="presParOf" srcId="{C29709F7-A422-47C7-A9B5-83E5C49B18F3}" destId="{B1252250-BB88-404A-91CE-D15A4C1006C3}" srcOrd="1" destOrd="0" presId="urn:microsoft.com/office/officeart/2005/8/layout/chevron2"/>
    <dgm:cxn modelId="{5B5B3AB7-D331-4F27-95E3-1CD41530BF3F}" type="presParOf" srcId="{B9B63427-3208-42BC-B21D-A13B0C8D5928}" destId="{BABE1105-8E13-41EF-BD59-F4BA4EF42CC6}" srcOrd="1" destOrd="0" presId="urn:microsoft.com/office/officeart/2005/8/layout/chevron2"/>
    <dgm:cxn modelId="{ACAFFB0B-A59C-4D20-B447-1B2CC661024C}" type="presParOf" srcId="{B9B63427-3208-42BC-B21D-A13B0C8D5928}" destId="{74AECAC6-C6D7-4AC1-8ACE-A3030027A387}" srcOrd="2" destOrd="0" presId="urn:microsoft.com/office/officeart/2005/8/layout/chevron2"/>
    <dgm:cxn modelId="{A6684365-88F4-4121-9AE5-CCBA7990068A}" type="presParOf" srcId="{74AECAC6-C6D7-4AC1-8ACE-A3030027A387}" destId="{2AA25076-5954-40D7-A0D7-E9180522C0CA}" srcOrd="0" destOrd="0" presId="urn:microsoft.com/office/officeart/2005/8/layout/chevron2"/>
    <dgm:cxn modelId="{A57DD0DA-9430-4997-83AF-881D13E27DA6}" type="presParOf" srcId="{74AECAC6-C6D7-4AC1-8ACE-A3030027A387}" destId="{AAE41DCD-B261-4022-9AE7-1CE2522A220F}" srcOrd="1" destOrd="0" presId="urn:microsoft.com/office/officeart/2005/8/layout/chevron2"/>
    <dgm:cxn modelId="{033D3C7D-8364-4888-BA56-C238C6351E25}" type="presParOf" srcId="{B9B63427-3208-42BC-B21D-A13B0C8D5928}" destId="{2B537DC4-5D74-4D90-8B6B-978C03BD2469}" srcOrd="3" destOrd="0" presId="urn:microsoft.com/office/officeart/2005/8/layout/chevron2"/>
    <dgm:cxn modelId="{2E9B8F41-570C-43A0-9976-640CCE216DEB}" type="presParOf" srcId="{B9B63427-3208-42BC-B21D-A13B0C8D5928}" destId="{CDF07661-19B7-414C-924B-50752446DFF7}" srcOrd="4" destOrd="0" presId="urn:microsoft.com/office/officeart/2005/8/layout/chevron2"/>
    <dgm:cxn modelId="{F4FB7566-A3C6-4E76-8349-B39CF60A2F9D}" type="presParOf" srcId="{CDF07661-19B7-414C-924B-50752446DFF7}" destId="{16F851F9-9480-4463-9840-C91ED8A1A380}" srcOrd="0" destOrd="0" presId="urn:microsoft.com/office/officeart/2005/8/layout/chevron2"/>
    <dgm:cxn modelId="{7F013190-0D45-40F5-94BB-00CD6C2F54C1}" type="presParOf" srcId="{CDF07661-19B7-414C-924B-50752446DFF7}" destId="{B36DCF6E-3A86-48E1-B517-A8C828F1759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DDF55B-DAA1-4368-95E0-051AC3F8B46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70C3C9E-C077-4E91-A3A8-3912357F0544}">
      <dgm:prSet phldrT="[Text]" custT="1"/>
      <dgm:spPr/>
      <dgm:t>
        <a:bodyPr/>
        <a:lstStyle/>
        <a:p>
          <a:r>
            <a:rPr lang="hr-HR" sz="5900" dirty="0"/>
            <a:t>I </a:t>
          </a:r>
          <a:r>
            <a:rPr lang="hr-HR" sz="4800" dirty="0"/>
            <a:t>stupanj</a:t>
          </a:r>
          <a:endParaRPr lang="en-US" sz="4800" dirty="0"/>
        </a:p>
      </dgm:t>
    </dgm:pt>
    <dgm:pt modelId="{387E6621-5A90-47ED-B21D-01E50D39130F}" type="parTrans" cxnId="{560E6D4C-4B0D-47FD-96FD-DBF2E17CDE4D}">
      <dgm:prSet/>
      <dgm:spPr/>
      <dgm:t>
        <a:bodyPr/>
        <a:lstStyle/>
        <a:p>
          <a:endParaRPr lang="en-US"/>
        </a:p>
      </dgm:t>
    </dgm:pt>
    <dgm:pt modelId="{E1AF8723-A558-47EB-86D4-E7200E342585}" type="sibTrans" cxnId="{560E6D4C-4B0D-47FD-96FD-DBF2E17CDE4D}">
      <dgm:prSet/>
      <dgm:spPr/>
      <dgm:t>
        <a:bodyPr/>
        <a:lstStyle/>
        <a:p>
          <a:endParaRPr lang="en-US"/>
        </a:p>
      </dgm:t>
    </dgm:pt>
    <dgm:pt modelId="{04957147-78EA-497B-B272-7EF3AC2692D5}">
      <dgm:prSet phldrT="[Text]"/>
      <dgm:spPr/>
      <dgm:t>
        <a:bodyPr/>
        <a:lstStyle/>
        <a:p>
          <a:r>
            <a:rPr lang="hr-HR" dirty="0"/>
            <a:t>Prijevoznik mora dokazati:</a:t>
          </a:r>
          <a:endParaRPr lang="en-US" dirty="0"/>
        </a:p>
      </dgm:t>
    </dgm:pt>
    <dgm:pt modelId="{52393C8D-64AC-49DC-A12F-AD8A0C970278}" type="parTrans" cxnId="{5B082314-E086-4B11-A99A-BB7A04FF0DC6}">
      <dgm:prSet/>
      <dgm:spPr/>
      <dgm:t>
        <a:bodyPr/>
        <a:lstStyle/>
        <a:p>
          <a:endParaRPr lang="en-US"/>
        </a:p>
      </dgm:t>
    </dgm:pt>
    <dgm:pt modelId="{D3F6B25A-FCD0-4A57-A0EB-CD928DCBC11F}" type="sibTrans" cxnId="{5B082314-E086-4B11-A99A-BB7A04FF0DC6}">
      <dgm:prSet/>
      <dgm:spPr/>
      <dgm:t>
        <a:bodyPr/>
        <a:lstStyle/>
        <a:p>
          <a:endParaRPr lang="en-US"/>
        </a:p>
      </dgm:t>
    </dgm:pt>
    <dgm:pt modelId="{A11EFD3B-10FC-48F6-98DB-EEF62A0CA9C9}">
      <dgm:prSet phldrT="[Text]"/>
      <dgm:spPr/>
      <dgm:t>
        <a:bodyPr/>
        <a:lstStyle/>
        <a:p>
          <a:r>
            <a:rPr lang="hr-HR" dirty="0"/>
            <a:t>II stupanj</a:t>
          </a:r>
          <a:endParaRPr lang="en-US" dirty="0"/>
        </a:p>
      </dgm:t>
    </dgm:pt>
    <dgm:pt modelId="{CAC7EFD3-CE86-4461-AC77-B91EB14BFFC4}" type="parTrans" cxnId="{BF2F2A49-980B-4E48-B1A2-27F54833B0AD}">
      <dgm:prSet/>
      <dgm:spPr/>
      <dgm:t>
        <a:bodyPr/>
        <a:lstStyle/>
        <a:p>
          <a:endParaRPr lang="en-US"/>
        </a:p>
      </dgm:t>
    </dgm:pt>
    <dgm:pt modelId="{B78414DB-3FA7-41F6-8F24-272A7678F156}" type="sibTrans" cxnId="{BF2F2A49-980B-4E48-B1A2-27F54833B0AD}">
      <dgm:prSet/>
      <dgm:spPr/>
      <dgm:t>
        <a:bodyPr/>
        <a:lstStyle/>
        <a:p>
          <a:endParaRPr lang="en-US"/>
        </a:p>
      </dgm:t>
    </dgm:pt>
    <dgm:pt modelId="{1ACF227C-FA82-4F66-8F9D-0461CF55C8ED}">
      <dgm:prSet phldrT="[Text]"/>
      <dgm:spPr/>
      <dgm:t>
        <a:bodyPr/>
        <a:lstStyle/>
        <a:p>
          <a:r>
            <a:rPr lang="hr-HR" dirty="0"/>
            <a:t>Prijevoznik mora dokazati</a:t>
          </a:r>
          <a:endParaRPr lang="en-US" dirty="0"/>
        </a:p>
      </dgm:t>
    </dgm:pt>
    <dgm:pt modelId="{0CC48603-1C78-44CA-A2AC-91C18FFADA12}" type="parTrans" cxnId="{B6D09A1E-8BC4-4CB9-B8F4-5E96CEDA8824}">
      <dgm:prSet/>
      <dgm:spPr/>
      <dgm:t>
        <a:bodyPr/>
        <a:lstStyle/>
        <a:p>
          <a:endParaRPr lang="en-US"/>
        </a:p>
      </dgm:t>
    </dgm:pt>
    <dgm:pt modelId="{B3581813-BB5B-457C-B4F5-10DC8F3C1A7A}" type="sibTrans" cxnId="{B6D09A1E-8BC4-4CB9-B8F4-5E96CEDA8824}">
      <dgm:prSet/>
      <dgm:spPr/>
      <dgm:t>
        <a:bodyPr/>
        <a:lstStyle/>
        <a:p>
          <a:endParaRPr lang="en-US"/>
        </a:p>
      </dgm:t>
    </dgm:pt>
    <dgm:pt modelId="{35566880-278F-4AF5-95CE-F8A1A0E2717D}">
      <dgm:prSet phldrT="[Text]"/>
      <dgm:spPr/>
      <dgm:t>
        <a:bodyPr/>
        <a:lstStyle/>
        <a:p>
          <a:r>
            <a:rPr lang="hr-HR" dirty="0">
              <a:solidFill>
                <a:srgbClr val="FF0000"/>
              </a:solidFill>
            </a:rPr>
            <a:t>Šteta nije nastala zbog nemara ili drugog štetnog djelovanja prijevoznika ili službenika i agenata</a:t>
          </a:r>
          <a:endParaRPr lang="en-US" dirty="0">
            <a:solidFill>
              <a:srgbClr val="FF0000"/>
            </a:solidFill>
          </a:endParaRPr>
        </a:p>
      </dgm:t>
    </dgm:pt>
    <dgm:pt modelId="{B96362AF-3AF1-4250-B6D6-BAC14D7AEA7F}" type="parTrans" cxnId="{65FA17DC-89B4-4F72-88C7-76AC38C22869}">
      <dgm:prSet/>
      <dgm:spPr/>
      <dgm:t>
        <a:bodyPr/>
        <a:lstStyle/>
        <a:p>
          <a:endParaRPr lang="en-US"/>
        </a:p>
      </dgm:t>
    </dgm:pt>
    <dgm:pt modelId="{4762AC42-DC56-4409-86B2-01A06B9C425D}" type="sibTrans" cxnId="{65FA17DC-89B4-4F72-88C7-76AC38C22869}">
      <dgm:prSet/>
      <dgm:spPr/>
      <dgm:t>
        <a:bodyPr/>
        <a:lstStyle/>
        <a:p>
          <a:endParaRPr lang="en-US"/>
        </a:p>
      </dgm:t>
    </dgm:pt>
    <dgm:pt modelId="{FD3E1689-8518-48C3-AC41-217B3B892201}">
      <dgm:prSet/>
      <dgm:spPr/>
      <dgm:t>
        <a:bodyPr/>
        <a:lstStyle/>
        <a:p>
          <a:r>
            <a:rPr lang="hr-HR">
              <a:solidFill>
                <a:srgbClr val="FF0000"/>
              </a:solidFill>
            </a:rPr>
            <a:t>Nepažnja ili druga skrivljena radnja ili propust putnika</a:t>
          </a:r>
          <a:endParaRPr lang="hr-HR" dirty="0">
            <a:solidFill>
              <a:srgbClr val="FF0000"/>
            </a:solidFill>
          </a:endParaRPr>
        </a:p>
      </dgm:t>
    </dgm:pt>
    <dgm:pt modelId="{10B01E7F-970A-46AC-A189-FD6E028220AD}" type="parTrans" cxnId="{C413A532-C2B6-400C-901A-C43AB4F811A8}">
      <dgm:prSet/>
      <dgm:spPr/>
      <dgm:t>
        <a:bodyPr/>
        <a:lstStyle/>
        <a:p>
          <a:endParaRPr lang="en-US"/>
        </a:p>
      </dgm:t>
    </dgm:pt>
    <dgm:pt modelId="{7DBC204A-DDBD-4C2F-A027-4C97515D9897}" type="sibTrans" cxnId="{C413A532-C2B6-400C-901A-C43AB4F811A8}">
      <dgm:prSet/>
      <dgm:spPr/>
      <dgm:t>
        <a:bodyPr/>
        <a:lstStyle/>
        <a:p>
          <a:endParaRPr lang="en-US"/>
        </a:p>
      </dgm:t>
    </dgm:pt>
    <dgm:pt modelId="{56862AA7-21D8-4A32-961F-949E274DB520}">
      <dgm:prSet/>
      <dgm:spPr/>
      <dgm:t>
        <a:bodyPr/>
        <a:lstStyle/>
        <a:p>
          <a:r>
            <a:rPr lang="hr-HR" dirty="0"/>
            <a:t>Podijeljena odgovornost</a:t>
          </a:r>
          <a:endParaRPr lang="en-US" dirty="0"/>
        </a:p>
      </dgm:t>
    </dgm:pt>
    <dgm:pt modelId="{E315D601-E1B9-4BED-AAFA-E24BA6ABFA27}" type="parTrans" cxnId="{1C3E4390-1C34-4909-8F84-FD7EEAD3C187}">
      <dgm:prSet/>
      <dgm:spPr/>
      <dgm:t>
        <a:bodyPr/>
        <a:lstStyle/>
        <a:p>
          <a:endParaRPr lang="en-US"/>
        </a:p>
      </dgm:t>
    </dgm:pt>
    <dgm:pt modelId="{BDAF7D8C-D02D-45D1-989A-630911ACAF5F}" type="sibTrans" cxnId="{1C3E4390-1C34-4909-8F84-FD7EEAD3C187}">
      <dgm:prSet/>
      <dgm:spPr/>
      <dgm:t>
        <a:bodyPr/>
        <a:lstStyle/>
        <a:p>
          <a:endParaRPr lang="en-US"/>
        </a:p>
      </dgm:t>
    </dgm:pt>
    <dgm:pt modelId="{6D678B0D-9A95-4D46-8C3B-BA53AD3ACC1E}">
      <dgm:prSet phldrT="[Text]"/>
      <dgm:spPr/>
      <dgm:t>
        <a:bodyPr/>
        <a:lstStyle/>
        <a:p>
          <a:r>
            <a:rPr lang="hr-HR" dirty="0">
              <a:solidFill>
                <a:srgbClr val="FF0000"/>
              </a:solidFill>
            </a:rPr>
            <a:t>Da je šteta isključiva posljedica nemara ili štetne radnje treće strane</a:t>
          </a:r>
          <a:endParaRPr lang="en-US" dirty="0">
            <a:solidFill>
              <a:srgbClr val="FF0000"/>
            </a:solidFill>
          </a:endParaRPr>
        </a:p>
      </dgm:t>
    </dgm:pt>
    <dgm:pt modelId="{F0676ABA-E73B-4C23-A54A-A5C68D4A96FE}" type="parTrans" cxnId="{D86EA211-B81D-490B-A654-E733B5007304}">
      <dgm:prSet/>
      <dgm:spPr/>
    </dgm:pt>
    <dgm:pt modelId="{1921F726-2BB0-42A2-95AF-92FDA71379C4}" type="sibTrans" cxnId="{D86EA211-B81D-490B-A654-E733B5007304}">
      <dgm:prSet/>
      <dgm:spPr/>
    </dgm:pt>
    <dgm:pt modelId="{7328382F-FFFE-4773-8F28-337F13704FF2}" type="pres">
      <dgm:prSet presAssocID="{B5DDF55B-DAA1-4368-95E0-051AC3F8B46E}" presName="Name0" presStyleCnt="0">
        <dgm:presLayoutVars>
          <dgm:dir/>
          <dgm:animLvl val="lvl"/>
          <dgm:resizeHandles val="exact"/>
        </dgm:presLayoutVars>
      </dgm:prSet>
      <dgm:spPr/>
    </dgm:pt>
    <dgm:pt modelId="{71CB12B3-5947-4230-AF53-36036B634961}" type="pres">
      <dgm:prSet presAssocID="{370C3C9E-C077-4E91-A3A8-3912357F0544}" presName="linNode" presStyleCnt="0"/>
      <dgm:spPr/>
    </dgm:pt>
    <dgm:pt modelId="{D18D632E-F30D-4D26-BC75-994AE147002A}" type="pres">
      <dgm:prSet presAssocID="{370C3C9E-C077-4E91-A3A8-3912357F0544}" presName="parentText" presStyleLbl="node1" presStyleIdx="0" presStyleCnt="2">
        <dgm:presLayoutVars>
          <dgm:chMax val="1"/>
          <dgm:bulletEnabled val="1"/>
        </dgm:presLayoutVars>
      </dgm:prSet>
      <dgm:spPr/>
    </dgm:pt>
    <dgm:pt modelId="{2B559ABD-3631-47F8-BB37-654850FCE1DB}" type="pres">
      <dgm:prSet presAssocID="{370C3C9E-C077-4E91-A3A8-3912357F0544}" presName="descendantText" presStyleLbl="alignAccFollowNode1" presStyleIdx="0" presStyleCnt="2">
        <dgm:presLayoutVars>
          <dgm:bulletEnabled val="1"/>
        </dgm:presLayoutVars>
      </dgm:prSet>
      <dgm:spPr/>
    </dgm:pt>
    <dgm:pt modelId="{5691DB86-762B-46ED-8B46-F1A2BBCC4A80}" type="pres">
      <dgm:prSet presAssocID="{E1AF8723-A558-47EB-86D4-E7200E342585}" presName="sp" presStyleCnt="0"/>
      <dgm:spPr/>
    </dgm:pt>
    <dgm:pt modelId="{6C434482-17B5-48CB-BAEE-6C7A17701FF0}" type="pres">
      <dgm:prSet presAssocID="{A11EFD3B-10FC-48F6-98DB-EEF62A0CA9C9}" presName="linNode" presStyleCnt="0"/>
      <dgm:spPr/>
    </dgm:pt>
    <dgm:pt modelId="{357E4840-0997-4836-8560-59B6B87747A9}" type="pres">
      <dgm:prSet presAssocID="{A11EFD3B-10FC-48F6-98DB-EEF62A0CA9C9}" presName="parentText" presStyleLbl="node1" presStyleIdx="1" presStyleCnt="2">
        <dgm:presLayoutVars>
          <dgm:chMax val="1"/>
          <dgm:bulletEnabled val="1"/>
        </dgm:presLayoutVars>
      </dgm:prSet>
      <dgm:spPr/>
    </dgm:pt>
    <dgm:pt modelId="{B5F9A62E-1C91-420C-BE0F-F3B343AF4C3A}" type="pres">
      <dgm:prSet presAssocID="{A11EFD3B-10FC-48F6-98DB-EEF62A0CA9C9}" presName="descendantText" presStyleLbl="alignAccFollowNode1" presStyleIdx="1" presStyleCnt="2">
        <dgm:presLayoutVars>
          <dgm:bulletEnabled val="1"/>
        </dgm:presLayoutVars>
      </dgm:prSet>
      <dgm:spPr/>
    </dgm:pt>
  </dgm:ptLst>
  <dgm:cxnLst>
    <dgm:cxn modelId="{D86EA211-B81D-490B-A654-E733B5007304}" srcId="{A11EFD3B-10FC-48F6-98DB-EEF62A0CA9C9}" destId="{6D678B0D-9A95-4D46-8C3B-BA53AD3ACC1E}" srcOrd="2" destOrd="0" parTransId="{F0676ABA-E73B-4C23-A54A-A5C68D4A96FE}" sibTransId="{1921F726-2BB0-42A2-95AF-92FDA71379C4}"/>
    <dgm:cxn modelId="{5B082314-E086-4B11-A99A-BB7A04FF0DC6}" srcId="{370C3C9E-C077-4E91-A3A8-3912357F0544}" destId="{04957147-78EA-497B-B272-7EF3AC2692D5}" srcOrd="0" destOrd="0" parTransId="{52393C8D-64AC-49DC-A12F-AD8A0C970278}" sibTransId="{D3F6B25A-FCD0-4A57-A0EB-CD928DCBC11F}"/>
    <dgm:cxn modelId="{51008E1E-5C28-4161-A699-77BDA3668F04}" type="presOf" srcId="{6D678B0D-9A95-4D46-8C3B-BA53AD3ACC1E}" destId="{B5F9A62E-1C91-420C-BE0F-F3B343AF4C3A}" srcOrd="0" destOrd="2" presId="urn:microsoft.com/office/officeart/2005/8/layout/vList5"/>
    <dgm:cxn modelId="{B6D09A1E-8BC4-4CB9-B8F4-5E96CEDA8824}" srcId="{A11EFD3B-10FC-48F6-98DB-EEF62A0CA9C9}" destId="{1ACF227C-FA82-4F66-8F9D-0461CF55C8ED}" srcOrd="0" destOrd="0" parTransId="{0CC48603-1C78-44CA-A2AC-91C18FFADA12}" sibTransId="{B3581813-BB5B-457C-B4F5-10DC8F3C1A7A}"/>
    <dgm:cxn modelId="{3D232125-B226-4D96-AA30-B24B8C387698}" type="presOf" srcId="{B5DDF55B-DAA1-4368-95E0-051AC3F8B46E}" destId="{7328382F-FFFE-4773-8F28-337F13704FF2}" srcOrd="0" destOrd="0" presId="urn:microsoft.com/office/officeart/2005/8/layout/vList5"/>
    <dgm:cxn modelId="{C413A532-C2B6-400C-901A-C43AB4F811A8}" srcId="{370C3C9E-C077-4E91-A3A8-3912357F0544}" destId="{FD3E1689-8518-48C3-AC41-217B3B892201}" srcOrd="1" destOrd="0" parTransId="{10B01E7F-970A-46AC-A189-FD6E028220AD}" sibTransId="{7DBC204A-DDBD-4C2F-A027-4C97515D9897}"/>
    <dgm:cxn modelId="{531E8C44-3D50-4FEA-B603-61D4A74ED227}" type="presOf" srcId="{35566880-278F-4AF5-95CE-F8A1A0E2717D}" destId="{B5F9A62E-1C91-420C-BE0F-F3B343AF4C3A}" srcOrd="0" destOrd="1" presId="urn:microsoft.com/office/officeart/2005/8/layout/vList5"/>
    <dgm:cxn modelId="{81AD6D67-CC33-4149-BB1C-0A24DF2D0E75}" type="presOf" srcId="{1ACF227C-FA82-4F66-8F9D-0461CF55C8ED}" destId="{B5F9A62E-1C91-420C-BE0F-F3B343AF4C3A}" srcOrd="0" destOrd="0" presId="urn:microsoft.com/office/officeart/2005/8/layout/vList5"/>
    <dgm:cxn modelId="{BF2F2A49-980B-4E48-B1A2-27F54833B0AD}" srcId="{B5DDF55B-DAA1-4368-95E0-051AC3F8B46E}" destId="{A11EFD3B-10FC-48F6-98DB-EEF62A0CA9C9}" srcOrd="1" destOrd="0" parTransId="{CAC7EFD3-CE86-4461-AC77-B91EB14BFFC4}" sibTransId="{B78414DB-3FA7-41F6-8F24-272A7678F156}"/>
    <dgm:cxn modelId="{560E6D4C-4B0D-47FD-96FD-DBF2E17CDE4D}" srcId="{B5DDF55B-DAA1-4368-95E0-051AC3F8B46E}" destId="{370C3C9E-C077-4E91-A3A8-3912357F0544}" srcOrd="0" destOrd="0" parTransId="{387E6621-5A90-47ED-B21D-01E50D39130F}" sibTransId="{E1AF8723-A558-47EB-86D4-E7200E342585}"/>
    <dgm:cxn modelId="{F9496B6F-730A-4170-BC93-1315086BA2B8}" type="presOf" srcId="{A11EFD3B-10FC-48F6-98DB-EEF62A0CA9C9}" destId="{357E4840-0997-4836-8560-59B6B87747A9}" srcOrd="0" destOrd="0" presId="urn:microsoft.com/office/officeart/2005/8/layout/vList5"/>
    <dgm:cxn modelId="{0A6EF080-A748-4A48-8C0C-FED8AB728ACE}" type="presOf" srcId="{56862AA7-21D8-4A32-961F-949E274DB520}" destId="{2B559ABD-3631-47F8-BB37-654850FCE1DB}" srcOrd="0" destOrd="2" presId="urn:microsoft.com/office/officeart/2005/8/layout/vList5"/>
    <dgm:cxn modelId="{1C3E4390-1C34-4909-8F84-FD7EEAD3C187}" srcId="{FD3E1689-8518-48C3-AC41-217B3B892201}" destId="{56862AA7-21D8-4A32-961F-949E274DB520}" srcOrd="0" destOrd="0" parTransId="{E315D601-E1B9-4BED-AAFA-E24BA6ABFA27}" sibTransId="{BDAF7D8C-D02D-45D1-989A-630911ACAF5F}"/>
    <dgm:cxn modelId="{E98CD6A0-4A4F-4585-B8D7-E4B6BFF2EB15}" type="presOf" srcId="{04957147-78EA-497B-B272-7EF3AC2692D5}" destId="{2B559ABD-3631-47F8-BB37-654850FCE1DB}" srcOrd="0" destOrd="0" presId="urn:microsoft.com/office/officeart/2005/8/layout/vList5"/>
    <dgm:cxn modelId="{EF4322BA-5897-4DCF-A607-9C0A61693734}" type="presOf" srcId="{370C3C9E-C077-4E91-A3A8-3912357F0544}" destId="{D18D632E-F30D-4D26-BC75-994AE147002A}" srcOrd="0" destOrd="0" presId="urn:microsoft.com/office/officeart/2005/8/layout/vList5"/>
    <dgm:cxn modelId="{65FA17DC-89B4-4F72-88C7-76AC38C22869}" srcId="{A11EFD3B-10FC-48F6-98DB-EEF62A0CA9C9}" destId="{35566880-278F-4AF5-95CE-F8A1A0E2717D}" srcOrd="1" destOrd="0" parTransId="{B96362AF-3AF1-4250-B6D6-BAC14D7AEA7F}" sibTransId="{4762AC42-DC56-4409-86B2-01A06B9C425D}"/>
    <dgm:cxn modelId="{9D8E41FF-5FEE-43E0-8A1E-670992739FC6}" type="presOf" srcId="{FD3E1689-8518-48C3-AC41-217B3B892201}" destId="{2B559ABD-3631-47F8-BB37-654850FCE1DB}" srcOrd="0" destOrd="1" presId="urn:microsoft.com/office/officeart/2005/8/layout/vList5"/>
    <dgm:cxn modelId="{309622C6-E67C-4AF1-9AD1-3943ACFE5E1D}" type="presParOf" srcId="{7328382F-FFFE-4773-8F28-337F13704FF2}" destId="{71CB12B3-5947-4230-AF53-36036B634961}" srcOrd="0" destOrd="0" presId="urn:microsoft.com/office/officeart/2005/8/layout/vList5"/>
    <dgm:cxn modelId="{430C38EC-4844-4DE4-B92D-CB2229044AB7}" type="presParOf" srcId="{71CB12B3-5947-4230-AF53-36036B634961}" destId="{D18D632E-F30D-4D26-BC75-994AE147002A}" srcOrd="0" destOrd="0" presId="urn:microsoft.com/office/officeart/2005/8/layout/vList5"/>
    <dgm:cxn modelId="{0D89B904-2DC3-46AC-8050-2274AE9D1A1F}" type="presParOf" srcId="{71CB12B3-5947-4230-AF53-36036B634961}" destId="{2B559ABD-3631-47F8-BB37-654850FCE1DB}" srcOrd="1" destOrd="0" presId="urn:microsoft.com/office/officeart/2005/8/layout/vList5"/>
    <dgm:cxn modelId="{923B9D56-3674-4606-942C-425587AA78AD}" type="presParOf" srcId="{7328382F-FFFE-4773-8F28-337F13704FF2}" destId="{5691DB86-762B-46ED-8B46-F1A2BBCC4A80}" srcOrd="1" destOrd="0" presId="urn:microsoft.com/office/officeart/2005/8/layout/vList5"/>
    <dgm:cxn modelId="{10DF8267-5E40-417D-883C-728D57622329}" type="presParOf" srcId="{7328382F-FFFE-4773-8F28-337F13704FF2}" destId="{6C434482-17B5-48CB-BAEE-6C7A17701FF0}" srcOrd="2" destOrd="0" presId="urn:microsoft.com/office/officeart/2005/8/layout/vList5"/>
    <dgm:cxn modelId="{C8F34A39-DC3D-451E-B1DF-1C5ACFE42E5B}" type="presParOf" srcId="{6C434482-17B5-48CB-BAEE-6C7A17701FF0}" destId="{357E4840-0997-4836-8560-59B6B87747A9}" srcOrd="0" destOrd="0" presId="urn:microsoft.com/office/officeart/2005/8/layout/vList5"/>
    <dgm:cxn modelId="{82B4306A-1310-4F4A-AA8C-292E18AFC1FD}" type="presParOf" srcId="{6C434482-17B5-48CB-BAEE-6C7A17701FF0}" destId="{B5F9A62E-1C91-420C-BE0F-F3B343AF4C3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82242C-D327-4491-B5A0-3ADF8ACB1E1B}" type="doc">
      <dgm:prSet loTypeId="urn:microsoft.com/office/officeart/2005/8/layout/hProcess7" loCatId="list" qsTypeId="urn:microsoft.com/office/officeart/2005/8/quickstyle/simple1" qsCatId="simple" csTypeId="urn:microsoft.com/office/officeart/2005/8/colors/colorful3" csCatId="colorful" phldr="1"/>
      <dgm:spPr/>
      <dgm:t>
        <a:bodyPr/>
        <a:lstStyle/>
        <a:p>
          <a:endParaRPr lang="en-US"/>
        </a:p>
      </dgm:t>
    </dgm:pt>
    <dgm:pt modelId="{9BDE717A-A944-472C-AADC-7BDF22174EFB}">
      <dgm:prSet phldrT="[Text]"/>
      <dgm:spPr/>
      <dgm:t>
        <a:bodyPr/>
        <a:lstStyle/>
        <a:p>
          <a:r>
            <a:rPr lang="hr-HR" dirty="0"/>
            <a:t>WC ‘29</a:t>
          </a:r>
          <a:endParaRPr lang="en-US" dirty="0"/>
        </a:p>
      </dgm:t>
    </dgm:pt>
    <dgm:pt modelId="{AC974CE6-2E4A-4E82-A197-19DC45B991E1}" type="parTrans" cxnId="{4101881B-9FEB-44EE-A71C-F6468A8C33AD}">
      <dgm:prSet/>
      <dgm:spPr/>
      <dgm:t>
        <a:bodyPr/>
        <a:lstStyle/>
        <a:p>
          <a:endParaRPr lang="en-US"/>
        </a:p>
      </dgm:t>
    </dgm:pt>
    <dgm:pt modelId="{EB530574-9E17-40AC-A61F-AB252049919F}" type="sibTrans" cxnId="{4101881B-9FEB-44EE-A71C-F6468A8C33AD}">
      <dgm:prSet/>
      <dgm:spPr/>
      <dgm:t>
        <a:bodyPr/>
        <a:lstStyle/>
        <a:p>
          <a:endParaRPr lang="en-US"/>
        </a:p>
      </dgm:t>
    </dgm:pt>
    <dgm:pt modelId="{3EB6EB98-41C1-4F8A-BB95-B2BB8C5F1769}">
      <dgm:prSet phldrT="[Text]" custT="1"/>
      <dgm:spPr/>
      <dgm:t>
        <a:bodyPr/>
        <a:lstStyle/>
        <a:p>
          <a:r>
            <a:rPr lang="hr-HR" sz="1600" b="0" i="0" dirty="0"/>
            <a:t>…šteta uzrokovana namjerom ili onim stupnjem nepažnje koji se po pravu suda pred kojim se vodi postupak smatra izjednačenim s namjerom…”</a:t>
          </a:r>
        </a:p>
        <a:p>
          <a:endParaRPr lang="hr-HR" sz="1600" b="0" i="0" dirty="0"/>
        </a:p>
        <a:p>
          <a:endParaRPr lang="hr-HR" sz="1600" b="0" i="0" dirty="0"/>
        </a:p>
        <a:p>
          <a:endParaRPr lang="hr-HR" sz="1600" b="0" i="0" dirty="0"/>
        </a:p>
        <a:p>
          <a:r>
            <a:rPr lang="hr-HR" sz="1600" b="0" i="0" dirty="0"/>
            <a:t>NAMJERA I KRAJNJA NEPAŽNJA</a:t>
          </a:r>
        </a:p>
        <a:p>
          <a:endParaRPr lang="en-US" sz="1600" dirty="0"/>
        </a:p>
      </dgm:t>
    </dgm:pt>
    <dgm:pt modelId="{3751BC6D-44FF-43C2-B3CD-B00C79D95C53}" type="parTrans" cxnId="{ADEABE93-8EAF-4E8A-946E-9A179EC10B61}">
      <dgm:prSet/>
      <dgm:spPr/>
      <dgm:t>
        <a:bodyPr/>
        <a:lstStyle/>
        <a:p>
          <a:endParaRPr lang="en-US"/>
        </a:p>
      </dgm:t>
    </dgm:pt>
    <dgm:pt modelId="{91EC9269-2D38-463C-BBBB-39F8BA569F38}" type="sibTrans" cxnId="{ADEABE93-8EAF-4E8A-946E-9A179EC10B61}">
      <dgm:prSet/>
      <dgm:spPr/>
      <dgm:t>
        <a:bodyPr/>
        <a:lstStyle/>
        <a:p>
          <a:endParaRPr lang="en-US"/>
        </a:p>
      </dgm:t>
    </dgm:pt>
    <dgm:pt modelId="{7CBD4CA1-16B6-4CB2-BC8F-4F9C2AFA299A}">
      <dgm:prSet phldrT="[Text]"/>
      <dgm:spPr/>
      <dgm:t>
        <a:bodyPr/>
        <a:lstStyle/>
        <a:p>
          <a:r>
            <a:rPr lang="hr-HR" dirty="0"/>
            <a:t>HP ‘55</a:t>
          </a:r>
          <a:endParaRPr lang="en-US" dirty="0"/>
        </a:p>
      </dgm:t>
    </dgm:pt>
    <dgm:pt modelId="{E60B82AB-03D0-4FB7-8289-8238590AD29E}" type="parTrans" cxnId="{665D891A-36E7-4998-816A-B8FA40EB55EE}">
      <dgm:prSet/>
      <dgm:spPr/>
      <dgm:t>
        <a:bodyPr/>
        <a:lstStyle/>
        <a:p>
          <a:endParaRPr lang="en-US"/>
        </a:p>
      </dgm:t>
    </dgm:pt>
    <dgm:pt modelId="{E5A1C056-0E7B-4D70-8113-B58AEACA4660}" type="sibTrans" cxnId="{665D891A-36E7-4998-816A-B8FA40EB55EE}">
      <dgm:prSet/>
      <dgm:spPr/>
      <dgm:t>
        <a:bodyPr/>
        <a:lstStyle/>
        <a:p>
          <a:endParaRPr lang="en-US"/>
        </a:p>
      </dgm:t>
    </dgm:pt>
    <dgm:pt modelId="{48268978-3A04-4499-9B29-2745639CC10F}">
      <dgm:prSet phldrT="[Text]" custT="1"/>
      <dgm:spPr/>
      <dgm:t>
        <a:bodyPr/>
        <a:lstStyle/>
        <a:p>
          <a:r>
            <a:rPr lang="hr-HR" sz="1600" dirty="0"/>
            <a:t>„…šteta uzrokovana radnjom ili propustom prijevoznika ili osobe kojom se služi u svom poslovanju uzrokovane namjerno ili bezobzirno i sa znanjem da bi takva šteta vjerojatno mogla nastati…”</a:t>
          </a:r>
        </a:p>
        <a:p>
          <a:endParaRPr lang="hr-HR" sz="1600" dirty="0"/>
        </a:p>
        <a:p>
          <a:r>
            <a:rPr lang="hr-HR" sz="1600" dirty="0"/>
            <a:t>NAMJERA I DOLUS EVENTUALIS</a:t>
          </a:r>
          <a:endParaRPr lang="en-US" sz="1600" dirty="0"/>
        </a:p>
      </dgm:t>
    </dgm:pt>
    <dgm:pt modelId="{F00EB97B-56BC-4A6D-8E11-9E7BEF533B62}" type="parTrans" cxnId="{98F70376-BDB9-457C-8546-AE04C6FD8520}">
      <dgm:prSet/>
      <dgm:spPr/>
      <dgm:t>
        <a:bodyPr/>
        <a:lstStyle/>
        <a:p>
          <a:endParaRPr lang="en-US"/>
        </a:p>
      </dgm:t>
    </dgm:pt>
    <dgm:pt modelId="{24FC41E1-0969-42CB-A3F4-D970B768AC5C}" type="sibTrans" cxnId="{98F70376-BDB9-457C-8546-AE04C6FD8520}">
      <dgm:prSet/>
      <dgm:spPr/>
      <dgm:t>
        <a:bodyPr/>
        <a:lstStyle/>
        <a:p>
          <a:endParaRPr lang="en-US"/>
        </a:p>
      </dgm:t>
    </dgm:pt>
    <dgm:pt modelId="{F241DF4A-7D99-499D-9745-0B784CD59E31}">
      <dgm:prSet phldrT="[Text]"/>
      <dgm:spPr/>
      <dgm:t>
        <a:bodyPr/>
        <a:lstStyle/>
        <a:p>
          <a:r>
            <a:rPr lang="hr-HR" dirty="0"/>
            <a:t>MC ‘99</a:t>
          </a:r>
          <a:endParaRPr lang="en-US" dirty="0"/>
        </a:p>
      </dgm:t>
    </dgm:pt>
    <dgm:pt modelId="{C6C0981D-A688-4CDD-AC46-BB2A0CEF49AB}" type="parTrans" cxnId="{FC8EF4E2-A8BE-4541-A301-3C955B851256}">
      <dgm:prSet/>
      <dgm:spPr/>
      <dgm:t>
        <a:bodyPr/>
        <a:lstStyle/>
        <a:p>
          <a:endParaRPr lang="en-US"/>
        </a:p>
      </dgm:t>
    </dgm:pt>
    <dgm:pt modelId="{3BE64D1D-27D3-4EB2-9122-37A75AC8CC66}" type="sibTrans" cxnId="{FC8EF4E2-A8BE-4541-A301-3C955B851256}">
      <dgm:prSet/>
      <dgm:spPr/>
      <dgm:t>
        <a:bodyPr/>
        <a:lstStyle/>
        <a:p>
          <a:endParaRPr lang="en-US"/>
        </a:p>
      </dgm:t>
    </dgm:pt>
    <dgm:pt modelId="{B6B08CC8-5BEE-4AC6-A2B0-60EACE8A04C7}">
      <dgm:prSet phldrT="[Text]" custT="1"/>
      <dgm:spPr/>
      <dgm:t>
        <a:bodyPr/>
        <a:lstStyle/>
        <a:p>
          <a:r>
            <a:rPr lang="hr-HR" sz="1600" dirty="0"/>
            <a:t>1. Neograničena odgovornost za smrt i tjelesnu povredu, nema odredbe o gubitku prava na ograničenje</a:t>
          </a:r>
          <a:endParaRPr lang="en-US" sz="1600" dirty="0"/>
        </a:p>
      </dgm:t>
    </dgm:pt>
    <dgm:pt modelId="{2530ADB8-EE89-4589-B73A-9015C18AB66B}" type="parTrans" cxnId="{1EEDF58F-1001-4D4F-84A2-DF4FA307F5CD}">
      <dgm:prSet/>
      <dgm:spPr/>
      <dgm:t>
        <a:bodyPr/>
        <a:lstStyle/>
        <a:p>
          <a:endParaRPr lang="en-US"/>
        </a:p>
      </dgm:t>
    </dgm:pt>
    <dgm:pt modelId="{58140D2F-2CEB-4979-8BDF-B3CA7E7A06FD}" type="sibTrans" cxnId="{1EEDF58F-1001-4D4F-84A2-DF4FA307F5CD}">
      <dgm:prSet/>
      <dgm:spPr/>
      <dgm:t>
        <a:bodyPr/>
        <a:lstStyle/>
        <a:p>
          <a:endParaRPr lang="en-US"/>
        </a:p>
      </dgm:t>
    </dgm:pt>
    <dgm:pt modelId="{A715DB5E-EB0F-482F-962F-7E5DF29D0C40}">
      <dgm:prSet phldrT="[Text]" custT="1"/>
      <dgm:spPr/>
      <dgm:t>
        <a:bodyPr/>
        <a:lstStyle/>
        <a:p>
          <a:r>
            <a:rPr lang="hr-HR" sz="1600" dirty="0"/>
            <a:t>2. Kašnjenje i gubitak prtljage: namjera i </a:t>
          </a:r>
          <a:r>
            <a:rPr lang="hr-HR" sz="1600" dirty="0" err="1"/>
            <a:t>dolus</a:t>
          </a:r>
          <a:r>
            <a:rPr lang="hr-HR" sz="1600" dirty="0"/>
            <a:t> </a:t>
          </a:r>
          <a:r>
            <a:rPr lang="hr-HR" sz="1600" dirty="0" err="1"/>
            <a:t>eventualis</a:t>
          </a:r>
          <a:endParaRPr lang="en-US" sz="1600" dirty="0"/>
        </a:p>
      </dgm:t>
    </dgm:pt>
    <dgm:pt modelId="{D672FAC7-8318-45A0-A638-E42A95BF497E}" type="parTrans" cxnId="{758FECBD-52CE-4323-9A34-2C33A49E06B9}">
      <dgm:prSet/>
      <dgm:spPr/>
    </dgm:pt>
    <dgm:pt modelId="{D9FBD741-51F6-46B4-A582-17FDDCBC2EE0}" type="sibTrans" cxnId="{758FECBD-52CE-4323-9A34-2C33A49E06B9}">
      <dgm:prSet/>
      <dgm:spPr/>
    </dgm:pt>
    <dgm:pt modelId="{5A1FEB19-250D-4E3F-96B7-7424FE7D5303}" type="pres">
      <dgm:prSet presAssocID="{1182242C-D327-4491-B5A0-3ADF8ACB1E1B}" presName="Name0" presStyleCnt="0">
        <dgm:presLayoutVars>
          <dgm:dir/>
          <dgm:animLvl val="lvl"/>
          <dgm:resizeHandles val="exact"/>
        </dgm:presLayoutVars>
      </dgm:prSet>
      <dgm:spPr/>
    </dgm:pt>
    <dgm:pt modelId="{599C8716-4C4F-4848-89EB-A1DB615FC3BB}" type="pres">
      <dgm:prSet presAssocID="{9BDE717A-A944-472C-AADC-7BDF22174EFB}" presName="compositeNode" presStyleCnt="0">
        <dgm:presLayoutVars>
          <dgm:bulletEnabled val="1"/>
        </dgm:presLayoutVars>
      </dgm:prSet>
      <dgm:spPr/>
    </dgm:pt>
    <dgm:pt modelId="{47DD39B3-67B5-42F2-AFD7-C46BC1A6EE0E}" type="pres">
      <dgm:prSet presAssocID="{9BDE717A-A944-472C-AADC-7BDF22174EFB}" presName="bgRect" presStyleLbl="node1" presStyleIdx="0" presStyleCnt="3" custScaleY="99800"/>
      <dgm:spPr/>
    </dgm:pt>
    <dgm:pt modelId="{8179CDD1-56C2-4582-8236-3064D8473E32}" type="pres">
      <dgm:prSet presAssocID="{9BDE717A-A944-472C-AADC-7BDF22174EFB}" presName="parentNode" presStyleLbl="node1" presStyleIdx="0" presStyleCnt="3">
        <dgm:presLayoutVars>
          <dgm:chMax val="0"/>
          <dgm:bulletEnabled val="1"/>
        </dgm:presLayoutVars>
      </dgm:prSet>
      <dgm:spPr/>
    </dgm:pt>
    <dgm:pt modelId="{FE4F01A1-CA06-462F-BC66-22F223D27FAD}" type="pres">
      <dgm:prSet presAssocID="{9BDE717A-A944-472C-AADC-7BDF22174EFB}" presName="childNode" presStyleLbl="node1" presStyleIdx="0" presStyleCnt="3">
        <dgm:presLayoutVars>
          <dgm:bulletEnabled val="1"/>
        </dgm:presLayoutVars>
      </dgm:prSet>
      <dgm:spPr/>
    </dgm:pt>
    <dgm:pt modelId="{96097ED2-818F-44CF-899A-3ECDA4203A29}" type="pres">
      <dgm:prSet presAssocID="{EB530574-9E17-40AC-A61F-AB252049919F}" presName="hSp" presStyleCnt="0"/>
      <dgm:spPr/>
    </dgm:pt>
    <dgm:pt modelId="{0E506047-4FEB-4B43-9DEB-F0268C3BD1E1}" type="pres">
      <dgm:prSet presAssocID="{EB530574-9E17-40AC-A61F-AB252049919F}" presName="vProcSp" presStyleCnt="0"/>
      <dgm:spPr/>
    </dgm:pt>
    <dgm:pt modelId="{DE84322A-52EF-4916-8ED5-3332BF9E3B3A}" type="pres">
      <dgm:prSet presAssocID="{EB530574-9E17-40AC-A61F-AB252049919F}" presName="vSp1" presStyleCnt="0"/>
      <dgm:spPr/>
    </dgm:pt>
    <dgm:pt modelId="{FAD497FC-6125-4BB6-ABD5-B1BC30F6ED0D}" type="pres">
      <dgm:prSet presAssocID="{EB530574-9E17-40AC-A61F-AB252049919F}" presName="simulatedConn" presStyleLbl="solidFgAcc1" presStyleIdx="0" presStyleCnt="2"/>
      <dgm:spPr/>
    </dgm:pt>
    <dgm:pt modelId="{6B011BCF-DA0F-49CA-B0E0-C2B9DBC8F9DE}" type="pres">
      <dgm:prSet presAssocID="{EB530574-9E17-40AC-A61F-AB252049919F}" presName="vSp2" presStyleCnt="0"/>
      <dgm:spPr/>
    </dgm:pt>
    <dgm:pt modelId="{9B5E1303-044C-4A53-8163-F90CD00DD50E}" type="pres">
      <dgm:prSet presAssocID="{EB530574-9E17-40AC-A61F-AB252049919F}" presName="sibTrans" presStyleCnt="0"/>
      <dgm:spPr/>
    </dgm:pt>
    <dgm:pt modelId="{AD3B690A-308F-4B65-B9C1-17A4C8D76002}" type="pres">
      <dgm:prSet presAssocID="{7CBD4CA1-16B6-4CB2-BC8F-4F9C2AFA299A}" presName="compositeNode" presStyleCnt="0">
        <dgm:presLayoutVars>
          <dgm:bulletEnabled val="1"/>
        </dgm:presLayoutVars>
      </dgm:prSet>
      <dgm:spPr/>
    </dgm:pt>
    <dgm:pt modelId="{393D60CE-EA24-4321-A011-22AA6190A590}" type="pres">
      <dgm:prSet presAssocID="{7CBD4CA1-16B6-4CB2-BC8F-4F9C2AFA299A}" presName="bgRect" presStyleLbl="node1" presStyleIdx="1" presStyleCnt="3"/>
      <dgm:spPr/>
    </dgm:pt>
    <dgm:pt modelId="{262BAD87-7C14-4D7B-BE22-78D182FEEEAA}" type="pres">
      <dgm:prSet presAssocID="{7CBD4CA1-16B6-4CB2-BC8F-4F9C2AFA299A}" presName="parentNode" presStyleLbl="node1" presStyleIdx="1" presStyleCnt="3">
        <dgm:presLayoutVars>
          <dgm:chMax val="0"/>
          <dgm:bulletEnabled val="1"/>
        </dgm:presLayoutVars>
      </dgm:prSet>
      <dgm:spPr/>
    </dgm:pt>
    <dgm:pt modelId="{04078E4A-E8A3-49BF-A2EE-3AEFBC4B0D8F}" type="pres">
      <dgm:prSet presAssocID="{7CBD4CA1-16B6-4CB2-BC8F-4F9C2AFA299A}" presName="childNode" presStyleLbl="node1" presStyleIdx="1" presStyleCnt="3">
        <dgm:presLayoutVars>
          <dgm:bulletEnabled val="1"/>
        </dgm:presLayoutVars>
      </dgm:prSet>
      <dgm:spPr/>
    </dgm:pt>
    <dgm:pt modelId="{056A8C2B-64FC-49B5-89BA-453A54B713AE}" type="pres">
      <dgm:prSet presAssocID="{E5A1C056-0E7B-4D70-8113-B58AEACA4660}" presName="hSp" presStyleCnt="0"/>
      <dgm:spPr/>
    </dgm:pt>
    <dgm:pt modelId="{AA94EED9-2B7C-4704-9429-2AB812B2D7A9}" type="pres">
      <dgm:prSet presAssocID="{E5A1C056-0E7B-4D70-8113-B58AEACA4660}" presName="vProcSp" presStyleCnt="0"/>
      <dgm:spPr/>
    </dgm:pt>
    <dgm:pt modelId="{71C75CF7-EE0E-4083-A80C-BBD3040501F6}" type="pres">
      <dgm:prSet presAssocID="{E5A1C056-0E7B-4D70-8113-B58AEACA4660}" presName="vSp1" presStyleCnt="0"/>
      <dgm:spPr/>
    </dgm:pt>
    <dgm:pt modelId="{9687D589-9D61-49F1-9895-EF9E5258D4D4}" type="pres">
      <dgm:prSet presAssocID="{E5A1C056-0E7B-4D70-8113-B58AEACA4660}" presName="simulatedConn" presStyleLbl="solidFgAcc1" presStyleIdx="1" presStyleCnt="2"/>
      <dgm:spPr/>
    </dgm:pt>
    <dgm:pt modelId="{1CE44DC5-BE72-4A0A-9DA8-1C4F2274D51F}" type="pres">
      <dgm:prSet presAssocID="{E5A1C056-0E7B-4D70-8113-B58AEACA4660}" presName="vSp2" presStyleCnt="0"/>
      <dgm:spPr/>
    </dgm:pt>
    <dgm:pt modelId="{FB2BE406-B03B-4E9C-ABB5-57978DF6FC6B}" type="pres">
      <dgm:prSet presAssocID="{E5A1C056-0E7B-4D70-8113-B58AEACA4660}" presName="sibTrans" presStyleCnt="0"/>
      <dgm:spPr/>
    </dgm:pt>
    <dgm:pt modelId="{6ADA4636-3308-418F-B453-BA84317BE4BC}" type="pres">
      <dgm:prSet presAssocID="{F241DF4A-7D99-499D-9745-0B784CD59E31}" presName="compositeNode" presStyleCnt="0">
        <dgm:presLayoutVars>
          <dgm:bulletEnabled val="1"/>
        </dgm:presLayoutVars>
      </dgm:prSet>
      <dgm:spPr/>
    </dgm:pt>
    <dgm:pt modelId="{FEF84610-21F8-46D3-9063-A5FFC5CFC891}" type="pres">
      <dgm:prSet presAssocID="{F241DF4A-7D99-499D-9745-0B784CD59E31}" presName="bgRect" presStyleLbl="node1" presStyleIdx="2" presStyleCnt="3"/>
      <dgm:spPr/>
    </dgm:pt>
    <dgm:pt modelId="{F331777B-9CE2-4FD7-BADA-1CB0CBBC541B}" type="pres">
      <dgm:prSet presAssocID="{F241DF4A-7D99-499D-9745-0B784CD59E31}" presName="parentNode" presStyleLbl="node1" presStyleIdx="2" presStyleCnt="3">
        <dgm:presLayoutVars>
          <dgm:chMax val="0"/>
          <dgm:bulletEnabled val="1"/>
        </dgm:presLayoutVars>
      </dgm:prSet>
      <dgm:spPr/>
    </dgm:pt>
    <dgm:pt modelId="{4FD603F0-06AB-4B0D-A8B5-35468470EAB9}" type="pres">
      <dgm:prSet presAssocID="{F241DF4A-7D99-499D-9745-0B784CD59E31}" presName="childNode" presStyleLbl="node1" presStyleIdx="2" presStyleCnt="3">
        <dgm:presLayoutVars>
          <dgm:bulletEnabled val="1"/>
        </dgm:presLayoutVars>
      </dgm:prSet>
      <dgm:spPr/>
    </dgm:pt>
  </dgm:ptLst>
  <dgm:cxnLst>
    <dgm:cxn modelId="{7BBBD40E-C4E4-417E-BC0F-01E9D8AC9931}" type="presOf" srcId="{A715DB5E-EB0F-482F-962F-7E5DF29D0C40}" destId="{4FD603F0-06AB-4B0D-A8B5-35468470EAB9}" srcOrd="0" destOrd="1" presId="urn:microsoft.com/office/officeart/2005/8/layout/hProcess7"/>
    <dgm:cxn modelId="{665D891A-36E7-4998-816A-B8FA40EB55EE}" srcId="{1182242C-D327-4491-B5A0-3ADF8ACB1E1B}" destId="{7CBD4CA1-16B6-4CB2-BC8F-4F9C2AFA299A}" srcOrd="1" destOrd="0" parTransId="{E60B82AB-03D0-4FB7-8289-8238590AD29E}" sibTransId="{E5A1C056-0E7B-4D70-8113-B58AEACA4660}"/>
    <dgm:cxn modelId="{4101881B-9FEB-44EE-A71C-F6468A8C33AD}" srcId="{1182242C-D327-4491-B5A0-3ADF8ACB1E1B}" destId="{9BDE717A-A944-472C-AADC-7BDF22174EFB}" srcOrd="0" destOrd="0" parTransId="{AC974CE6-2E4A-4E82-A197-19DC45B991E1}" sibTransId="{EB530574-9E17-40AC-A61F-AB252049919F}"/>
    <dgm:cxn modelId="{E47BF11D-C38B-4BF9-AF94-7E7383B733F5}" type="presOf" srcId="{F241DF4A-7D99-499D-9745-0B784CD59E31}" destId="{FEF84610-21F8-46D3-9063-A5FFC5CFC891}" srcOrd="0" destOrd="0" presId="urn:microsoft.com/office/officeart/2005/8/layout/hProcess7"/>
    <dgm:cxn modelId="{55B9316C-6AF3-4C9F-8776-7263F46381C8}" type="presOf" srcId="{3EB6EB98-41C1-4F8A-BB95-B2BB8C5F1769}" destId="{FE4F01A1-CA06-462F-BC66-22F223D27FAD}" srcOrd="0" destOrd="0" presId="urn:microsoft.com/office/officeart/2005/8/layout/hProcess7"/>
    <dgm:cxn modelId="{98F70376-BDB9-457C-8546-AE04C6FD8520}" srcId="{7CBD4CA1-16B6-4CB2-BC8F-4F9C2AFA299A}" destId="{48268978-3A04-4499-9B29-2745639CC10F}" srcOrd="0" destOrd="0" parTransId="{F00EB97B-56BC-4A6D-8E11-9E7BEF533B62}" sibTransId="{24FC41E1-0969-42CB-A3F4-D970B768AC5C}"/>
    <dgm:cxn modelId="{1EEDF58F-1001-4D4F-84A2-DF4FA307F5CD}" srcId="{F241DF4A-7D99-499D-9745-0B784CD59E31}" destId="{B6B08CC8-5BEE-4AC6-A2B0-60EACE8A04C7}" srcOrd="0" destOrd="0" parTransId="{2530ADB8-EE89-4589-B73A-9015C18AB66B}" sibTransId="{58140D2F-2CEB-4979-8BDF-B3CA7E7A06FD}"/>
    <dgm:cxn modelId="{ADEABE93-8EAF-4E8A-946E-9A179EC10B61}" srcId="{9BDE717A-A944-472C-AADC-7BDF22174EFB}" destId="{3EB6EB98-41C1-4F8A-BB95-B2BB8C5F1769}" srcOrd="0" destOrd="0" parTransId="{3751BC6D-44FF-43C2-B3CD-B00C79D95C53}" sibTransId="{91EC9269-2D38-463C-BBBB-39F8BA569F38}"/>
    <dgm:cxn modelId="{2C532AAD-5DD2-4EF3-9DD5-3F6822D5FE60}" type="presOf" srcId="{7CBD4CA1-16B6-4CB2-BC8F-4F9C2AFA299A}" destId="{393D60CE-EA24-4321-A011-22AA6190A590}" srcOrd="0" destOrd="0" presId="urn:microsoft.com/office/officeart/2005/8/layout/hProcess7"/>
    <dgm:cxn modelId="{3A8E5CAD-C231-46ED-95A7-BF30996ED1EB}" type="presOf" srcId="{7CBD4CA1-16B6-4CB2-BC8F-4F9C2AFA299A}" destId="{262BAD87-7C14-4D7B-BE22-78D182FEEEAA}" srcOrd="1" destOrd="0" presId="urn:microsoft.com/office/officeart/2005/8/layout/hProcess7"/>
    <dgm:cxn modelId="{F0938BB3-B29D-43A9-81B5-F27770FE4A09}" type="presOf" srcId="{9BDE717A-A944-472C-AADC-7BDF22174EFB}" destId="{8179CDD1-56C2-4582-8236-3064D8473E32}" srcOrd="1" destOrd="0" presId="urn:microsoft.com/office/officeart/2005/8/layout/hProcess7"/>
    <dgm:cxn modelId="{26B3A7B3-A2F6-4C04-BA83-5D95006DB341}" type="presOf" srcId="{9BDE717A-A944-472C-AADC-7BDF22174EFB}" destId="{47DD39B3-67B5-42F2-AFD7-C46BC1A6EE0E}" srcOrd="0" destOrd="0" presId="urn:microsoft.com/office/officeart/2005/8/layout/hProcess7"/>
    <dgm:cxn modelId="{FAFB1EBC-10B7-4EB7-972F-A406B8552A69}" type="presOf" srcId="{B6B08CC8-5BEE-4AC6-A2B0-60EACE8A04C7}" destId="{4FD603F0-06AB-4B0D-A8B5-35468470EAB9}" srcOrd="0" destOrd="0" presId="urn:microsoft.com/office/officeart/2005/8/layout/hProcess7"/>
    <dgm:cxn modelId="{758FECBD-52CE-4323-9A34-2C33A49E06B9}" srcId="{F241DF4A-7D99-499D-9745-0B784CD59E31}" destId="{A715DB5E-EB0F-482F-962F-7E5DF29D0C40}" srcOrd="1" destOrd="0" parTransId="{D672FAC7-8318-45A0-A638-E42A95BF497E}" sibTransId="{D9FBD741-51F6-46B4-A582-17FDDCBC2EE0}"/>
    <dgm:cxn modelId="{FC8EF4E2-A8BE-4541-A301-3C955B851256}" srcId="{1182242C-D327-4491-B5A0-3ADF8ACB1E1B}" destId="{F241DF4A-7D99-499D-9745-0B784CD59E31}" srcOrd="2" destOrd="0" parTransId="{C6C0981D-A688-4CDD-AC46-BB2A0CEF49AB}" sibTransId="{3BE64D1D-27D3-4EB2-9122-37A75AC8CC66}"/>
    <dgm:cxn modelId="{6B597DE3-E8CD-445F-8ED1-D94B7A415896}" type="presOf" srcId="{48268978-3A04-4499-9B29-2745639CC10F}" destId="{04078E4A-E8A3-49BF-A2EE-3AEFBC4B0D8F}" srcOrd="0" destOrd="0" presId="urn:microsoft.com/office/officeart/2005/8/layout/hProcess7"/>
    <dgm:cxn modelId="{F36FEDE7-E2FD-4F2A-9521-4DCB600FB169}" type="presOf" srcId="{1182242C-D327-4491-B5A0-3ADF8ACB1E1B}" destId="{5A1FEB19-250D-4E3F-96B7-7424FE7D5303}" srcOrd="0" destOrd="0" presId="urn:microsoft.com/office/officeart/2005/8/layout/hProcess7"/>
    <dgm:cxn modelId="{D589D6EC-1A1C-44DC-AB9A-CEC5122C4569}" type="presOf" srcId="{F241DF4A-7D99-499D-9745-0B784CD59E31}" destId="{F331777B-9CE2-4FD7-BADA-1CB0CBBC541B}" srcOrd="1" destOrd="0" presId="urn:microsoft.com/office/officeart/2005/8/layout/hProcess7"/>
    <dgm:cxn modelId="{15078380-109F-4799-B80C-5FA2D5C58C3C}" type="presParOf" srcId="{5A1FEB19-250D-4E3F-96B7-7424FE7D5303}" destId="{599C8716-4C4F-4848-89EB-A1DB615FC3BB}" srcOrd="0" destOrd="0" presId="urn:microsoft.com/office/officeart/2005/8/layout/hProcess7"/>
    <dgm:cxn modelId="{747B2C17-DFAB-4C41-B509-E65EDAB1DEDB}" type="presParOf" srcId="{599C8716-4C4F-4848-89EB-A1DB615FC3BB}" destId="{47DD39B3-67B5-42F2-AFD7-C46BC1A6EE0E}" srcOrd="0" destOrd="0" presId="urn:microsoft.com/office/officeart/2005/8/layout/hProcess7"/>
    <dgm:cxn modelId="{9AA525B1-977F-4C9E-AAF6-6BB6FA6E0BC0}" type="presParOf" srcId="{599C8716-4C4F-4848-89EB-A1DB615FC3BB}" destId="{8179CDD1-56C2-4582-8236-3064D8473E32}" srcOrd="1" destOrd="0" presId="urn:microsoft.com/office/officeart/2005/8/layout/hProcess7"/>
    <dgm:cxn modelId="{3306EFE4-8A5C-4CCC-A237-0E4D12637CE9}" type="presParOf" srcId="{599C8716-4C4F-4848-89EB-A1DB615FC3BB}" destId="{FE4F01A1-CA06-462F-BC66-22F223D27FAD}" srcOrd="2" destOrd="0" presId="urn:microsoft.com/office/officeart/2005/8/layout/hProcess7"/>
    <dgm:cxn modelId="{36E34C0C-8F3E-4F79-AF70-2CBF72E31A3D}" type="presParOf" srcId="{5A1FEB19-250D-4E3F-96B7-7424FE7D5303}" destId="{96097ED2-818F-44CF-899A-3ECDA4203A29}" srcOrd="1" destOrd="0" presId="urn:microsoft.com/office/officeart/2005/8/layout/hProcess7"/>
    <dgm:cxn modelId="{D7BEC59C-A86F-4FD6-9D46-709A6D3759A3}" type="presParOf" srcId="{5A1FEB19-250D-4E3F-96B7-7424FE7D5303}" destId="{0E506047-4FEB-4B43-9DEB-F0268C3BD1E1}" srcOrd="2" destOrd="0" presId="urn:microsoft.com/office/officeart/2005/8/layout/hProcess7"/>
    <dgm:cxn modelId="{49652F8B-F9AB-4736-BCE2-D516F4A9943C}" type="presParOf" srcId="{0E506047-4FEB-4B43-9DEB-F0268C3BD1E1}" destId="{DE84322A-52EF-4916-8ED5-3332BF9E3B3A}" srcOrd="0" destOrd="0" presId="urn:microsoft.com/office/officeart/2005/8/layout/hProcess7"/>
    <dgm:cxn modelId="{5EBEBF5A-7D0A-4527-8EEA-678EE4EB8116}" type="presParOf" srcId="{0E506047-4FEB-4B43-9DEB-F0268C3BD1E1}" destId="{FAD497FC-6125-4BB6-ABD5-B1BC30F6ED0D}" srcOrd="1" destOrd="0" presId="urn:microsoft.com/office/officeart/2005/8/layout/hProcess7"/>
    <dgm:cxn modelId="{F3B00F8D-0962-4440-B86C-6D236B6F32C5}" type="presParOf" srcId="{0E506047-4FEB-4B43-9DEB-F0268C3BD1E1}" destId="{6B011BCF-DA0F-49CA-B0E0-C2B9DBC8F9DE}" srcOrd="2" destOrd="0" presId="urn:microsoft.com/office/officeart/2005/8/layout/hProcess7"/>
    <dgm:cxn modelId="{FAF74CDA-52B3-40CF-9438-325D20B5906A}" type="presParOf" srcId="{5A1FEB19-250D-4E3F-96B7-7424FE7D5303}" destId="{9B5E1303-044C-4A53-8163-F90CD00DD50E}" srcOrd="3" destOrd="0" presId="urn:microsoft.com/office/officeart/2005/8/layout/hProcess7"/>
    <dgm:cxn modelId="{B6C62A87-B589-4C0B-B1A3-3549EC7C6B5C}" type="presParOf" srcId="{5A1FEB19-250D-4E3F-96B7-7424FE7D5303}" destId="{AD3B690A-308F-4B65-B9C1-17A4C8D76002}" srcOrd="4" destOrd="0" presId="urn:microsoft.com/office/officeart/2005/8/layout/hProcess7"/>
    <dgm:cxn modelId="{7A53E9F8-A37D-43FA-8066-E85E7CC9D238}" type="presParOf" srcId="{AD3B690A-308F-4B65-B9C1-17A4C8D76002}" destId="{393D60CE-EA24-4321-A011-22AA6190A590}" srcOrd="0" destOrd="0" presId="urn:microsoft.com/office/officeart/2005/8/layout/hProcess7"/>
    <dgm:cxn modelId="{8956EBDC-65E3-43BC-8200-A27660AFEECA}" type="presParOf" srcId="{AD3B690A-308F-4B65-B9C1-17A4C8D76002}" destId="{262BAD87-7C14-4D7B-BE22-78D182FEEEAA}" srcOrd="1" destOrd="0" presId="urn:microsoft.com/office/officeart/2005/8/layout/hProcess7"/>
    <dgm:cxn modelId="{4DB3B0DB-BBA4-4946-8494-6CEF660D9012}" type="presParOf" srcId="{AD3B690A-308F-4B65-B9C1-17A4C8D76002}" destId="{04078E4A-E8A3-49BF-A2EE-3AEFBC4B0D8F}" srcOrd="2" destOrd="0" presId="urn:microsoft.com/office/officeart/2005/8/layout/hProcess7"/>
    <dgm:cxn modelId="{D0821309-D8ED-4DCD-9867-ABFF6AD44FAE}" type="presParOf" srcId="{5A1FEB19-250D-4E3F-96B7-7424FE7D5303}" destId="{056A8C2B-64FC-49B5-89BA-453A54B713AE}" srcOrd="5" destOrd="0" presId="urn:microsoft.com/office/officeart/2005/8/layout/hProcess7"/>
    <dgm:cxn modelId="{93AE8FA7-E15E-41E5-94A3-3B716ADDDB59}" type="presParOf" srcId="{5A1FEB19-250D-4E3F-96B7-7424FE7D5303}" destId="{AA94EED9-2B7C-4704-9429-2AB812B2D7A9}" srcOrd="6" destOrd="0" presId="urn:microsoft.com/office/officeart/2005/8/layout/hProcess7"/>
    <dgm:cxn modelId="{DC18F06E-9696-482C-A360-49994644E68E}" type="presParOf" srcId="{AA94EED9-2B7C-4704-9429-2AB812B2D7A9}" destId="{71C75CF7-EE0E-4083-A80C-BBD3040501F6}" srcOrd="0" destOrd="0" presId="urn:microsoft.com/office/officeart/2005/8/layout/hProcess7"/>
    <dgm:cxn modelId="{4ED8D309-1E50-4175-905D-5C9C1CDE95B7}" type="presParOf" srcId="{AA94EED9-2B7C-4704-9429-2AB812B2D7A9}" destId="{9687D589-9D61-49F1-9895-EF9E5258D4D4}" srcOrd="1" destOrd="0" presId="urn:microsoft.com/office/officeart/2005/8/layout/hProcess7"/>
    <dgm:cxn modelId="{D5BB345C-01F6-44B6-B394-F13E004B5AC0}" type="presParOf" srcId="{AA94EED9-2B7C-4704-9429-2AB812B2D7A9}" destId="{1CE44DC5-BE72-4A0A-9DA8-1C4F2274D51F}" srcOrd="2" destOrd="0" presId="urn:microsoft.com/office/officeart/2005/8/layout/hProcess7"/>
    <dgm:cxn modelId="{BB6B4116-8308-40B4-A325-2CEFECA71F1D}" type="presParOf" srcId="{5A1FEB19-250D-4E3F-96B7-7424FE7D5303}" destId="{FB2BE406-B03B-4E9C-ABB5-57978DF6FC6B}" srcOrd="7" destOrd="0" presId="urn:microsoft.com/office/officeart/2005/8/layout/hProcess7"/>
    <dgm:cxn modelId="{AA52E21E-5A9A-46FC-A3C4-881E2481D0C8}" type="presParOf" srcId="{5A1FEB19-250D-4E3F-96B7-7424FE7D5303}" destId="{6ADA4636-3308-418F-B453-BA84317BE4BC}" srcOrd="8" destOrd="0" presId="urn:microsoft.com/office/officeart/2005/8/layout/hProcess7"/>
    <dgm:cxn modelId="{8BDD8D10-3CBA-4D8A-84A3-095E1D1C079E}" type="presParOf" srcId="{6ADA4636-3308-418F-B453-BA84317BE4BC}" destId="{FEF84610-21F8-46D3-9063-A5FFC5CFC891}" srcOrd="0" destOrd="0" presId="urn:microsoft.com/office/officeart/2005/8/layout/hProcess7"/>
    <dgm:cxn modelId="{7540EEF4-4CBF-4EA2-AAF2-A031F8057672}" type="presParOf" srcId="{6ADA4636-3308-418F-B453-BA84317BE4BC}" destId="{F331777B-9CE2-4FD7-BADA-1CB0CBBC541B}" srcOrd="1" destOrd="0" presId="urn:microsoft.com/office/officeart/2005/8/layout/hProcess7"/>
    <dgm:cxn modelId="{BC14E766-77DB-4ED3-BCD8-B7A5A98E5F6A}" type="presParOf" srcId="{6ADA4636-3308-418F-B453-BA84317BE4BC}" destId="{4FD603F0-06AB-4B0D-A8B5-35468470EA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CEB45D-913D-446B-91BE-4873B637BAB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E65CDE95-19DF-4052-A250-F28C3730F46F}">
      <dgm:prSet phldrT="[Text]"/>
      <dgm:spPr>
        <a:xfrm>
          <a:off x="0" y="0"/>
          <a:ext cx="5943600" cy="1658937"/>
        </a:xfrm>
        <a:prstGeom prst="roundRect">
          <a:avLst>
            <a:gd name="adj" fmla="val 10000"/>
          </a:avLst>
        </a:prstGeom>
        <a:solidFill>
          <a:srgbClr val="052F61">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hr-HR" dirty="0">
              <a:solidFill>
                <a:sysClr val="window" lastClr="FFFFFF"/>
              </a:solidFill>
              <a:latin typeface="Century Gothic" panose="020B0502020202020204"/>
              <a:ea typeface="+mn-ea"/>
              <a:cs typeface="+mn-cs"/>
            </a:rPr>
            <a:t>PUTNICI</a:t>
          </a:r>
          <a:endParaRPr lang="en-US" dirty="0">
            <a:solidFill>
              <a:sysClr val="window" lastClr="FFFFFF"/>
            </a:solidFill>
            <a:latin typeface="Century Gothic" panose="020B0502020202020204"/>
            <a:ea typeface="+mn-ea"/>
            <a:cs typeface="+mn-cs"/>
          </a:endParaRPr>
        </a:p>
      </dgm:t>
    </dgm:pt>
    <dgm:pt modelId="{E126095B-B2D8-4283-A1B9-8EA666D4E275}" type="parTrans" cxnId="{FBECFE4F-1786-4CD1-B659-F3A34AEDDA4C}">
      <dgm:prSet/>
      <dgm:spPr/>
      <dgm:t>
        <a:bodyPr/>
        <a:lstStyle/>
        <a:p>
          <a:endParaRPr lang="en-US"/>
        </a:p>
      </dgm:t>
    </dgm:pt>
    <dgm:pt modelId="{0FEBBA98-B46C-4941-9C2B-9837488AEC0D}" type="sibTrans" cxnId="{FBECFE4F-1786-4CD1-B659-F3A34AEDDA4C}">
      <dgm:prSet/>
      <dgm:spPr/>
      <dgm:t>
        <a:bodyPr/>
        <a:lstStyle/>
        <a:p>
          <a:endParaRPr lang="en-US"/>
        </a:p>
      </dgm:t>
    </dgm:pt>
    <dgm:pt modelId="{A3BC9F6C-E2A2-495F-80AC-4966B264A1AD}">
      <dgm:prSet phldrT="[Text]"/>
      <dgm:spPr>
        <a:xfrm>
          <a:off x="0" y="0"/>
          <a:ext cx="5943600" cy="1658937"/>
        </a:xfrm>
        <a:prstGeom prst="roundRect">
          <a:avLst>
            <a:gd name="adj" fmla="val 10000"/>
          </a:avLst>
        </a:prstGeom>
        <a:solidFill>
          <a:srgbClr val="052F61">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Char char="•"/>
          </a:pPr>
          <a:r>
            <a:rPr lang="hr-HR" dirty="0">
              <a:solidFill>
                <a:sysClr val="window" lastClr="FFFFFF"/>
              </a:solidFill>
              <a:latin typeface="Century Gothic" panose="020B0502020202020204"/>
              <a:ea typeface="+mn-ea"/>
              <a:cs typeface="+mn-cs"/>
            </a:rPr>
            <a:t>250 000 SDR </a:t>
          </a:r>
          <a:endParaRPr lang="en-US" dirty="0">
            <a:solidFill>
              <a:sysClr val="window" lastClr="FFFFFF"/>
            </a:solidFill>
            <a:latin typeface="Century Gothic" panose="020B0502020202020204"/>
            <a:ea typeface="+mn-ea"/>
            <a:cs typeface="+mn-cs"/>
          </a:endParaRPr>
        </a:p>
      </dgm:t>
    </dgm:pt>
    <dgm:pt modelId="{41ED32C0-3C70-4CA9-B483-60255738FE54}" type="parTrans" cxnId="{0AC37D4B-05EA-4E57-859C-6607573D1F1F}">
      <dgm:prSet/>
      <dgm:spPr/>
      <dgm:t>
        <a:bodyPr/>
        <a:lstStyle/>
        <a:p>
          <a:endParaRPr lang="en-US"/>
        </a:p>
      </dgm:t>
    </dgm:pt>
    <dgm:pt modelId="{46867CAF-D1FA-4F47-A6A7-C32EEC0434E9}" type="sibTrans" cxnId="{0AC37D4B-05EA-4E57-859C-6607573D1F1F}">
      <dgm:prSet/>
      <dgm:spPr/>
      <dgm:t>
        <a:bodyPr/>
        <a:lstStyle/>
        <a:p>
          <a:endParaRPr lang="en-US"/>
        </a:p>
      </dgm:t>
    </dgm:pt>
    <dgm:pt modelId="{B2421128-6CE1-4AE4-AAF1-6D494DD0EB2A}">
      <dgm:prSet phldrT="[Text]"/>
      <dgm:spPr>
        <a:xfrm>
          <a:off x="0" y="0"/>
          <a:ext cx="5943600" cy="1658937"/>
        </a:xfrm>
        <a:prstGeom prst="roundRect">
          <a:avLst>
            <a:gd name="adj" fmla="val 10000"/>
          </a:avLst>
        </a:prstGeom>
        <a:solidFill>
          <a:srgbClr val="052F61">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Char char="•"/>
          </a:pPr>
          <a:r>
            <a:rPr lang="hr-HR" dirty="0">
              <a:solidFill>
                <a:sysClr val="window" lastClr="FFFFFF"/>
              </a:solidFill>
              <a:latin typeface="Century Gothic" panose="020B0502020202020204"/>
              <a:ea typeface="+mn-ea"/>
              <a:cs typeface="+mn-cs"/>
            </a:rPr>
            <a:t>100 000 SDR (nekomercijalne operacije i MTOM do 2700kg)</a:t>
          </a:r>
          <a:endParaRPr lang="en-US" dirty="0">
            <a:solidFill>
              <a:sysClr val="window" lastClr="FFFFFF"/>
            </a:solidFill>
            <a:latin typeface="Century Gothic" panose="020B0502020202020204"/>
            <a:ea typeface="+mn-ea"/>
            <a:cs typeface="+mn-cs"/>
          </a:endParaRPr>
        </a:p>
      </dgm:t>
    </dgm:pt>
    <dgm:pt modelId="{B52D9ADF-8575-471D-AFA1-E8E0158E8BF2}" type="parTrans" cxnId="{07422195-453C-44AF-92B2-C8E371939B12}">
      <dgm:prSet/>
      <dgm:spPr/>
      <dgm:t>
        <a:bodyPr/>
        <a:lstStyle/>
        <a:p>
          <a:endParaRPr lang="en-US"/>
        </a:p>
      </dgm:t>
    </dgm:pt>
    <dgm:pt modelId="{A0D8067B-7968-45FB-B1BE-685EA6123B49}" type="sibTrans" cxnId="{07422195-453C-44AF-92B2-C8E371939B12}">
      <dgm:prSet/>
      <dgm:spPr/>
      <dgm:t>
        <a:bodyPr/>
        <a:lstStyle/>
        <a:p>
          <a:endParaRPr lang="en-US"/>
        </a:p>
      </dgm:t>
    </dgm:pt>
    <dgm:pt modelId="{F6A25813-1F43-4C4D-8135-8C984389B090}">
      <dgm:prSet phldrT="[Text]"/>
      <dgm:spPr>
        <a:xfrm>
          <a:off x="0" y="1824831"/>
          <a:ext cx="5943600" cy="1658937"/>
        </a:xfrm>
        <a:prstGeom prst="roundRect">
          <a:avLst>
            <a:gd name="adj" fmla="val 10000"/>
          </a:avLst>
        </a:prstGeom>
        <a:solidFill>
          <a:srgbClr val="052F61">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hr-HR" dirty="0">
              <a:solidFill>
                <a:sysClr val="window" lastClr="FFFFFF"/>
              </a:solidFill>
              <a:latin typeface="Century Gothic" panose="020B0502020202020204"/>
              <a:ea typeface="+mn-ea"/>
              <a:cs typeface="+mn-cs"/>
            </a:rPr>
            <a:t>PRTLJAGA</a:t>
          </a:r>
          <a:endParaRPr lang="en-US" dirty="0">
            <a:solidFill>
              <a:sysClr val="window" lastClr="FFFFFF"/>
            </a:solidFill>
            <a:latin typeface="Century Gothic" panose="020B0502020202020204"/>
            <a:ea typeface="+mn-ea"/>
            <a:cs typeface="+mn-cs"/>
          </a:endParaRPr>
        </a:p>
      </dgm:t>
    </dgm:pt>
    <dgm:pt modelId="{75FDBEBF-EE42-4B1B-B874-E7F8BEC3B81A}" type="parTrans" cxnId="{8DDBAB8D-6688-46F3-99C8-5340E3CEEB90}">
      <dgm:prSet/>
      <dgm:spPr/>
      <dgm:t>
        <a:bodyPr/>
        <a:lstStyle/>
        <a:p>
          <a:endParaRPr lang="en-US"/>
        </a:p>
      </dgm:t>
    </dgm:pt>
    <dgm:pt modelId="{63A82763-DF6A-4330-92EF-6D35D2EDCF39}" type="sibTrans" cxnId="{8DDBAB8D-6688-46F3-99C8-5340E3CEEB90}">
      <dgm:prSet/>
      <dgm:spPr/>
      <dgm:t>
        <a:bodyPr/>
        <a:lstStyle/>
        <a:p>
          <a:endParaRPr lang="en-US"/>
        </a:p>
      </dgm:t>
    </dgm:pt>
    <dgm:pt modelId="{E0839D65-9642-4946-88AE-54E1EA727F48}">
      <dgm:prSet phldrT="[Text]"/>
      <dgm:spPr>
        <a:xfrm>
          <a:off x="0" y="1824831"/>
          <a:ext cx="5943600" cy="1658937"/>
        </a:xfrm>
        <a:prstGeom prst="roundRect">
          <a:avLst>
            <a:gd name="adj" fmla="val 10000"/>
          </a:avLst>
        </a:prstGeom>
        <a:solidFill>
          <a:srgbClr val="052F61">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Char char="•"/>
          </a:pPr>
          <a:r>
            <a:rPr lang="hr-HR" dirty="0">
              <a:solidFill>
                <a:sysClr val="window" lastClr="FFFFFF"/>
              </a:solidFill>
              <a:latin typeface="Century Gothic" panose="020B0502020202020204"/>
              <a:ea typeface="+mn-ea"/>
              <a:cs typeface="+mn-cs"/>
            </a:rPr>
            <a:t>1 131 SDR po putniku (komercijalne operacije)</a:t>
          </a:r>
          <a:endParaRPr lang="en-US" dirty="0">
            <a:solidFill>
              <a:sysClr val="window" lastClr="FFFFFF"/>
            </a:solidFill>
            <a:latin typeface="Century Gothic" panose="020B0502020202020204"/>
            <a:ea typeface="+mn-ea"/>
            <a:cs typeface="+mn-cs"/>
          </a:endParaRPr>
        </a:p>
      </dgm:t>
    </dgm:pt>
    <dgm:pt modelId="{6DF72410-7D08-41A5-9E8C-1A5270FD693B}" type="parTrans" cxnId="{EACF4A1E-09AF-4BAF-ACE7-70B2A3F5421E}">
      <dgm:prSet/>
      <dgm:spPr/>
      <dgm:t>
        <a:bodyPr/>
        <a:lstStyle/>
        <a:p>
          <a:endParaRPr lang="en-US"/>
        </a:p>
      </dgm:t>
    </dgm:pt>
    <dgm:pt modelId="{9FFCF80F-FA36-4F98-96D1-14EC69FA96CD}" type="sibTrans" cxnId="{EACF4A1E-09AF-4BAF-ACE7-70B2A3F5421E}">
      <dgm:prSet/>
      <dgm:spPr/>
      <dgm:t>
        <a:bodyPr/>
        <a:lstStyle/>
        <a:p>
          <a:endParaRPr lang="en-US"/>
        </a:p>
      </dgm:t>
    </dgm:pt>
    <dgm:pt modelId="{F8DA076F-3D24-45D5-8071-E5D7620A677C}">
      <dgm:prSet phldrT="[Text]"/>
      <dgm:spPr>
        <a:xfrm>
          <a:off x="0" y="3649662"/>
          <a:ext cx="5943600" cy="1658937"/>
        </a:xfrm>
        <a:prstGeom prst="roundRect">
          <a:avLst>
            <a:gd name="adj" fmla="val 10000"/>
          </a:avLst>
        </a:prstGeom>
        <a:solidFill>
          <a:srgbClr val="052F61">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hr-HR" dirty="0">
              <a:solidFill>
                <a:sysClr val="window" lastClr="FFFFFF"/>
              </a:solidFill>
              <a:latin typeface="Century Gothic" panose="020B0502020202020204"/>
              <a:ea typeface="+mn-ea"/>
              <a:cs typeface="+mn-cs"/>
            </a:rPr>
            <a:t>TERET</a:t>
          </a:r>
          <a:endParaRPr lang="en-US" dirty="0">
            <a:solidFill>
              <a:sysClr val="window" lastClr="FFFFFF"/>
            </a:solidFill>
            <a:latin typeface="Century Gothic" panose="020B0502020202020204"/>
            <a:ea typeface="+mn-ea"/>
            <a:cs typeface="+mn-cs"/>
          </a:endParaRPr>
        </a:p>
      </dgm:t>
    </dgm:pt>
    <dgm:pt modelId="{843AA7E3-E46E-4961-B9F1-376EB60D2443}" type="parTrans" cxnId="{364F4694-024E-4576-A346-38A16DA0450F}">
      <dgm:prSet/>
      <dgm:spPr/>
      <dgm:t>
        <a:bodyPr/>
        <a:lstStyle/>
        <a:p>
          <a:endParaRPr lang="en-US"/>
        </a:p>
      </dgm:t>
    </dgm:pt>
    <dgm:pt modelId="{E98EE175-F82D-451F-9CF9-6A6B775DDF80}" type="sibTrans" cxnId="{364F4694-024E-4576-A346-38A16DA0450F}">
      <dgm:prSet/>
      <dgm:spPr/>
      <dgm:t>
        <a:bodyPr/>
        <a:lstStyle/>
        <a:p>
          <a:endParaRPr lang="en-US"/>
        </a:p>
      </dgm:t>
    </dgm:pt>
    <dgm:pt modelId="{5CEFE07F-895F-47B5-A1D1-0F7035B5C9C0}">
      <dgm:prSet phldrT="[Text]"/>
      <dgm:spPr>
        <a:xfrm>
          <a:off x="0" y="3649662"/>
          <a:ext cx="5943600" cy="1658937"/>
        </a:xfrm>
        <a:prstGeom prst="roundRect">
          <a:avLst>
            <a:gd name="adj" fmla="val 10000"/>
          </a:avLst>
        </a:prstGeom>
        <a:solidFill>
          <a:srgbClr val="052F61">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Char char="•"/>
          </a:pPr>
          <a:r>
            <a:rPr lang="hr-HR" dirty="0">
              <a:solidFill>
                <a:sysClr val="window" lastClr="FFFFFF"/>
              </a:solidFill>
              <a:latin typeface="Century Gothic" panose="020B0502020202020204"/>
              <a:ea typeface="+mn-ea"/>
              <a:cs typeface="+mn-cs"/>
            </a:rPr>
            <a:t>19 SDR po kilogramu (komercijalne operacije)</a:t>
          </a:r>
          <a:endParaRPr lang="en-US" dirty="0">
            <a:solidFill>
              <a:sysClr val="window" lastClr="FFFFFF"/>
            </a:solidFill>
            <a:latin typeface="Century Gothic" panose="020B0502020202020204"/>
            <a:ea typeface="+mn-ea"/>
            <a:cs typeface="+mn-cs"/>
          </a:endParaRPr>
        </a:p>
      </dgm:t>
    </dgm:pt>
    <dgm:pt modelId="{86E73A06-576B-48D3-A812-F8F6B7F48B17}" type="parTrans" cxnId="{85442EFE-BAEF-4513-978A-8712695A073A}">
      <dgm:prSet/>
      <dgm:spPr/>
      <dgm:t>
        <a:bodyPr/>
        <a:lstStyle/>
        <a:p>
          <a:endParaRPr lang="en-US"/>
        </a:p>
      </dgm:t>
    </dgm:pt>
    <dgm:pt modelId="{76AA523A-C626-4BE0-A745-C7C897A74518}" type="sibTrans" cxnId="{85442EFE-BAEF-4513-978A-8712695A073A}">
      <dgm:prSet/>
      <dgm:spPr/>
      <dgm:t>
        <a:bodyPr/>
        <a:lstStyle/>
        <a:p>
          <a:endParaRPr lang="en-US"/>
        </a:p>
      </dgm:t>
    </dgm:pt>
    <dgm:pt modelId="{1102CDF6-E97C-4CCE-A124-B771AD5984CB}" type="pres">
      <dgm:prSet presAssocID="{EDCEB45D-913D-446B-91BE-4873B637BAB4}" presName="linear" presStyleCnt="0">
        <dgm:presLayoutVars>
          <dgm:dir/>
          <dgm:resizeHandles val="exact"/>
        </dgm:presLayoutVars>
      </dgm:prSet>
      <dgm:spPr/>
    </dgm:pt>
    <dgm:pt modelId="{E7B20FCC-61C3-46F9-A4BF-506DD8BC5C4B}" type="pres">
      <dgm:prSet presAssocID="{E65CDE95-19DF-4052-A250-F28C3730F46F}" presName="comp" presStyleCnt="0"/>
      <dgm:spPr/>
    </dgm:pt>
    <dgm:pt modelId="{B25027D4-10F0-46FA-A8B7-948409C97763}" type="pres">
      <dgm:prSet presAssocID="{E65CDE95-19DF-4052-A250-F28C3730F46F}" presName="box" presStyleLbl="node1" presStyleIdx="0" presStyleCnt="3" custLinFactNeighborX="-96790" custLinFactNeighborY="-24821"/>
      <dgm:spPr/>
    </dgm:pt>
    <dgm:pt modelId="{909F06A2-1FEE-4A61-8369-A8223F2FFB57}" type="pres">
      <dgm:prSet presAssocID="{E65CDE95-19DF-4052-A250-F28C3730F46F}" presName="img" presStyleLbl="fgImgPlace1" presStyleIdx="0" presStyleCnt="3"/>
      <dgm:spPr>
        <a:xfrm>
          <a:off x="165893" y="165893"/>
          <a:ext cx="1188720" cy="132715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5000" r="-85000"/>
          </a:stretch>
        </a:blipFill>
        <a:ln w="15875" cap="rnd" cmpd="sng" algn="ctr">
          <a:solidFill>
            <a:sysClr val="window" lastClr="FFFFFF">
              <a:hueOff val="0"/>
              <a:satOff val="0"/>
              <a:lumOff val="0"/>
              <a:alphaOff val="0"/>
            </a:sysClr>
          </a:solidFill>
          <a:prstDash val="solid"/>
        </a:ln>
        <a:effectLst/>
      </dgm:spPr>
    </dgm:pt>
    <dgm:pt modelId="{42FB3606-AF35-4219-8127-8AC23D1FB353}" type="pres">
      <dgm:prSet presAssocID="{E65CDE95-19DF-4052-A250-F28C3730F46F}" presName="text" presStyleLbl="node1" presStyleIdx="0" presStyleCnt="3">
        <dgm:presLayoutVars>
          <dgm:bulletEnabled val="1"/>
        </dgm:presLayoutVars>
      </dgm:prSet>
      <dgm:spPr/>
    </dgm:pt>
    <dgm:pt modelId="{485585B6-DA5C-48F5-A284-39811083326A}" type="pres">
      <dgm:prSet presAssocID="{0FEBBA98-B46C-4941-9C2B-9837488AEC0D}" presName="spacer" presStyleCnt="0"/>
      <dgm:spPr/>
    </dgm:pt>
    <dgm:pt modelId="{8C549886-7F92-4A17-B675-F10054DEACCA}" type="pres">
      <dgm:prSet presAssocID="{F6A25813-1F43-4C4D-8135-8C984389B090}" presName="comp" presStyleCnt="0"/>
      <dgm:spPr/>
    </dgm:pt>
    <dgm:pt modelId="{9E7E76AE-AE86-43FF-A80B-D6B988803288}" type="pres">
      <dgm:prSet presAssocID="{F6A25813-1F43-4C4D-8135-8C984389B090}" presName="box" presStyleLbl="node1" presStyleIdx="1" presStyleCnt="3"/>
      <dgm:spPr/>
    </dgm:pt>
    <dgm:pt modelId="{88861E3C-3F34-4404-8107-97B0E157F48B}" type="pres">
      <dgm:prSet presAssocID="{F6A25813-1F43-4C4D-8135-8C984389B090}" presName="img" presStyleLbl="fgImgPlace1" presStyleIdx="1" presStyleCnt="3" custLinFactNeighborX="-6105" custLinFactNeighborY="-6380"/>
      <dgm:spPr>
        <a:xfrm>
          <a:off x="93322" y="1906052"/>
          <a:ext cx="1188720" cy="132715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5875" cap="rnd" cmpd="sng" algn="ctr">
          <a:solidFill>
            <a:sysClr val="window" lastClr="FFFFFF">
              <a:hueOff val="0"/>
              <a:satOff val="0"/>
              <a:lumOff val="0"/>
              <a:alphaOff val="0"/>
            </a:sysClr>
          </a:solidFill>
          <a:prstDash val="solid"/>
        </a:ln>
        <a:effectLst/>
      </dgm:spPr>
    </dgm:pt>
    <dgm:pt modelId="{E034F05D-280E-499A-8B7C-093DD922849D}" type="pres">
      <dgm:prSet presAssocID="{F6A25813-1F43-4C4D-8135-8C984389B090}" presName="text" presStyleLbl="node1" presStyleIdx="1" presStyleCnt="3">
        <dgm:presLayoutVars>
          <dgm:bulletEnabled val="1"/>
        </dgm:presLayoutVars>
      </dgm:prSet>
      <dgm:spPr/>
    </dgm:pt>
    <dgm:pt modelId="{E549CBC9-F96A-4527-BA27-42D1979F1610}" type="pres">
      <dgm:prSet presAssocID="{63A82763-DF6A-4330-92EF-6D35D2EDCF39}" presName="spacer" presStyleCnt="0"/>
      <dgm:spPr/>
    </dgm:pt>
    <dgm:pt modelId="{12739509-52D0-49A1-933F-2F22F62B74C0}" type="pres">
      <dgm:prSet presAssocID="{F8DA076F-3D24-45D5-8071-E5D7620A677C}" presName="comp" presStyleCnt="0"/>
      <dgm:spPr/>
    </dgm:pt>
    <dgm:pt modelId="{C4DBC520-95A9-4ACF-AA7A-45D407470EB3}" type="pres">
      <dgm:prSet presAssocID="{F8DA076F-3D24-45D5-8071-E5D7620A677C}" presName="box" presStyleLbl="node1" presStyleIdx="2" presStyleCnt="3"/>
      <dgm:spPr/>
    </dgm:pt>
    <dgm:pt modelId="{43A778B0-6491-4D23-9B67-6FDF9A323023}" type="pres">
      <dgm:prSet presAssocID="{F8DA076F-3D24-45D5-8071-E5D7620A677C}" presName="img" presStyleLbl="fgImgPlace1" presStyleIdx="2" presStyleCnt="3"/>
      <dgm:spPr>
        <a:xfrm>
          <a:off x="165893" y="3815556"/>
          <a:ext cx="1188720" cy="132715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15875" cap="rnd" cmpd="sng" algn="ctr">
          <a:solidFill>
            <a:sysClr val="window" lastClr="FFFFFF">
              <a:hueOff val="0"/>
              <a:satOff val="0"/>
              <a:lumOff val="0"/>
              <a:alphaOff val="0"/>
            </a:sysClr>
          </a:solidFill>
          <a:prstDash val="solid"/>
        </a:ln>
        <a:effectLst/>
      </dgm:spPr>
    </dgm:pt>
    <dgm:pt modelId="{993FD73A-A9C4-45D4-93D8-0B3D07F7FD9E}" type="pres">
      <dgm:prSet presAssocID="{F8DA076F-3D24-45D5-8071-E5D7620A677C}" presName="text" presStyleLbl="node1" presStyleIdx="2" presStyleCnt="3">
        <dgm:presLayoutVars>
          <dgm:bulletEnabled val="1"/>
        </dgm:presLayoutVars>
      </dgm:prSet>
      <dgm:spPr/>
    </dgm:pt>
  </dgm:ptLst>
  <dgm:cxnLst>
    <dgm:cxn modelId="{0058580A-D670-4B3D-ADFD-BCD1FEF72EDB}" type="presOf" srcId="{B2421128-6CE1-4AE4-AAF1-6D494DD0EB2A}" destId="{B25027D4-10F0-46FA-A8B7-948409C97763}" srcOrd="0" destOrd="2" presId="urn:microsoft.com/office/officeart/2005/8/layout/vList4"/>
    <dgm:cxn modelId="{01223F0F-5F71-40FF-B6CC-15CCA1F35145}" type="presOf" srcId="{A3BC9F6C-E2A2-495F-80AC-4966B264A1AD}" destId="{B25027D4-10F0-46FA-A8B7-948409C97763}" srcOrd="0" destOrd="1" presId="urn:microsoft.com/office/officeart/2005/8/layout/vList4"/>
    <dgm:cxn modelId="{70DE8D0F-A8A1-439C-AB20-52DFDA9A030D}" type="presOf" srcId="{F8DA076F-3D24-45D5-8071-E5D7620A677C}" destId="{993FD73A-A9C4-45D4-93D8-0B3D07F7FD9E}" srcOrd="1" destOrd="0" presId="urn:microsoft.com/office/officeart/2005/8/layout/vList4"/>
    <dgm:cxn modelId="{EACF4A1E-09AF-4BAF-ACE7-70B2A3F5421E}" srcId="{F6A25813-1F43-4C4D-8135-8C984389B090}" destId="{E0839D65-9642-4946-88AE-54E1EA727F48}" srcOrd="0" destOrd="0" parTransId="{6DF72410-7D08-41A5-9E8C-1A5270FD693B}" sibTransId="{9FFCF80F-FA36-4F98-96D1-14EC69FA96CD}"/>
    <dgm:cxn modelId="{8419DD27-396B-4724-A73F-718B2C90B4EF}" type="presOf" srcId="{EDCEB45D-913D-446B-91BE-4873B637BAB4}" destId="{1102CDF6-E97C-4CCE-A124-B771AD5984CB}" srcOrd="0" destOrd="0" presId="urn:microsoft.com/office/officeart/2005/8/layout/vList4"/>
    <dgm:cxn modelId="{AA0B2629-18AE-4DA8-83F5-7B6BA98A9C13}" type="presOf" srcId="{5CEFE07F-895F-47B5-A1D1-0F7035B5C9C0}" destId="{993FD73A-A9C4-45D4-93D8-0B3D07F7FD9E}" srcOrd="1" destOrd="1" presId="urn:microsoft.com/office/officeart/2005/8/layout/vList4"/>
    <dgm:cxn modelId="{4076252C-1E29-43B3-8A1B-0C3DDD5BE947}" type="presOf" srcId="{5CEFE07F-895F-47B5-A1D1-0F7035B5C9C0}" destId="{C4DBC520-95A9-4ACF-AA7A-45D407470EB3}" srcOrd="0" destOrd="1" presId="urn:microsoft.com/office/officeart/2005/8/layout/vList4"/>
    <dgm:cxn modelId="{59609C5B-A165-4472-96EE-37AE50AA7ACB}" type="presOf" srcId="{E65CDE95-19DF-4052-A250-F28C3730F46F}" destId="{42FB3606-AF35-4219-8127-8AC23D1FB353}" srcOrd="1" destOrd="0" presId="urn:microsoft.com/office/officeart/2005/8/layout/vList4"/>
    <dgm:cxn modelId="{CC72F762-56A5-4E27-B4F6-839588F4F21D}" type="presOf" srcId="{F8DA076F-3D24-45D5-8071-E5D7620A677C}" destId="{C4DBC520-95A9-4ACF-AA7A-45D407470EB3}" srcOrd="0" destOrd="0" presId="urn:microsoft.com/office/officeart/2005/8/layout/vList4"/>
    <dgm:cxn modelId="{0AC37D4B-05EA-4E57-859C-6607573D1F1F}" srcId="{E65CDE95-19DF-4052-A250-F28C3730F46F}" destId="{A3BC9F6C-E2A2-495F-80AC-4966B264A1AD}" srcOrd="0" destOrd="0" parTransId="{41ED32C0-3C70-4CA9-B483-60255738FE54}" sibTransId="{46867CAF-D1FA-4F47-A6A7-C32EEC0434E9}"/>
    <dgm:cxn modelId="{FBECFE4F-1786-4CD1-B659-F3A34AEDDA4C}" srcId="{EDCEB45D-913D-446B-91BE-4873B637BAB4}" destId="{E65CDE95-19DF-4052-A250-F28C3730F46F}" srcOrd="0" destOrd="0" parTransId="{E126095B-B2D8-4283-A1B9-8EA666D4E275}" sibTransId="{0FEBBA98-B46C-4941-9C2B-9837488AEC0D}"/>
    <dgm:cxn modelId="{54604A86-2350-4837-BE8D-0B7DF2FA8027}" type="presOf" srcId="{B2421128-6CE1-4AE4-AAF1-6D494DD0EB2A}" destId="{42FB3606-AF35-4219-8127-8AC23D1FB353}" srcOrd="1" destOrd="2" presId="urn:microsoft.com/office/officeart/2005/8/layout/vList4"/>
    <dgm:cxn modelId="{DEF6D489-9722-4AE2-90A8-D32613FA1E6E}" type="presOf" srcId="{E0839D65-9642-4946-88AE-54E1EA727F48}" destId="{9E7E76AE-AE86-43FF-A80B-D6B988803288}" srcOrd="0" destOrd="1" presId="urn:microsoft.com/office/officeart/2005/8/layout/vList4"/>
    <dgm:cxn modelId="{4B54348C-BE83-4DBD-92B1-DC1F5A23FF6B}" type="presOf" srcId="{F6A25813-1F43-4C4D-8135-8C984389B090}" destId="{9E7E76AE-AE86-43FF-A80B-D6B988803288}" srcOrd="0" destOrd="0" presId="urn:microsoft.com/office/officeart/2005/8/layout/vList4"/>
    <dgm:cxn modelId="{8DDBAB8D-6688-46F3-99C8-5340E3CEEB90}" srcId="{EDCEB45D-913D-446B-91BE-4873B637BAB4}" destId="{F6A25813-1F43-4C4D-8135-8C984389B090}" srcOrd="1" destOrd="0" parTransId="{75FDBEBF-EE42-4B1B-B874-E7F8BEC3B81A}" sibTransId="{63A82763-DF6A-4330-92EF-6D35D2EDCF39}"/>
    <dgm:cxn modelId="{364F4694-024E-4576-A346-38A16DA0450F}" srcId="{EDCEB45D-913D-446B-91BE-4873B637BAB4}" destId="{F8DA076F-3D24-45D5-8071-E5D7620A677C}" srcOrd="2" destOrd="0" parTransId="{843AA7E3-E46E-4961-B9F1-376EB60D2443}" sibTransId="{E98EE175-F82D-451F-9CF9-6A6B775DDF80}"/>
    <dgm:cxn modelId="{07422195-453C-44AF-92B2-C8E371939B12}" srcId="{E65CDE95-19DF-4052-A250-F28C3730F46F}" destId="{B2421128-6CE1-4AE4-AAF1-6D494DD0EB2A}" srcOrd="1" destOrd="0" parTransId="{B52D9ADF-8575-471D-AFA1-E8E0158E8BF2}" sibTransId="{A0D8067B-7968-45FB-B1BE-685EA6123B49}"/>
    <dgm:cxn modelId="{4D357ABB-2E4B-400B-BC44-645A5170AD8A}" type="presOf" srcId="{E65CDE95-19DF-4052-A250-F28C3730F46F}" destId="{B25027D4-10F0-46FA-A8B7-948409C97763}" srcOrd="0" destOrd="0" presId="urn:microsoft.com/office/officeart/2005/8/layout/vList4"/>
    <dgm:cxn modelId="{2D9878CD-9CAF-48C1-9714-DCC4D0E18F74}" type="presOf" srcId="{A3BC9F6C-E2A2-495F-80AC-4966B264A1AD}" destId="{42FB3606-AF35-4219-8127-8AC23D1FB353}" srcOrd="1" destOrd="1" presId="urn:microsoft.com/office/officeart/2005/8/layout/vList4"/>
    <dgm:cxn modelId="{1B33D2D5-57EF-48F2-9956-F3BB9B354F5D}" type="presOf" srcId="{E0839D65-9642-4946-88AE-54E1EA727F48}" destId="{E034F05D-280E-499A-8B7C-093DD922849D}" srcOrd="1" destOrd="1" presId="urn:microsoft.com/office/officeart/2005/8/layout/vList4"/>
    <dgm:cxn modelId="{09D121E3-9B2C-49C2-8620-02A1219EAA9C}" type="presOf" srcId="{F6A25813-1F43-4C4D-8135-8C984389B090}" destId="{E034F05D-280E-499A-8B7C-093DD922849D}" srcOrd="1" destOrd="0" presId="urn:microsoft.com/office/officeart/2005/8/layout/vList4"/>
    <dgm:cxn modelId="{85442EFE-BAEF-4513-978A-8712695A073A}" srcId="{F8DA076F-3D24-45D5-8071-E5D7620A677C}" destId="{5CEFE07F-895F-47B5-A1D1-0F7035B5C9C0}" srcOrd="0" destOrd="0" parTransId="{86E73A06-576B-48D3-A812-F8F6B7F48B17}" sibTransId="{76AA523A-C626-4BE0-A745-C7C897A74518}"/>
    <dgm:cxn modelId="{7F3236A3-73D0-4128-A6E2-30A63060BA4C}" type="presParOf" srcId="{1102CDF6-E97C-4CCE-A124-B771AD5984CB}" destId="{E7B20FCC-61C3-46F9-A4BF-506DD8BC5C4B}" srcOrd="0" destOrd="0" presId="urn:microsoft.com/office/officeart/2005/8/layout/vList4"/>
    <dgm:cxn modelId="{0289B511-EB19-4E6A-A177-A1D1CC2FECEB}" type="presParOf" srcId="{E7B20FCC-61C3-46F9-A4BF-506DD8BC5C4B}" destId="{B25027D4-10F0-46FA-A8B7-948409C97763}" srcOrd="0" destOrd="0" presId="urn:microsoft.com/office/officeart/2005/8/layout/vList4"/>
    <dgm:cxn modelId="{8628EE8A-A603-40E9-BF50-EDA7A7C486DB}" type="presParOf" srcId="{E7B20FCC-61C3-46F9-A4BF-506DD8BC5C4B}" destId="{909F06A2-1FEE-4A61-8369-A8223F2FFB57}" srcOrd="1" destOrd="0" presId="urn:microsoft.com/office/officeart/2005/8/layout/vList4"/>
    <dgm:cxn modelId="{E0A91C60-6B14-42CC-8CC5-971FCF184286}" type="presParOf" srcId="{E7B20FCC-61C3-46F9-A4BF-506DD8BC5C4B}" destId="{42FB3606-AF35-4219-8127-8AC23D1FB353}" srcOrd="2" destOrd="0" presId="urn:microsoft.com/office/officeart/2005/8/layout/vList4"/>
    <dgm:cxn modelId="{472CCC4E-5357-41EA-8462-F032DF1A479E}" type="presParOf" srcId="{1102CDF6-E97C-4CCE-A124-B771AD5984CB}" destId="{485585B6-DA5C-48F5-A284-39811083326A}" srcOrd="1" destOrd="0" presId="urn:microsoft.com/office/officeart/2005/8/layout/vList4"/>
    <dgm:cxn modelId="{5EB87F2D-5714-4056-A9D0-CBAFE9735351}" type="presParOf" srcId="{1102CDF6-E97C-4CCE-A124-B771AD5984CB}" destId="{8C549886-7F92-4A17-B675-F10054DEACCA}" srcOrd="2" destOrd="0" presId="urn:microsoft.com/office/officeart/2005/8/layout/vList4"/>
    <dgm:cxn modelId="{B3ADCA4B-5DCF-4D79-A873-D24CDB299680}" type="presParOf" srcId="{8C549886-7F92-4A17-B675-F10054DEACCA}" destId="{9E7E76AE-AE86-43FF-A80B-D6B988803288}" srcOrd="0" destOrd="0" presId="urn:microsoft.com/office/officeart/2005/8/layout/vList4"/>
    <dgm:cxn modelId="{27C58DFA-69A6-4A75-BD37-9D20F33D8F3B}" type="presParOf" srcId="{8C549886-7F92-4A17-B675-F10054DEACCA}" destId="{88861E3C-3F34-4404-8107-97B0E157F48B}" srcOrd="1" destOrd="0" presId="urn:microsoft.com/office/officeart/2005/8/layout/vList4"/>
    <dgm:cxn modelId="{564DD3EF-BF7E-4F07-9A76-B935329C7ADA}" type="presParOf" srcId="{8C549886-7F92-4A17-B675-F10054DEACCA}" destId="{E034F05D-280E-499A-8B7C-093DD922849D}" srcOrd="2" destOrd="0" presId="urn:microsoft.com/office/officeart/2005/8/layout/vList4"/>
    <dgm:cxn modelId="{850AF5FD-8F5D-4F63-975C-E321B006A1A8}" type="presParOf" srcId="{1102CDF6-E97C-4CCE-A124-B771AD5984CB}" destId="{E549CBC9-F96A-4527-BA27-42D1979F1610}" srcOrd="3" destOrd="0" presId="urn:microsoft.com/office/officeart/2005/8/layout/vList4"/>
    <dgm:cxn modelId="{7DB22A4A-5306-48F4-873E-D6615CA7AC9D}" type="presParOf" srcId="{1102CDF6-E97C-4CCE-A124-B771AD5984CB}" destId="{12739509-52D0-49A1-933F-2F22F62B74C0}" srcOrd="4" destOrd="0" presId="urn:microsoft.com/office/officeart/2005/8/layout/vList4"/>
    <dgm:cxn modelId="{D5F756A0-54E7-4F7B-938D-01DD4BB644C9}" type="presParOf" srcId="{12739509-52D0-49A1-933F-2F22F62B74C0}" destId="{C4DBC520-95A9-4ACF-AA7A-45D407470EB3}" srcOrd="0" destOrd="0" presId="urn:microsoft.com/office/officeart/2005/8/layout/vList4"/>
    <dgm:cxn modelId="{16830987-3C7C-4286-8530-F6823276FA94}" type="presParOf" srcId="{12739509-52D0-49A1-933F-2F22F62B74C0}" destId="{43A778B0-6491-4D23-9B67-6FDF9A323023}" srcOrd="1" destOrd="0" presId="urn:microsoft.com/office/officeart/2005/8/layout/vList4"/>
    <dgm:cxn modelId="{1CA20A3D-C530-462F-80AE-489AA537684C}" type="presParOf" srcId="{12739509-52D0-49A1-933F-2F22F62B74C0}" destId="{993FD73A-A9C4-45D4-93D8-0B3D07F7FD9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6C4BC-E052-4C50-8E0C-57DD761340D2}">
      <dsp:nvSpPr>
        <dsp:cNvPr id="0" name=""/>
        <dsp:cNvSpPr/>
      </dsp:nvSpPr>
      <dsp:spPr>
        <a:xfrm rot="16200000">
          <a:off x="539" y="535402"/>
          <a:ext cx="4174963" cy="4174963"/>
        </a:xfrm>
        <a:prstGeom prst="downArrow">
          <a:avLst>
            <a:gd name="adj1" fmla="val 50000"/>
            <a:gd name="adj2" fmla="val 35000"/>
          </a:avLst>
        </a:prstGeom>
        <a:solidFill>
          <a:srgbClr val="92D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hr-HR" sz="2300" kern="1200" dirty="0"/>
            <a:t>1. Povećanje potražnje</a:t>
          </a:r>
        </a:p>
        <a:p>
          <a:pPr marL="0" lvl="0" indent="0" algn="ctr" defTabSz="1022350">
            <a:lnSpc>
              <a:spcPct val="90000"/>
            </a:lnSpc>
            <a:spcBef>
              <a:spcPct val="0"/>
            </a:spcBef>
            <a:spcAft>
              <a:spcPct val="35000"/>
            </a:spcAft>
            <a:buNone/>
          </a:pPr>
          <a:r>
            <a:rPr lang="hr-HR" sz="2300" kern="1200" dirty="0"/>
            <a:t>2. Međunarodna konkurencija</a:t>
          </a:r>
        </a:p>
        <a:p>
          <a:pPr marL="0" lvl="0" indent="0" algn="ctr" defTabSz="1022350">
            <a:lnSpc>
              <a:spcPct val="90000"/>
            </a:lnSpc>
            <a:spcBef>
              <a:spcPct val="0"/>
            </a:spcBef>
            <a:spcAft>
              <a:spcPct val="35000"/>
            </a:spcAft>
            <a:buNone/>
          </a:pPr>
          <a:r>
            <a:rPr lang="hr-HR" sz="2300" kern="1200" dirty="0"/>
            <a:t>3. Tehnološki napredak</a:t>
          </a:r>
        </a:p>
      </dsp:txBody>
      <dsp:txXfrm rot="5400000">
        <a:off x="540" y="1579143"/>
        <a:ext cx="3444344" cy="2087481"/>
      </dsp:txXfrm>
    </dsp:sp>
    <dsp:sp modelId="{75C3378B-923B-4C5D-9163-0BD039C4B07C}">
      <dsp:nvSpPr>
        <dsp:cNvPr id="0" name=""/>
        <dsp:cNvSpPr/>
      </dsp:nvSpPr>
      <dsp:spPr>
        <a:xfrm rot="5400000">
          <a:off x="4435096" y="535402"/>
          <a:ext cx="4174963" cy="4174963"/>
        </a:xfrm>
        <a:prstGeom prst="downArrow">
          <a:avLst>
            <a:gd name="adj1" fmla="val 50000"/>
            <a:gd name="adj2" fmla="val 35000"/>
          </a:avLst>
        </a:prstGeom>
        <a:solidFill>
          <a:srgbClr val="C00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100000"/>
            </a:lnSpc>
            <a:spcBef>
              <a:spcPct val="0"/>
            </a:spcBef>
            <a:spcAft>
              <a:spcPct val="35000"/>
            </a:spcAft>
            <a:buNone/>
          </a:pPr>
          <a:r>
            <a:rPr lang="hr-HR" sz="2300" kern="1200" dirty="0"/>
            <a:t>1. Zagađenje</a:t>
          </a:r>
        </a:p>
        <a:p>
          <a:pPr marL="0" lvl="0" indent="0" algn="ctr" defTabSz="1022350">
            <a:lnSpc>
              <a:spcPct val="100000"/>
            </a:lnSpc>
            <a:spcBef>
              <a:spcPct val="0"/>
            </a:spcBef>
            <a:spcAft>
              <a:spcPct val="35000"/>
            </a:spcAft>
            <a:buNone/>
          </a:pPr>
          <a:r>
            <a:rPr lang="hr-HR" sz="2300" kern="1200" dirty="0"/>
            <a:t>2. Sigurnosni problemi</a:t>
          </a:r>
        </a:p>
        <a:p>
          <a:pPr marL="0" lvl="0" indent="0" algn="ctr" defTabSz="1022350">
            <a:lnSpc>
              <a:spcPct val="100000"/>
            </a:lnSpc>
            <a:spcBef>
              <a:spcPct val="0"/>
            </a:spcBef>
            <a:spcAft>
              <a:spcPct val="35000"/>
            </a:spcAft>
            <a:buNone/>
          </a:pPr>
          <a:r>
            <a:rPr lang="hr-HR" sz="2300" kern="1200" dirty="0"/>
            <a:t>3. Zagušenje zračnog prostora i zračnih luka</a:t>
          </a:r>
        </a:p>
      </dsp:txBody>
      <dsp:txXfrm rot="-5400000">
        <a:off x="5165716" y="1579143"/>
        <a:ext cx="3444344" cy="208748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38A3D-0AEB-46F2-BA5C-9024EE3C1F52}">
      <dsp:nvSpPr>
        <dsp:cNvPr id="0" name=""/>
        <dsp:cNvSpPr/>
      </dsp:nvSpPr>
      <dsp:spPr>
        <a:xfrm>
          <a:off x="3797807" y="980019"/>
          <a:ext cx="2974466" cy="344153"/>
        </a:xfrm>
        <a:custGeom>
          <a:avLst/>
          <a:gdLst/>
          <a:ahLst/>
          <a:cxnLst/>
          <a:rect l="0" t="0" r="0" b="0"/>
          <a:pathLst>
            <a:path>
              <a:moveTo>
                <a:pt x="0" y="0"/>
              </a:moveTo>
              <a:lnTo>
                <a:pt x="0" y="139895"/>
              </a:lnTo>
              <a:lnTo>
                <a:pt x="2418201" y="139895"/>
              </a:lnTo>
              <a:lnTo>
                <a:pt x="2418201" y="279791"/>
              </a:lnTo>
            </a:path>
          </a:pathLst>
        </a:custGeom>
        <a:noFill/>
        <a:ln w="1079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1DA14CB-8BDF-4A92-8764-CF449B961CA1}">
      <dsp:nvSpPr>
        <dsp:cNvPr id="0" name=""/>
        <dsp:cNvSpPr/>
      </dsp:nvSpPr>
      <dsp:spPr>
        <a:xfrm>
          <a:off x="3797807" y="980019"/>
          <a:ext cx="991488" cy="344153"/>
        </a:xfrm>
        <a:custGeom>
          <a:avLst/>
          <a:gdLst/>
          <a:ahLst/>
          <a:cxnLst/>
          <a:rect l="0" t="0" r="0" b="0"/>
          <a:pathLst>
            <a:path>
              <a:moveTo>
                <a:pt x="0" y="0"/>
              </a:moveTo>
              <a:lnTo>
                <a:pt x="0" y="139895"/>
              </a:lnTo>
              <a:lnTo>
                <a:pt x="806067" y="139895"/>
              </a:lnTo>
              <a:lnTo>
                <a:pt x="806067" y="279791"/>
              </a:lnTo>
            </a:path>
          </a:pathLst>
        </a:custGeom>
        <a:noFill/>
        <a:ln w="1079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FBEADA9-9F3C-4AEF-86C3-F430CCDC0B15}">
      <dsp:nvSpPr>
        <dsp:cNvPr id="0" name=""/>
        <dsp:cNvSpPr/>
      </dsp:nvSpPr>
      <dsp:spPr>
        <a:xfrm>
          <a:off x="2806318" y="980019"/>
          <a:ext cx="991488" cy="344153"/>
        </a:xfrm>
        <a:custGeom>
          <a:avLst/>
          <a:gdLst/>
          <a:ahLst/>
          <a:cxnLst/>
          <a:rect l="0" t="0" r="0" b="0"/>
          <a:pathLst>
            <a:path>
              <a:moveTo>
                <a:pt x="806067" y="0"/>
              </a:moveTo>
              <a:lnTo>
                <a:pt x="806067" y="139895"/>
              </a:lnTo>
              <a:lnTo>
                <a:pt x="0" y="139895"/>
              </a:lnTo>
              <a:lnTo>
                <a:pt x="0" y="279791"/>
              </a:lnTo>
            </a:path>
          </a:pathLst>
        </a:custGeom>
        <a:noFill/>
        <a:ln w="1079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6DCDCA8-A884-4D8F-A452-D322C95F2441}">
      <dsp:nvSpPr>
        <dsp:cNvPr id="0" name=""/>
        <dsp:cNvSpPr/>
      </dsp:nvSpPr>
      <dsp:spPr>
        <a:xfrm>
          <a:off x="823341" y="980019"/>
          <a:ext cx="2974466" cy="344153"/>
        </a:xfrm>
        <a:custGeom>
          <a:avLst/>
          <a:gdLst/>
          <a:ahLst/>
          <a:cxnLst/>
          <a:rect l="0" t="0" r="0" b="0"/>
          <a:pathLst>
            <a:path>
              <a:moveTo>
                <a:pt x="2418201" y="0"/>
              </a:moveTo>
              <a:lnTo>
                <a:pt x="2418201" y="139895"/>
              </a:lnTo>
              <a:lnTo>
                <a:pt x="0" y="139895"/>
              </a:lnTo>
              <a:lnTo>
                <a:pt x="0" y="279791"/>
              </a:lnTo>
            </a:path>
          </a:pathLst>
        </a:custGeom>
        <a:noFill/>
        <a:ln w="1079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8F6111A-204D-4248-A14D-5D6E675CA28B}">
      <dsp:nvSpPr>
        <dsp:cNvPr id="0" name=""/>
        <dsp:cNvSpPr/>
      </dsp:nvSpPr>
      <dsp:spPr>
        <a:xfrm>
          <a:off x="2978395" y="160607"/>
          <a:ext cx="1638824" cy="81941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hr-HR" sz="1600" kern="1200" dirty="0">
              <a:solidFill>
                <a:srgbClr val="000000"/>
              </a:solidFill>
              <a:latin typeface="Corbel" panose="020B0503020204020204"/>
              <a:ea typeface="+mn-ea"/>
              <a:cs typeface="+mn-cs"/>
            </a:rPr>
            <a:t>Područje primjene</a:t>
          </a:r>
        </a:p>
      </dsp:txBody>
      <dsp:txXfrm>
        <a:off x="2978395" y="160607"/>
        <a:ext cx="1638824" cy="819412"/>
      </dsp:txXfrm>
    </dsp:sp>
    <dsp:sp modelId="{00F51194-4A21-4AF2-8852-D8825A4AE03F}">
      <dsp:nvSpPr>
        <dsp:cNvPr id="0" name=""/>
        <dsp:cNvSpPr/>
      </dsp:nvSpPr>
      <dsp:spPr>
        <a:xfrm>
          <a:off x="3929" y="1324173"/>
          <a:ext cx="1638824" cy="81941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hr-HR" sz="1600" kern="1200" dirty="0">
              <a:solidFill>
                <a:schemeClr val="tx1"/>
              </a:solidFill>
              <a:latin typeface="+mn-lt"/>
              <a:ea typeface="+mn-ea"/>
              <a:cs typeface="+mn-cs"/>
            </a:rPr>
            <a:t>Uskraćen ukrcaj</a:t>
          </a:r>
        </a:p>
      </dsp:txBody>
      <dsp:txXfrm>
        <a:off x="3929" y="1324173"/>
        <a:ext cx="1638824" cy="819412"/>
      </dsp:txXfrm>
    </dsp:sp>
    <dsp:sp modelId="{73B9AFAE-296E-45FD-B0A5-CE8F975DBA7F}">
      <dsp:nvSpPr>
        <dsp:cNvPr id="0" name=""/>
        <dsp:cNvSpPr/>
      </dsp:nvSpPr>
      <dsp:spPr>
        <a:xfrm>
          <a:off x="1986906" y="1324173"/>
          <a:ext cx="1638824" cy="81941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hr-HR" sz="1600" kern="1200" dirty="0">
              <a:solidFill>
                <a:srgbClr val="000000"/>
              </a:solidFill>
              <a:latin typeface="Corbel" panose="020B0503020204020204"/>
              <a:ea typeface="+mn-ea"/>
              <a:cs typeface="+mn-cs"/>
            </a:rPr>
            <a:t>Otkazan let</a:t>
          </a:r>
        </a:p>
      </dsp:txBody>
      <dsp:txXfrm>
        <a:off x="1986906" y="1324173"/>
        <a:ext cx="1638824" cy="819412"/>
      </dsp:txXfrm>
    </dsp:sp>
    <dsp:sp modelId="{3A6EBAF8-25AA-4F03-B646-06DC454B5CA9}">
      <dsp:nvSpPr>
        <dsp:cNvPr id="0" name=""/>
        <dsp:cNvSpPr/>
      </dsp:nvSpPr>
      <dsp:spPr>
        <a:xfrm>
          <a:off x="3969884" y="1324173"/>
          <a:ext cx="1638824" cy="81941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hr-HR" sz="1600" kern="1200" dirty="0">
              <a:solidFill>
                <a:srgbClr val="000000"/>
              </a:solidFill>
              <a:latin typeface="Corbel" panose="020B0503020204020204"/>
              <a:ea typeface="+mn-ea"/>
              <a:cs typeface="+mn-cs"/>
            </a:rPr>
            <a:t>Duže kašnjenje</a:t>
          </a:r>
        </a:p>
      </dsp:txBody>
      <dsp:txXfrm>
        <a:off x="3969884" y="1324173"/>
        <a:ext cx="1638824" cy="819412"/>
      </dsp:txXfrm>
    </dsp:sp>
    <dsp:sp modelId="{4BC20571-DC91-4E9C-A046-9E1506F203E1}">
      <dsp:nvSpPr>
        <dsp:cNvPr id="0" name=""/>
        <dsp:cNvSpPr/>
      </dsp:nvSpPr>
      <dsp:spPr>
        <a:xfrm>
          <a:off x="5952861" y="1324173"/>
          <a:ext cx="1638824" cy="81941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hr-HR" sz="1600" kern="1200" dirty="0" err="1">
              <a:solidFill>
                <a:srgbClr val="000000"/>
              </a:solidFill>
              <a:latin typeface="Corbel" panose="020B0503020204020204"/>
              <a:ea typeface="+mn-ea"/>
              <a:cs typeface="+mn-cs"/>
            </a:rPr>
            <a:t>Downgrade</a:t>
          </a:r>
          <a:r>
            <a:rPr lang="hr-HR" sz="1600" kern="1200" dirty="0">
              <a:solidFill>
                <a:srgbClr val="000000"/>
              </a:solidFill>
              <a:latin typeface="Corbel" panose="020B0503020204020204"/>
              <a:ea typeface="+mn-ea"/>
              <a:cs typeface="+mn-cs"/>
            </a:rPr>
            <a:t>/</a:t>
          </a:r>
        </a:p>
        <a:p>
          <a:pPr marL="0" lvl="0" indent="0" algn="ctr" defTabSz="711200">
            <a:lnSpc>
              <a:spcPct val="90000"/>
            </a:lnSpc>
            <a:spcBef>
              <a:spcPct val="0"/>
            </a:spcBef>
            <a:spcAft>
              <a:spcPct val="35000"/>
            </a:spcAft>
            <a:buNone/>
          </a:pPr>
          <a:r>
            <a:rPr lang="hr-HR" sz="1600" kern="1200" dirty="0" err="1">
              <a:solidFill>
                <a:srgbClr val="000000"/>
              </a:solidFill>
              <a:latin typeface="Corbel" panose="020B0503020204020204"/>
              <a:ea typeface="+mn-ea"/>
              <a:cs typeface="+mn-cs"/>
            </a:rPr>
            <a:t>Upgrade</a:t>
          </a:r>
          <a:endParaRPr lang="hr-HR" sz="1600" kern="1200" dirty="0">
            <a:solidFill>
              <a:srgbClr val="000000"/>
            </a:solidFill>
            <a:latin typeface="Corbel" panose="020B0503020204020204"/>
            <a:ea typeface="+mn-ea"/>
            <a:cs typeface="+mn-cs"/>
          </a:endParaRPr>
        </a:p>
      </dsp:txBody>
      <dsp:txXfrm>
        <a:off x="5952861" y="1324173"/>
        <a:ext cx="1638824" cy="8194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AB3EF-F614-4052-9B81-829D2D2A9960}">
      <dsp:nvSpPr>
        <dsp:cNvPr id="0" name=""/>
        <dsp:cNvSpPr/>
      </dsp:nvSpPr>
      <dsp:spPr>
        <a:xfrm>
          <a:off x="862274" y="1256"/>
          <a:ext cx="4572008" cy="731572"/>
        </a:xfrm>
        <a:prstGeom prst="roundRect">
          <a:avLst>
            <a:gd name="adj" fmla="val 10000"/>
          </a:avLst>
        </a:prstGeom>
        <a:solidFill>
          <a:schemeClr val="accent1">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hr-HR" sz="1600" kern="1200" dirty="0">
              <a:solidFill>
                <a:srgbClr val="000000"/>
              </a:solidFill>
              <a:latin typeface="Corbel" panose="020B0503020204020204"/>
              <a:ea typeface="+mn-ea"/>
              <a:cs typeface="+mn-cs"/>
            </a:rPr>
            <a:t>FIKSNA NAKNADA</a:t>
          </a:r>
        </a:p>
      </dsp:txBody>
      <dsp:txXfrm>
        <a:off x="883701" y="22683"/>
        <a:ext cx="4529154" cy="688718"/>
      </dsp:txXfrm>
    </dsp:sp>
    <dsp:sp modelId="{5BD76BF2-DE1C-430C-8FB9-0FB072BD4AD3}">
      <dsp:nvSpPr>
        <dsp:cNvPr id="0" name=""/>
        <dsp:cNvSpPr/>
      </dsp:nvSpPr>
      <dsp:spPr>
        <a:xfrm rot="5400000">
          <a:off x="3084266" y="796842"/>
          <a:ext cx="128025" cy="128025"/>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312CE3B-363B-4C39-A799-4EB77708B848}">
      <dsp:nvSpPr>
        <dsp:cNvPr id="0" name=""/>
        <dsp:cNvSpPr/>
      </dsp:nvSpPr>
      <dsp:spPr>
        <a:xfrm>
          <a:off x="862274" y="988880"/>
          <a:ext cx="4572008" cy="7315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hr-HR" sz="1600" kern="1200" dirty="0">
              <a:solidFill>
                <a:srgbClr val="000000"/>
              </a:solidFill>
              <a:latin typeface="Corbel" panose="020B0503020204020204"/>
              <a:ea typeface="+mn-ea"/>
              <a:cs typeface="+mn-cs"/>
            </a:rPr>
            <a:t>POVRAT CIJENE KARTE / REROUTING</a:t>
          </a:r>
        </a:p>
      </dsp:txBody>
      <dsp:txXfrm>
        <a:off x="883701" y="1010307"/>
        <a:ext cx="4529154" cy="688718"/>
      </dsp:txXfrm>
    </dsp:sp>
    <dsp:sp modelId="{5140814B-FB70-4E4B-ABC3-D8D78DE35F80}">
      <dsp:nvSpPr>
        <dsp:cNvPr id="0" name=""/>
        <dsp:cNvSpPr/>
      </dsp:nvSpPr>
      <dsp:spPr>
        <a:xfrm rot="5400000">
          <a:off x="3084266" y="1784465"/>
          <a:ext cx="128025" cy="128025"/>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00D5710-5A8F-4040-B109-20B89DAB02EE}">
      <dsp:nvSpPr>
        <dsp:cNvPr id="0" name=""/>
        <dsp:cNvSpPr/>
      </dsp:nvSpPr>
      <dsp:spPr>
        <a:xfrm>
          <a:off x="862274" y="1976503"/>
          <a:ext cx="4572008" cy="7315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hr-HR" sz="1600" kern="1200" dirty="0">
              <a:solidFill>
                <a:srgbClr val="000000"/>
              </a:solidFill>
              <a:latin typeface="Corbel" panose="020B0503020204020204"/>
              <a:ea typeface="+mn-ea"/>
              <a:cs typeface="+mn-cs"/>
            </a:rPr>
            <a:t>SKRB</a:t>
          </a:r>
        </a:p>
      </dsp:txBody>
      <dsp:txXfrm>
        <a:off x="883701" y="1997930"/>
        <a:ext cx="4529154" cy="688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0D2C1-9347-4696-A01A-46FFD9408A1B}">
      <dsp:nvSpPr>
        <dsp:cNvPr id="0" name=""/>
        <dsp:cNvSpPr/>
      </dsp:nvSpPr>
      <dsp:spPr>
        <a:xfrm rot="10800000">
          <a:off x="0" y="0"/>
          <a:ext cx="7315200" cy="2560637"/>
        </a:xfrm>
        <a:prstGeom prst="trapezoid">
          <a:avLst>
            <a:gd name="adj" fmla="val 7142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hr-HR" sz="3200" kern="1200" dirty="0">
              <a:solidFill>
                <a:srgbClr val="FFFF00"/>
              </a:solidFill>
            </a:rPr>
            <a:t>Pravna stečevina EU</a:t>
          </a:r>
          <a:br>
            <a:rPr lang="hr-HR" sz="3200" kern="1200" dirty="0">
              <a:solidFill>
                <a:srgbClr val="FFFF00"/>
              </a:solidFill>
            </a:rPr>
          </a:br>
          <a:r>
            <a:rPr lang="hr-HR" sz="2200" kern="1200" dirty="0"/>
            <a:t>- </a:t>
          </a:r>
          <a:r>
            <a:rPr lang="hr-HR" sz="1600" kern="1200" dirty="0"/>
            <a:t>međunarodni ugovori u nadležnosti EU</a:t>
          </a:r>
        </a:p>
        <a:p>
          <a:pPr marL="0" lvl="0" indent="0" algn="ctr" defTabSz="1422400">
            <a:lnSpc>
              <a:spcPct val="90000"/>
            </a:lnSpc>
            <a:spcBef>
              <a:spcPct val="0"/>
            </a:spcBef>
            <a:spcAft>
              <a:spcPct val="35000"/>
            </a:spcAft>
            <a:buNone/>
          </a:pPr>
          <a:r>
            <a:rPr lang="hr-HR" sz="1600" kern="1200" dirty="0"/>
            <a:t>- Primarno i sekundarno zakonodavstvo i sudska praksa EC</a:t>
          </a:r>
          <a:endParaRPr lang="en-US" sz="1600" kern="1200" dirty="0"/>
        </a:p>
      </dsp:txBody>
      <dsp:txXfrm rot="-10800000">
        <a:off x="1280159" y="0"/>
        <a:ext cx="4754880" cy="2560637"/>
      </dsp:txXfrm>
    </dsp:sp>
    <dsp:sp modelId="{E123F310-658A-4780-9F04-63A2478AD407}">
      <dsp:nvSpPr>
        <dsp:cNvPr id="0" name=""/>
        <dsp:cNvSpPr/>
      </dsp:nvSpPr>
      <dsp:spPr>
        <a:xfrm rot="10800000">
          <a:off x="1828800" y="2560637"/>
          <a:ext cx="3657600" cy="2560637"/>
        </a:xfrm>
        <a:prstGeom prst="trapezoid">
          <a:avLst>
            <a:gd name="adj" fmla="val 7142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hr-HR" sz="3200" kern="1200" dirty="0">
              <a:solidFill>
                <a:srgbClr val="FF0000"/>
              </a:solidFill>
            </a:rPr>
            <a:t>Zakonodavstvo DČ</a:t>
          </a:r>
          <a:br>
            <a:rPr lang="hr-HR" sz="3500" kern="1200" dirty="0">
              <a:solidFill>
                <a:srgbClr val="FF0000"/>
              </a:solidFill>
            </a:rPr>
          </a:br>
          <a:r>
            <a:rPr lang="hr-HR" sz="3500" kern="1200" dirty="0"/>
            <a:t>- </a:t>
          </a:r>
          <a:r>
            <a:rPr lang="hr-HR" sz="1800" kern="1200" dirty="0"/>
            <a:t>međunarodni ugovori u nadležnosti DČ</a:t>
          </a:r>
        </a:p>
        <a:p>
          <a:pPr marL="0" lvl="0" indent="0" algn="ctr" defTabSz="1422400">
            <a:lnSpc>
              <a:spcPct val="90000"/>
            </a:lnSpc>
            <a:spcBef>
              <a:spcPct val="0"/>
            </a:spcBef>
            <a:spcAft>
              <a:spcPct val="35000"/>
            </a:spcAft>
            <a:buNone/>
          </a:pPr>
          <a:r>
            <a:rPr lang="hr-HR" sz="1800" kern="1200" dirty="0"/>
            <a:t>- Nacionalni propisi</a:t>
          </a:r>
          <a:endParaRPr lang="en-US" sz="1800" kern="1200" dirty="0"/>
        </a:p>
      </dsp:txBody>
      <dsp:txXfrm rot="-10800000">
        <a:off x="1828800" y="2560637"/>
        <a:ext cx="3657600" cy="2560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25683-0394-4EA6-97CC-5079EB224B12}">
      <dsp:nvSpPr>
        <dsp:cNvPr id="0" name=""/>
        <dsp:cNvSpPr/>
      </dsp:nvSpPr>
      <dsp:spPr>
        <a:xfrm>
          <a:off x="1237184" y="0"/>
          <a:ext cx="5731731" cy="5731731"/>
        </a:xfrm>
        <a:prstGeom prst="ellipse">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hr-HR" sz="1200" kern="1200" dirty="0"/>
            <a:t>Varšavska konvencija </a:t>
          </a:r>
          <a:r>
            <a:rPr lang="hr-HR" sz="1200" kern="1200" dirty="0" err="1"/>
            <a:t>1929</a:t>
          </a:r>
          <a:endParaRPr lang="hr-HR" sz="1200" kern="1200" dirty="0"/>
        </a:p>
      </dsp:txBody>
      <dsp:txXfrm>
        <a:off x="3301754" y="286586"/>
        <a:ext cx="1602591" cy="859759"/>
      </dsp:txXfrm>
    </dsp:sp>
    <dsp:sp modelId="{B2D13D89-3AFD-43F6-B8A0-F5A5E7668DFB}">
      <dsp:nvSpPr>
        <dsp:cNvPr id="0" name=""/>
        <dsp:cNvSpPr/>
      </dsp:nvSpPr>
      <dsp:spPr>
        <a:xfrm>
          <a:off x="1810358" y="1146346"/>
          <a:ext cx="4585384" cy="4585384"/>
        </a:xfrm>
        <a:prstGeom prst="ellipse">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hr-HR" sz="1200" kern="1200" dirty="0"/>
            <a:t>Haški protokol </a:t>
          </a:r>
          <a:r>
            <a:rPr lang="hr-HR" sz="1200" kern="1200" dirty="0" err="1"/>
            <a:t>1955</a:t>
          </a:r>
          <a:endParaRPr lang="hr-HR" sz="1200" kern="1200" dirty="0"/>
        </a:p>
      </dsp:txBody>
      <dsp:txXfrm>
        <a:off x="3301754" y="1421469"/>
        <a:ext cx="1602591" cy="825369"/>
      </dsp:txXfrm>
    </dsp:sp>
    <dsp:sp modelId="{E2C15F2F-9D20-4CB1-8980-27633D459378}">
      <dsp:nvSpPr>
        <dsp:cNvPr id="0" name=""/>
        <dsp:cNvSpPr/>
      </dsp:nvSpPr>
      <dsp:spPr>
        <a:xfrm>
          <a:off x="2383531" y="2292692"/>
          <a:ext cx="3439038" cy="3439038"/>
        </a:xfrm>
        <a:prstGeom prst="ellipse">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hr-HR" sz="1200" kern="1200" dirty="0"/>
            <a:t>1. </a:t>
          </a:r>
          <a:r>
            <a:rPr lang="hr-HR" sz="1200" kern="1200" dirty="0" err="1"/>
            <a:t>Montrealski</a:t>
          </a:r>
          <a:r>
            <a:rPr lang="hr-HR" sz="1200" kern="1200" dirty="0"/>
            <a:t> protokol </a:t>
          </a:r>
          <a:r>
            <a:rPr lang="hr-HR" sz="1200" kern="1200" dirty="0" err="1"/>
            <a:t>1975</a:t>
          </a:r>
          <a:r>
            <a:rPr lang="hr-HR" sz="1200" kern="1200" dirty="0"/>
            <a:t>.</a:t>
          </a:r>
        </a:p>
        <a:p>
          <a:pPr marL="0" lvl="0" indent="0" algn="ctr" defTabSz="533400">
            <a:lnSpc>
              <a:spcPct val="90000"/>
            </a:lnSpc>
            <a:spcBef>
              <a:spcPct val="0"/>
            </a:spcBef>
            <a:spcAft>
              <a:spcPct val="35000"/>
            </a:spcAft>
            <a:buNone/>
          </a:pPr>
          <a:r>
            <a:rPr lang="hr-HR" sz="1200" kern="1200" dirty="0"/>
            <a:t>(uvodi SDR u VK) </a:t>
          </a:r>
        </a:p>
      </dsp:txBody>
      <dsp:txXfrm>
        <a:off x="3301754" y="2550620"/>
        <a:ext cx="1602591" cy="773783"/>
      </dsp:txXfrm>
    </dsp:sp>
    <dsp:sp modelId="{1D88257F-CE4A-47DE-889A-838C288B6E5E}">
      <dsp:nvSpPr>
        <dsp:cNvPr id="0" name=""/>
        <dsp:cNvSpPr/>
      </dsp:nvSpPr>
      <dsp:spPr>
        <a:xfrm>
          <a:off x="2956704" y="3439038"/>
          <a:ext cx="2292692" cy="2292692"/>
        </a:xfrm>
        <a:prstGeom prst="ellipse">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hr-HR" sz="1200" kern="1200" dirty="0"/>
            <a:t>2. </a:t>
          </a:r>
          <a:r>
            <a:rPr lang="hr-HR" sz="1200" kern="1200" dirty="0" err="1"/>
            <a:t>Montrealski</a:t>
          </a:r>
          <a:r>
            <a:rPr lang="hr-HR" sz="1200" kern="1200" dirty="0"/>
            <a:t> protokol </a:t>
          </a:r>
          <a:r>
            <a:rPr lang="hr-HR" sz="1200" kern="1200" dirty="0" err="1"/>
            <a:t>1975</a:t>
          </a:r>
          <a:r>
            <a:rPr lang="hr-HR" sz="1200" kern="1200" dirty="0"/>
            <a:t>.</a:t>
          </a:r>
        </a:p>
        <a:p>
          <a:pPr marL="0" lvl="0" indent="0" algn="ctr" defTabSz="533400">
            <a:lnSpc>
              <a:spcPct val="90000"/>
            </a:lnSpc>
            <a:spcBef>
              <a:spcPct val="0"/>
            </a:spcBef>
            <a:spcAft>
              <a:spcPct val="35000"/>
            </a:spcAft>
            <a:buNone/>
          </a:pPr>
          <a:r>
            <a:rPr lang="hr-HR" sz="1200" kern="1200" dirty="0"/>
            <a:t>(uvodi SDR u VK+HP)</a:t>
          </a:r>
        </a:p>
      </dsp:txBody>
      <dsp:txXfrm>
        <a:off x="3292461" y="4012211"/>
        <a:ext cx="1621178" cy="11463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D5CB9-AD42-4AAB-A230-EADAB1648156}">
      <dsp:nvSpPr>
        <dsp:cNvPr id="0" name=""/>
        <dsp:cNvSpPr/>
      </dsp:nvSpPr>
      <dsp:spPr>
        <a:xfrm>
          <a:off x="6197917" y="2272334"/>
          <a:ext cx="91440" cy="423059"/>
        </a:xfrm>
        <a:custGeom>
          <a:avLst/>
          <a:gdLst/>
          <a:ahLst/>
          <a:cxnLst/>
          <a:rect l="0" t="0" r="0" b="0"/>
          <a:pathLst>
            <a:path>
              <a:moveTo>
                <a:pt x="45720" y="0"/>
              </a:moveTo>
              <a:lnTo>
                <a:pt x="45720" y="423059"/>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B316A7-2C4D-4D38-883C-B07542C7C252}">
      <dsp:nvSpPr>
        <dsp:cNvPr id="0" name=""/>
        <dsp:cNvSpPr/>
      </dsp:nvSpPr>
      <dsp:spPr>
        <a:xfrm>
          <a:off x="6197917" y="925574"/>
          <a:ext cx="91440" cy="423059"/>
        </a:xfrm>
        <a:custGeom>
          <a:avLst/>
          <a:gdLst/>
          <a:ahLst/>
          <a:cxnLst/>
          <a:rect l="0" t="0" r="0" b="0"/>
          <a:pathLst>
            <a:path>
              <a:moveTo>
                <a:pt x="45720" y="0"/>
              </a:moveTo>
              <a:lnTo>
                <a:pt x="45720" y="42305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7058F3-CC85-4B6C-BABF-6A301E7D1ABF}">
      <dsp:nvSpPr>
        <dsp:cNvPr id="0" name=""/>
        <dsp:cNvSpPr/>
      </dsp:nvSpPr>
      <dsp:spPr>
        <a:xfrm>
          <a:off x="4420016" y="2272334"/>
          <a:ext cx="91440" cy="423059"/>
        </a:xfrm>
        <a:custGeom>
          <a:avLst/>
          <a:gdLst/>
          <a:ahLst/>
          <a:cxnLst/>
          <a:rect l="0" t="0" r="0" b="0"/>
          <a:pathLst>
            <a:path>
              <a:moveTo>
                <a:pt x="45720" y="0"/>
              </a:moveTo>
              <a:lnTo>
                <a:pt x="45720" y="423059"/>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FCAE8E-D092-4E7F-8AC8-587A5A0E7F08}">
      <dsp:nvSpPr>
        <dsp:cNvPr id="0" name=""/>
        <dsp:cNvSpPr/>
      </dsp:nvSpPr>
      <dsp:spPr>
        <a:xfrm>
          <a:off x="3132311" y="925574"/>
          <a:ext cx="1333425" cy="423059"/>
        </a:xfrm>
        <a:custGeom>
          <a:avLst/>
          <a:gdLst/>
          <a:ahLst/>
          <a:cxnLst/>
          <a:rect l="0" t="0" r="0" b="0"/>
          <a:pathLst>
            <a:path>
              <a:moveTo>
                <a:pt x="0" y="0"/>
              </a:moveTo>
              <a:lnTo>
                <a:pt x="0" y="288302"/>
              </a:lnTo>
              <a:lnTo>
                <a:pt x="1333425" y="288302"/>
              </a:lnTo>
              <a:lnTo>
                <a:pt x="1333425" y="42305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634172-FA8E-4AF2-B4C0-6C66CDA5465E}">
      <dsp:nvSpPr>
        <dsp:cNvPr id="0" name=""/>
        <dsp:cNvSpPr/>
      </dsp:nvSpPr>
      <dsp:spPr>
        <a:xfrm>
          <a:off x="2642115" y="3619094"/>
          <a:ext cx="91440" cy="423059"/>
        </a:xfrm>
        <a:custGeom>
          <a:avLst/>
          <a:gdLst/>
          <a:ahLst/>
          <a:cxnLst/>
          <a:rect l="0" t="0" r="0" b="0"/>
          <a:pathLst>
            <a:path>
              <a:moveTo>
                <a:pt x="45720" y="0"/>
              </a:moveTo>
              <a:lnTo>
                <a:pt x="45720" y="423059"/>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13B7C8-13CE-453D-AD27-25D839DEC69F}">
      <dsp:nvSpPr>
        <dsp:cNvPr id="0" name=""/>
        <dsp:cNvSpPr/>
      </dsp:nvSpPr>
      <dsp:spPr>
        <a:xfrm>
          <a:off x="1798885" y="2272334"/>
          <a:ext cx="888950" cy="423059"/>
        </a:xfrm>
        <a:custGeom>
          <a:avLst/>
          <a:gdLst/>
          <a:ahLst/>
          <a:cxnLst/>
          <a:rect l="0" t="0" r="0" b="0"/>
          <a:pathLst>
            <a:path>
              <a:moveTo>
                <a:pt x="0" y="0"/>
              </a:moveTo>
              <a:lnTo>
                <a:pt x="0" y="288302"/>
              </a:lnTo>
              <a:lnTo>
                <a:pt x="888950" y="288302"/>
              </a:lnTo>
              <a:lnTo>
                <a:pt x="888950" y="423059"/>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E58B0A-6B1B-478A-97A8-C5457E9DF558}">
      <dsp:nvSpPr>
        <dsp:cNvPr id="0" name=""/>
        <dsp:cNvSpPr/>
      </dsp:nvSpPr>
      <dsp:spPr>
        <a:xfrm>
          <a:off x="864215" y="3619094"/>
          <a:ext cx="91440" cy="423059"/>
        </a:xfrm>
        <a:custGeom>
          <a:avLst/>
          <a:gdLst/>
          <a:ahLst/>
          <a:cxnLst/>
          <a:rect l="0" t="0" r="0" b="0"/>
          <a:pathLst>
            <a:path>
              <a:moveTo>
                <a:pt x="45720" y="0"/>
              </a:moveTo>
              <a:lnTo>
                <a:pt x="45720" y="423059"/>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BC357D-90D3-45B7-8E30-3EA3C6930245}">
      <dsp:nvSpPr>
        <dsp:cNvPr id="0" name=""/>
        <dsp:cNvSpPr/>
      </dsp:nvSpPr>
      <dsp:spPr>
        <a:xfrm>
          <a:off x="909935" y="2272334"/>
          <a:ext cx="888950" cy="423059"/>
        </a:xfrm>
        <a:custGeom>
          <a:avLst/>
          <a:gdLst/>
          <a:ahLst/>
          <a:cxnLst/>
          <a:rect l="0" t="0" r="0" b="0"/>
          <a:pathLst>
            <a:path>
              <a:moveTo>
                <a:pt x="888950" y="0"/>
              </a:moveTo>
              <a:lnTo>
                <a:pt x="888950" y="288302"/>
              </a:lnTo>
              <a:lnTo>
                <a:pt x="0" y="288302"/>
              </a:lnTo>
              <a:lnTo>
                <a:pt x="0" y="423059"/>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DD82B9-C957-415C-BB18-FCC2583C8701}">
      <dsp:nvSpPr>
        <dsp:cNvPr id="0" name=""/>
        <dsp:cNvSpPr/>
      </dsp:nvSpPr>
      <dsp:spPr>
        <a:xfrm>
          <a:off x="1798885" y="925574"/>
          <a:ext cx="1333425" cy="423059"/>
        </a:xfrm>
        <a:custGeom>
          <a:avLst/>
          <a:gdLst/>
          <a:ahLst/>
          <a:cxnLst/>
          <a:rect l="0" t="0" r="0" b="0"/>
          <a:pathLst>
            <a:path>
              <a:moveTo>
                <a:pt x="1333425" y="0"/>
              </a:moveTo>
              <a:lnTo>
                <a:pt x="1333425" y="288302"/>
              </a:lnTo>
              <a:lnTo>
                <a:pt x="0" y="288302"/>
              </a:lnTo>
              <a:lnTo>
                <a:pt x="0" y="42305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68BC64-C1B8-48E6-8F8D-BA1CE21611D5}">
      <dsp:nvSpPr>
        <dsp:cNvPr id="0" name=""/>
        <dsp:cNvSpPr/>
      </dsp:nvSpPr>
      <dsp:spPr>
        <a:xfrm>
          <a:off x="2404988" y="1874"/>
          <a:ext cx="1454646" cy="9237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271085-9C68-4CA6-8233-8DD3EF3735B4}">
      <dsp:nvSpPr>
        <dsp:cNvPr id="0" name=""/>
        <dsp:cNvSpPr/>
      </dsp:nvSpPr>
      <dsp:spPr>
        <a:xfrm>
          <a:off x="2566615" y="155420"/>
          <a:ext cx="1454646" cy="9237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dirty="0"/>
            <a:t>MEĐUNARODNI</a:t>
          </a:r>
          <a:endParaRPr lang="en-US" sz="1200" kern="1200" dirty="0"/>
        </a:p>
      </dsp:txBody>
      <dsp:txXfrm>
        <a:off x="2593669" y="182474"/>
        <a:ext cx="1400538" cy="869592"/>
      </dsp:txXfrm>
    </dsp:sp>
    <dsp:sp modelId="{6434CDA3-2D33-4FD2-A208-45ABED421943}">
      <dsp:nvSpPr>
        <dsp:cNvPr id="0" name=""/>
        <dsp:cNvSpPr/>
      </dsp:nvSpPr>
      <dsp:spPr>
        <a:xfrm>
          <a:off x="1071562" y="1348634"/>
          <a:ext cx="1454646" cy="9237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AA4807-038A-4A58-802B-0B03EEE986F4}">
      <dsp:nvSpPr>
        <dsp:cNvPr id="0" name=""/>
        <dsp:cNvSpPr/>
      </dsp:nvSpPr>
      <dsp:spPr>
        <a:xfrm>
          <a:off x="1233189" y="1502180"/>
          <a:ext cx="1454646" cy="9237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dirty="0"/>
            <a:t>NAPLATAN PRIJEVOZ</a:t>
          </a:r>
          <a:endParaRPr lang="en-US" sz="1200" kern="1200" dirty="0"/>
        </a:p>
      </dsp:txBody>
      <dsp:txXfrm>
        <a:off x="1260243" y="1529234"/>
        <a:ext cx="1400538" cy="869592"/>
      </dsp:txXfrm>
    </dsp:sp>
    <dsp:sp modelId="{635C96C6-4D5D-425B-ACC8-FFBACB43D581}">
      <dsp:nvSpPr>
        <dsp:cNvPr id="0" name=""/>
        <dsp:cNvSpPr/>
      </dsp:nvSpPr>
      <dsp:spPr>
        <a:xfrm>
          <a:off x="182612" y="2695394"/>
          <a:ext cx="1454646" cy="9237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4FBBA9-6153-420F-8FAF-69724F903D1A}">
      <dsp:nvSpPr>
        <dsp:cNvPr id="0" name=""/>
        <dsp:cNvSpPr/>
      </dsp:nvSpPr>
      <dsp:spPr>
        <a:xfrm>
          <a:off x="344239" y="2848940"/>
          <a:ext cx="1454646" cy="9237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dirty="0"/>
            <a:t>LINIJSKI PRIJEVOZ</a:t>
          </a:r>
          <a:endParaRPr lang="en-US" sz="1200" kern="1200" dirty="0"/>
        </a:p>
      </dsp:txBody>
      <dsp:txXfrm>
        <a:off x="371293" y="2875994"/>
        <a:ext cx="1400538" cy="869592"/>
      </dsp:txXfrm>
    </dsp:sp>
    <dsp:sp modelId="{2E657217-5EE1-4136-9136-F9FA8C71547D}">
      <dsp:nvSpPr>
        <dsp:cNvPr id="0" name=""/>
        <dsp:cNvSpPr/>
      </dsp:nvSpPr>
      <dsp:spPr>
        <a:xfrm>
          <a:off x="182612" y="4042154"/>
          <a:ext cx="1454646" cy="9237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C0CE1A-A830-49EB-9108-F0AF337DFB9E}">
      <dsp:nvSpPr>
        <dsp:cNvPr id="0" name=""/>
        <dsp:cNvSpPr/>
      </dsp:nvSpPr>
      <dsp:spPr>
        <a:xfrm>
          <a:off x="344239" y="4195700"/>
          <a:ext cx="1454646" cy="9237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kern="1200" dirty="0"/>
            <a:t>MC ‘99 ILI VARŠAVSKI SUSTAV</a:t>
          </a:r>
          <a:endParaRPr lang="en-US" sz="1200" kern="1200" dirty="0"/>
        </a:p>
      </dsp:txBody>
      <dsp:txXfrm>
        <a:off x="371293" y="4222754"/>
        <a:ext cx="1400538" cy="869592"/>
      </dsp:txXfrm>
    </dsp:sp>
    <dsp:sp modelId="{296CFB2C-B1E3-4222-97FE-27F2E08095D1}">
      <dsp:nvSpPr>
        <dsp:cNvPr id="0" name=""/>
        <dsp:cNvSpPr/>
      </dsp:nvSpPr>
      <dsp:spPr>
        <a:xfrm>
          <a:off x="1960512" y="2695394"/>
          <a:ext cx="1454646" cy="9237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C5D829-1DFE-4114-8806-1B0AF4EF5AFA}">
      <dsp:nvSpPr>
        <dsp:cNvPr id="0" name=""/>
        <dsp:cNvSpPr/>
      </dsp:nvSpPr>
      <dsp:spPr>
        <a:xfrm>
          <a:off x="2122140" y="2848940"/>
          <a:ext cx="1454646" cy="9237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dirty="0"/>
            <a:t>POVREMENI (CHARTER) PRIJEVOZNIK</a:t>
          </a:r>
          <a:endParaRPr lang="en-US" sz="1200" kern="1200" dirty="0"/>
        </a:p>
      </dsp:txBody>
      <dsp:txXfrm>
        <a:off x="2149194" y="2875994"/>
        <a:ext cx="1400538" cy="869592"/>
      </dsp:txXfrm>
    </dsp:sp>
    <dsp:sp modelId="{0065EFAA-15B0-48A0-8C85-F701C558984F}">
      <dsp:nvSpPr>
        <dsp:cNvPr id="0" name=""/>
        <dsp:cNvSpPr/>
      </dsp:nvSpPr>
      <dsp:spPr>
        <a:xfrm>
          <a:off x="1960512" y="4042154"/>
          <a:ext cx="1454646" cy="9237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1A754E-BAD0-4FAC-9E96-AE114BFE6BBB}">
      <dsp:nvSpPr>
        <dsp:cNvPr id="0" name=""/>
        <dsp:cNvSpPr/>
      </dsp:nvSpPr>
      <dsp:spPr>
        <a:xfrm>
          <a:off x="2122140" y="4195700"/>
          <a:ext cx="1454646" cy="9237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dirty="0"/>
            <a:t>GUADALAHARSKA KONVENCIJA ’61 ILI MC ‘99</a:t>
          </a:r>
          <a:endParaRPr lang="en-US" sz="1200" kern="1200" dirty="0"/>
        </a:p>
      </dsp:txBody>
      <dsp:txXfrm>
        <a:off x="2149194" y="4222754"/>
        <a:ext cx="1400538" cy="869592"/>
      </dsp:txXfrm>
    </dsp:sp>
    <dsp:sp modelId="{95B4A022-866B-43D7-92D9-1A86CD628A56}">
      <dsp:nvSpPr>
        <dsp:cNvPr id="0" name=""/>
        <dsp:cNvSpPr/>
      </dsp:nvSpPr>
      <dsp:spPr>
        <a:xfrm>
          <a:off x="3738413" y="1348634"/>
          <a:ext cx="1454646" cy="9237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DBE07A-C980-43A7-8DCA-1A2AAE454206}">
      <dsp:nvSpPr>
        <dsp:cNvPr id="0" name=""/>
        <dsp:cNvSpPr/>
      </dsp:nvSpPr>
      <dsp:spPr>
        <a:xfrm>
          <a:off x="3900041" y="1502180"/>
          <a:ext cx="1454646" cy="9237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dirty="0"/>
            <a:t>BESPLATAN PRIJEVOZ</a:t>
          </a:r>
          <a:endParaRPr lang="en-US" sz="1200" kern="1200" dirty="0"/>
        </a:p>
      </dsp:txBody>
      <dsp:txXfrm>
        <a:off x="3927095" y="1529234"/>
        <a:ext cx="1400538" cy="869592"/>
      </dsp:txXfrm>
    </dsp:sp>
    <dsp:sp modelId="{5D3546D2-B480-468A-BFCD-0D71CF9A5954}">
      <dsp:nvSpPr>
        <dsp:cNvPr id="0" name=""/>
        <dsp:cNvSpPr/>
      </dsp:nvSpPr>
      <dsp:spPr>
        <a:xfrm>
          <a:off x="3738413" y="2695394"/>
          <a:ext cx="1454646" cy="9237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1FDE35-A49C-484A-8C03-C864497A66BD}">
      <dsp:nvSpPr>
        <dsp:cNvPr id="0" name=""/>
        <dsp:cNvSpPr/>
      </dsp:nvSpPr>
      <dsp:spPr>
        <a:xfrm>
          <a:off x="3900041" y="2848940"/>
          <a:ext cx="1454646" cy="9237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dirty="0"/>
            <a:t>WC ILI MC ‘99</a:t>
          </a:r>
          <a:endParaRPr lang="en-US" sz="1200" kern="1200" dirty="0"/>
        </a:p>
      </dsp:txBody>
      <dsp:txXfrm>
        <a:off x="3927095" y="2875994"/>
        <a:ext cx="1400538" cy="869592"/>
      </dsp:txXfrm>
    </dsp:sp>
    <dsp:sp modelId="{490BE1CE-D2AC-4EC1-B6A6-C7077CD30AFC}">
      <dsp:nvSpPr>
        <dsp:cNvPr id="0" name=""/>
        <dsp:cNvSpPr/>
      </dsp:nvSpPr>
      <dsp:spPr>
        <a:xfrm>
          <a:off x="5516314" y="1874"/>
          <a:ext cx="1454646" cy="9237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8EF45C-4910-449E-84CD-B428155C72D3}">
      <dsp:nvSpPr>
        <dsp:cNvPr id="0" name=""/>
        <dsp:cNvSpPr/>
      </dsp:nvSpPr>
      <dsp:spPr>
        <a:xfrm>
          <a:off x="5677941" y="155420"/>
          <a:ext cx="1454646" cy="9237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dirty="0"/>
            <a:t>EU PRIJEVOZ</a:t>
          </a:r>
        </a:p>
      </dsp:txBody>
      <dsp:txXfrm>
        <a:off x="5704995" y="182474"/>
        <a:ext cx="1400538" cy="869592"/>
      </dsp:txXfrm>
    </dsp:sp>
    <dsp:sp modelId="{D09D8130-6983-4B05-BFA4-4C7B4612F9DE}">
      <dsp:nvSpPr>
        <dsp:cNvPr id="0" name=""/>
        <dsp:cNvSpPr/>
      </dsp:nvSpPr>
      <dsp:spPr>
        <a:xfrm>
          <a:off x="5516314" y="1348634"/>
          <a:ext cx="1454646" cy="9237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2D5821-3638-4701-87BF-38D5C0B3CC7B}">
      <dsp:nvSpPr>
        <dsp:cNvPr id="0" name=""/>
        <dsp:cNvSpPr/>
      </dsp:nvSpPr>
      <dsp:spPr>
        <a:xfrm>
          <a:off x="5677941" y="1502180"/>
          <a:ext cx="1454646" cy="9237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dirty="0"/>
            <a:t>PRIJEVOZNICI ZAJEDNICE</a:t>
          </a:r>
          <a:endParaRPr lang="en-US" sz="1200" kern="1200" dirty="0"/>
        </a:p>
      </dsp:txBody>
      <dsp:txXfrm>
        <a:off x="5704995" y="1529234"/>
        <a:ext cx="1400538" cy="869592"/>
      </dsp:txXfrm>
    </dsp:sp>
    <dsp:sp modelId="{B37CD109-8D50-4627-952B-F78DC5E76585}">
      <dsp:nvSpPr>
        <dsp:cNvPr id="0" name=""/>
        <dsp:cNvSpPr/>
      </dsp:nvSpPr>
      <dsp:spPr>
        <a:xfrm>
          <a:off x="5516314" y="2695394"/>
          <a:ext cx="1454646" cy="92370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52C21B-D3AA-45CF-A311-E0AF07D6DFB7}">
      <dsp:nvSpPr>
        <dsp:cNvPr id="0" name=""/>
        <dsp:cNvSpPr/>
      </dsp:nvSpPr>
      <dsp:spPr>
        <a:xfrm>
          <a:off x="5677941" y="2848940"/>
          <a:ext cx="1454646" cy="92370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r-HR" sz="1200" kern="1200"/>
            <a:t>UREDBA 889/2002 </a:t>
          </a:r>
          <a:endParaRPr lang="en-US" sz="1200" kern="1200" dirty="0"/>
        </a:p>
      </dsp:txBody>
      <dsp:txXfrm>
        <a:off x="5704995" y="2875994"/>
        <a:ext cx="1400538" cy="8695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76A67-36B3-468E-AE74-49E4E325C697}">
      <dsp:nvSpPr>
        <dsp:cNvPr id="0" name=""/>
        <dsp:cNvSpPr/>
      </dsp:nvSpPr>
      <dsp:spPr>
        <a:xfrm rot="5400000">
          <a:off x="4093036" y="-2025047"/>
          <a:ext cx="3064976" cy="7395545"/>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hr-HR" sz="1400" kern="1200" dirty="0">
              <a:solidFill>
                <a:srgbClr val="FF0000"/>
              </a:solidFill>
            </a:rPr>
            <a:t>Međunarodni</a:t>
          </a:r>
          <a:r>
            <a:rPr lang="hr-HR" sz="1400" kern="1200" dirty="0"/>
            <a:t> prijevoz</a:t>
          </a:r>
          <a:endParaRPr lang="en-US" sz="1400" kern="1200" dirty="0"/>
        </a:p>
        <a:p>
          <a:pPr marL="228600" lvl="2" indent="-114300" algn="l" defTabSz="622300">
            <a:lnSpc>
              <a:spcPct val="90000"/>
            </a:lnSpc>
            <a:spcBef>
              <a:spcPct val="0"/>
            </a:spcBef>
            <a:spcAft>
              <a:spcPct val="15000"/>
            </a:spcAft>
            <a:buChar char="•"/>
          </a:pPr>
          <a:r>
            <a:rPr lang="hr-HR" sz="1400" kern="1200" dirty="0"/>
            <a:t>Između dvije države ili jedne ako su ugovorena zaustavna mjesta u drugoj državi (povratni letovi)</a:t>
          </a:r>
          <a:endParaRPr lang="en-US" sz="1400" kern="1200" dirty="0"/>
        </a:p>
        <a:p>
          <a:pPr marL="114300" lvl="1" indent="-114300" algn="l" defTabSz="622300">
            <a:lnSpc>
              <a:spcPct val="90000"/>
            </a:lnSpc>
            <a:spcBef>
              <a:spcPct val="0"/>
            </a:spcBef>
            <a:spcAft>
              <a:spcPct val="15000"/>
            </a:spcAft>
            <a:buChar char="•"/>
          </a:pPr>
          <a:r>
            <a:rPr lang="hr-HR" sz="1400" kern="1200" dirty="0">
              <a:solidFill>
                <a:srgbClr val="FF0000"/>
              </a:solidFill>
            </a:rPr>
            <a:t>Naplatni</a:t>
          </a:r>
          <a:r>
            <a:rPr lang="hr-HR" sz="1400" kern="1200" dirty="0"/>
            <a:t> ugovor uvijek</a:t>
          </a:r>
          <a:endParaRPr lang="en-US" sz="1400" kern="1200" dirty="0"/>
        </a:p>
        <a:p>
          <a:pPr marL="114300" lvl="1" indent="-114300" algn="l" defTabSz="622300">
            <a:lnSpc>
              <a:spcPct val="90000"/>
            </a:lnSpc>
            <a:spcBef>
              <a:spcPct val="0"/>
            </a:spcBef>
            <a:spcAft>
              <a:spcPct val="15000"/>
            </a:spcAft>
            <a:buChar char="•"/>
          </a:pPr>
          <a:r>
            <a:rPr lang="hr-HR" sz="1400" kern="1200" dirty="0">
              <a:solidFill>
                <a:srgbClr val="FF0000"/>
              </a:solidFill>
            </a:rPr>
            <a:t>Besplatni</a:t>
          </a:r>
          <a:r>
            <a:rPr lang="hr-HR" sz="1400" kern="1200" dirty="0"/>
            <a:t> samo ako ga izvodi zračni prijevoznik</a:t>
          </a:r>
          <a:endParaRPr lang="en-US" sz="1400" kern="1200" dirty="0"/>
        </a:p>
        <a:p>
          <a:pPr marL="228600" lvl="2" indent="-114300" algn="l" defTabSz="622300">
            <a:lnSpc>
              <a:spcPct val="90000"/>
            </a:lnSpc>
            <a:spcBef>
              <a:spcPct val="0"/>
            </a:spcBef>
            <a:spcAft>
              <a:spcPct val="15000"/>
            </a:spcAft>
            <a:buChar char="•"/>
          </a:pPr>
          <a:r>
            <a:rPr lang="hr-HR" sz="1400" kern="1200" dirty="0"/>
            <a:t>Uvijek je uključena i neka protučinidba – PR itd.</a:t>
          </a:r>
          <a:endParaRPr lang="en-US" sz="1400" kern="1200" dirty="0"/>
        </a:p>
        <a:p>
          <a:pPr marL="228600" lvl="2" indent="-114300" algn="l" defTabSz="622300">
            <a:lnSpc>
              <a:spcPct val="90000"/>
            </a:lnSpc>
            <a:spcBef>
              <a:spcPct val="0"/>
            </a:spcBef>
            <a:spcAft>
              <a:spcPct val="15000"/>
            </a:spcAft>
            <a:buChar char="•"/>
          </a:pPr>
          <a:r>
            <a:rPr lang="hr-HR" sz="1400" kern="1200" dirty="0"/>
            <a:t>Ostali besplatni: primjena nacionalnih propisa</a:t>
          </a:r>
          <a:endParaRPr lang="en-US" sz="1400" kern="1200" dirty="0"/>
        </a:p>
        <a:p>
          <a:pPr marL="114300" lvl="1" indent="-114300" algn="l" defTabSz="622300">
            <a:lnSpc>
              <a:spcPct val="90000"/>
            </a:lnSpc>
            <a:spcBef>
              <a:spcPct val="0"/>
            </a:spcBef>
            <a:spcAft>
              <a:spcPct val="15000"/>
            </a:spcAft>
            <a:buChar char="•"/>
          </a:pPr>
          <a:r>
            <a:rPr lang="hr-HR" sz="1400" kern="1200" dirty="0">
              <a:solidFill>
                <a:srgbClr val="FF0000"/>
              </a:solidFill>
            </a:rPr>
            <a:t>UZASTOPNI prijevoz</a:t>
          </a:r>
          <a:r>
            <a:rPr lang="hr-HR" sz="1400" kern="1200" dirty="0"/>
            <a:t>: DA, ako ga stranke smatraju jedinstvenom operacijom prijevoza, iako je sklopljeno više ugovora ili se jedan/više letova izvršavaju na teritoriju iste države</a:t>
          </a:r>
          <a:endParaRPr lang="en-US" sz="1400" kern="1200" dirty="0"/>
        </a:p>
        <a:p>
          <a:pPr marL="114300" lvl="1" indent="-114300" algn="l" defTabSz="622300">
            <a:lnSpc>
              <a:spcPct val="90000"/>
            </a:lnSpc>
            <a:spcBef>
              <a:spcPct val="0"/>
            </a:spcBef>
            <a:spcAft>
              <a:spcPct val="15000"/>
            </a:spcAft>
            <a:buChar char="•"/>
          </a:pPr>
          <a:r>
            <a:rPr lang="hr-HR" sz="1400" kern="1200" dirty="0">
              <a:solidFill>
                <a:srgbClr val="FF0000"/>
              </a:solidFill>
            </a:rPr>
            <a:t>NE</a:t>
          </a:r>
          <a:r>
            <a:rPr lang="hr-HR" sz="1400" kern="1200" dirty="0"/>
            <a:t>: eksperimentalni letovi prije uspostavljanja linijskih, prijevoz zbog izvanrednih okolnosti – pomoć zrakoplovu, poštanski prijevozi, trening pilota (v. čl. 34 WC ‘29/HP ‘55, čl. 51 MC ‘99)</a:t>
          </a:r>
          <a:endParaRPr lang="en-US" sz="1400" kern="1200" dirty="0"/>
        </a:p>
      </dsp:txBody>
      <dsp:txXfrm rot="-5400000">
        <a:off x="1927752" y="289857"/>
        <a:ext cx="7245925" cy="2765736"/>
      </dsp:txXfrm>
    </dsp:sp>
    <dsp:sp modelId="{5B6EEEAB-87A4-40DA-9AC7-E9BA0549A365}">
      <dsp:nvSpPr>
        <dsp:cNvPr id="0" name=""/>
        <dsp:cNvSpPr/>
      </dsp:nvSpPr>
      <dsp:spPr>
        <a:xfrm>
          <a:off x="374" y="83"/>
          <a:ext cx="1927377" cy="334528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hr-HR" sz="3200" kern="1200" dirty="0"/>
            <a:t>VK ’29</a:t>
          </a:r>
        </a:p>
        <a:p>
          <a:pPr marL="0" lvl="0" indent="0" algn="ctr" defTabSz="1422400">
            <a:lnSpc>
              <a:spcPct val="90000"/>
            </a:lnSpc>
            <a:spcBef>
              <a:spcPct val="0"/>
            </a:spcBef>
            <a:spcAft>
              <a:spcPct val="35000"/>
            </a:spcAft>
            <a:buNone/>
          </a:pPr>
          <a:r>
            <a:rPr lang="hr-HR" sz="3200" kern="1200" dirty="0"/>
            <a:t>+</a:t>
          </a:r>
        </a:p>
        <a:p>
          <a:pPr marL="0" lvl="0" indent="0" algn="ctr" defTabSz="1422400">
            <a:lnSpc>
              <a:spcPct val="90000"/>
            </a:lnSpc>
            <a:spcBef>
              <a:spcPct val="0"/>
            </a:spcBef>
            <a:spcAft>
              <a:spcPct val="35000"/>
            </a:spcAft>
            <a:buNone/>
          </a:pPr>
          <a:r>
            <a:rPr lang="hr-HR" sz="3200" kern="1200" dirty="0"/>
            <a:t>HP ’55</a:t>
          </a:r>
        </a:p>
        <a:p>
          <a:pPr marL="0" lvl="0" indent="0" algn="ctr" defTabSz="1422400">
            <a:lnSpc>
              <a:spcPct val="90000"/>
            </a:lnSpc>
            <a:spcBef>
              <a:spcPct val="0"/>
            </a:spcBef>
            <a:spcAft>
              <a:spcPct val="35000"/>
            </a:spcAft>
            <a:buNone/>
          </a:pPr>
          <a:r>
            <a:rPr lang="hr-HR" sz="3200" kern="1200" dirty="0"/>
            <a:t>+</a:t>
          </a:r>
        </a:p>
        <a:p>
          <a:pPr marL="0" lvl="0" indent="0" algn="ctr" defTabSz="1422400">
            <a:lnSpc>
              <a:spcPct val="90000"/>
            </a:lnSpc>
            <a:spcBef>
              <a:spcPct val="0"/>
            </a:spcBef>
            <a:spcAft>
              <a:spcPct val="35000"/>
            </a:spcAft>
            <a:buNone/>
          </a:pPr>
          <a:r>
            <a:rPr lang="hr-HR" sz="3200" kern="1200" dirty="0"/>
            <a:t>MK ‘99</a:t>
          </a:r>
          <a:endParaRPr lang="en-US" sz="3200" kern="1200" dirty="0"/>
        </a:p>
      </dsp:txBody>
      <dsp:txXfrm>
        <a:off x="94461" y="94170"/>
        <a:ext cx="1739203" cy="3157110"/>
      </dsp:txXfrm>
    </dsp:sp>
    <dsp:sp modelId="{BA4AAB50-6D44-4703-B41A-81535349534E}">
      <dsp:nvSpPr>
        <dsp:cNvPr id="0" name=""/>
        <dsp:cNvSpPr/>
      </dsp:nvSpPr>
      <dsp:spPr>
        <a:xfrm rot="5400000">
          <a:off x="4207236" y="1541699"/>
          <a:ext cx="2944519" cy="7287149"/>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hr-HR" sz="1400" kern="1200" dirty="0">
              <a:solidFill>
                <a:srgbClr val="FF0000"/>
              </a:solidFill>
            </a:rPr>
            <a:t>TRANSPOZICIJA MONTREALSKE KONVENCIJE U PRAVO EU</a:t>
          </a:r>
          <a:endParaRPr lang="en-US" sz="1400" kern="1200" dirty="0">
            <a:solidFill>
              <a:srgbClr val="FF0000"/>
            </a:solidFill>
          </a:endParaRPr>
        </a:p>
        <a:p>
          <a:pPr marL="114300" lvl="1" indent="-114300" algn="l" defTabSz="622300">
            <a:lnSpc>
              <a:spcPct val="90000"/>
            </a:lnSpc>
            <a:spcBef>
              <a:spcPct val="0"/>
            </a:spcBef>
            <a:spcAft>
              <a:spcPct val="15000"/>
            </a:spcAft>
            <a:buChar char="•"/>
          </a:pPr>
          <a:r>
            <a:rPr lang="hr-HR" sz="1400" kern="1200" dirty="0">
              <a:solidFill>
                <a:srgbClr val="FF0000"/>
              </a:solidFill>
            </a:rPr>
            <a:t>ADRESATI: ZRAČNI PRIJEVOZNICI ZAJEDNICE</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a:solidFill>
                <a:srgbClr val="FF0000"/>
              </a:solidFill>
            </a:rPr>
            <a:t>SVI </a:t>
          </a:r>
          <a:r>
            <a:rPr lang="en-US" sz="1400" kern="1200" dirty="0" err="1">
              <a:solidFill>
                <a:srgbClr val="FF0000"/>
              </a:solidFill>
            </a:rPr>
            <a:t>letovi</a:t>
          </a:r>
          <a:r>
            <a:rPr lang="en-US" sz="1400" kern="1200" dirty="0">
              <a:solidFill>
                <a:srgbClr val="FF0000"/>
              </a:solidFill>
            </a:rPr>
            <a:t> u</a:t>
          </a:r>
          <a:r>
            <a:rPr lang="hr-HR" sz="1400" kern="1200" dirty="0">
              <a:solidFill>
                <a:srgbClr val="FF0000"/>
              </a:solidFill>
            </a:rPr>
            <a:t>, iz, preko</a:t>
          </a:r>
          <a:r>
            <a:rPr lang="en-US" sz="1400" kern="1200" dirty="0">
              <a:solidFill>
                <a:srgbClr val="FF0000"/>
              </a:solidFill>
            </a:rPr>
            <a:t> EU</a:t>
          </a:r>
        </a:p>
        <a:p>
          <a:pPr marL="114300" lvl="1" indent="-114300" algn="l" defTabSz="622300">
            <a:lnSpc>
              <a:spcPct val="90000"/>
            </a:lnSpc>
            <a:spcBef>
              <a:spcPct val="0"/>
            </a:spcBef>
            <a:spcAft>
              <a:spcPct val="15000"/>
            </a:spcAft>
            <a:buChar char="•"/>
          </a:pPr>
          <a:r>
            <a:rPr lang="hr-HR" sz="1400" kern="1200" dirty="0"/>
            <a:t>Smrt ili bilo koja tjelesna ozljeda putnika</a:t>
          </a:r>
          <a:endParaRPr lang="en-US" sz="1400" kern="1200" dirty="0"/>
        </a:p>
        <a:p>
          <a:pPr marL="114300" lvl="1" indent="-114300" algn="l" defTabSz="622300">
            <a:lnSpc>
              <a:spcPct val="90000"/>
            </a:lnSpc>
            <a:spcBef>
              <a:spcPct val="0"/>
            </a:spcBef>
            <a:spcAft>
              <a:spcPct val="15000"/>
            </a:spcAft>
            <a:buChar char="•"/>
          </a:pPr>
          <a:r>
            <a:rPr lang="hr-HR" sz="1400" kern="1200" dirty="0"/>
            <a:t>Nesreća u zrakoplovu ili tijekom operacije ukrcaja ili </a:t>
          </a:r>
          <a:r>
            <a:rPr lang="hr-HR" sz="1400" kern="1200" dirty="0" err="1"/>
            <a:t>iskrcaja</a:t>
          </a:r>
          <a:endParaRPr lang="en-US" sz="1400" kern="1200" dirty="0"/>
        </a:p>
        <a:p>
          <a:pPr marL="114300" lvl="1" indent="-114300" algn="l" defTabSz="622300">
            <a:lnSpc>
              <a:spcPct val="90000"/>
            </a:lnSpc>
            <a:spcBef>
              <a:spcPct val="0"/>
            </a:spcBef>
            <a:spcAft>
              <a:spcPct val="15000"/>
            </a:spcAft>
            <a:buChar char="•"/>
          </a:pPr>
          <a:r>
            <a:rPr lang="hr-HR" sz="1400" kern="1200" dirty="0">
              <a:solidFill>
                <a:srgbClr val="FF0000"/>
              </a:solidFill>
            </a:rPr>
            <a:t>STRANI PRIJEVOZNICI </a:t>
          </a:r>
          <a:r>
            <a:rPr lang="hr-HR" sz="1400" kern="1200" dirty="0"/>
            <a:t>KOJI OBAVLJAJU USLUGU PRIJEVOZA U, PREKO, IZ EU:</a:t>
          </a:r>
          <a:endParaRPr lang="en-US" sz="1400" kern="1200" dirty="0"/>
        </a:p>
        <a:p>
          <a:pPr marL="228600" lvl="2" indent="-114300" algn="l" defTabSz="622300">
            <a:lnSpc>
              <a:spcPct val="90000"/>
            </a:lnSpc>
            <a:spcBef>
              <a:spcPct val="0"/>
            </a:spcBef>
            <a:spcAft>
              <a:spcPct val="15000"/>
            </a:spcAft>
            <a:buChar char="•"/>
          </a:pPr>
          <a:r>
            <a:rPr lang="hr-HR" sz="1400" kern="1200" dirty="0"/>
            <a:t>Obveza informiranja putnika da ne primjenjuju Uredbu, kao i o uvjetima svoje odgovornosti (ne samo iznos ograničenja!)</a:t>
          </a:r>
          <a:endParaRPr lang="en-US" sz="1400" kern="1200" dirty="0"/>
        </a:p>
      </dsp:txBody>
      <dsp:txXfrm rot="-5400000">
        <a:off x="2035921" y="3856754"/>
        <a:ext cx="7143409" cy="2657039"/>
      </dsp:txXfrm>
    </dsp:sp>
    <dsp:sp modelId="{69EC90E8-DAB8-4184-8B3D-A7E3E5281E52}">
      <dsp:nvSpPr>
        <dsp:cNvPr id="0" name=""/>
        <dsp:cNvSpPr/>
      </dsp:nvSpPr>
      <dsp:spPr>
        <a:xfrm>
          <a:off x="374" y="3512632"/>
          <a:ext cx="2035546" cy="334528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hr-HR" sz="3200" kern="1200" dirty="0"/>
            <a:t>UREDBE </a:t>
          </a:r>
        </a:p>
        <a:p>
          <a:pPr marL="0" lvl="0" indent="0" algn="ctr" defTabSz="1422400">
            <a:lnSpc>
              <a:spcPct val="100000"/>
            </a:lnSpc>
            <a:spcBef>
              <a:spcPct val="0"/>
            </a:spcBef>
            <a:spcAft>
              <a:spcPct val="35000"/>
            </a:spcAft>
            <a:buNone/>
          </a:pPr>
          <a:r>
            <a:rPr lang="hr-HR" sz="3200" kern="1200" dirty="0"/>
            <a:t>2027/97</a:t>
          </a:r>
        </a:p>
        <a:p>
          <a:pPr marL="0" lvl="0" indent="0" algn="ctr" defTabSz="1422400">
            <a:lnSpc>
              <a:spcPct val="100000"/>
            </a:lnSpc>
            <a:spcBef>
              <a:spcPct val="0"/>
            </a:spcBef>
            <a:spcAft>
              <a:spcPct val="35000"/>
            </a:spcAft>
            <a:buNone/>
          </a:pPr>
          <a:r>
            <a:rPr lang="hr-HR" sz="3200" kern="1200" dirty="0"/>
            <a:t>+</a:t>
          </a:r>
        </a:p>
        <a:p>
          <a:pPr marL="0" lvl="0" indent="0" algn="ctr" defTabSz="1422400">
            <a:lnSpc>
              <a:spcPct val="100000"/>
            </a:lnSpc>
            <a:spcBef>
              <a:spcPct val="0"/>
            </a:spcBef>
            <a:spcAft>
              <a:spcPct val="35000"/>
            </a:spcAft>
            <a:buNone/>
          </a:pPr>
          <a:r>
            <a:rPr lang="hr-HR" sz="3200" kern="1200" dirty="0"/>
            <a:t>889/2002</a:t>
          </a:r>
          <a:endParaRPr lang="en-US" sz="3200" kern="1200" dirty="0"/>
        </a:p>
      </dsp:txBody>
      <dsp:txXfrm>
        <a:off x="99741" y="3611999"/>
        <a:ext cx="1836812" cy="31465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5DD37-4CA7-4589-9170-FC47C8C1E965}">
      <dsp:nvSpPr>
        <dsp:cNvPr id="0" name=""/>
        <dsp:cNvSpPr/>
      </dsp:nvSpPr>
      <dsp:spPr>
        <a:xfrm rot="5400000">
          <a:off x="-361652" y="362453"/>
          <a:ext cx="2411015" cy="1687710"/>
        </a:xfrm>
        <a:prstGeom prst="chevron">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hr-HR" sz="4300" kern="1200" dirty="0"/>
            <a:t>WC ‘29</a:t>
          </a:r>
          <a:endParaRPr lang="en-US" sz="4300" kern="1200" dirty="0"/>
        </a:p>
      </dsp:txBody>
      <dsp:txXfrm rot="-5400000">
        <a:off x="1" y="844655"/>
        <a:ext cx="1687710" cy="723305"/>
      </dsp:txXfrm>
    </dsp:sp>
    <dsp:sp modelId="{B1252250-BB88-404A-91CE-D15A4C1006C3}">
      <dsp:nvSpPr>
        <dsp:cNvPr id="0" name=""/>
        <dsp:cNvSpPr/>
      </dsp:nvSpPr>
      <dsp:spPr>
        <a:xfrm rot="5400000">
          <a:off x="4351215" y="-2662703"/>
          <a:ext cx="1567160" cy="6894170"/>
        </a:xfrm>
        <a:prstGeom prst="round2SameRect">
          <a:avLst/>
        </a:prstGeom>
        <a:solidFill>
          <a:schemeClr val="lt1">
            <a:alpha val="90000"/>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hr-HR" sz="1200" kern="1200" dirty="0"/>
            <a:t>Ograničena odgovornost</a:t>
          </a:r>
          <a:endParaRPr lang="en-US" sz="1200" kern="1200" dirty="0"/>
        </a:p>
        <a:p>
          <a:pPr marL="114300" lvl="1" indent="-114300" algn="l" defTabSz="533400">
            <a:lnSpc>
              <a:spcPct val="90000"/>
            </a:lnSpc>
            <a:spcBef>
              <a:spcPct val="0"/>
            </a:spcBef>
            <a:spcAft>
              <a:spcPct val="15000"/>
            </a:spcAft>
            <a:buChar char="•"/>
          </a:pPr>
          <a:r>
            <a:rPr lang="hr-HR" sz="1200" kern="1200" dirty="0"/>
            <a:t>125.000 </a:t>
          </a:r>
          <a:r>
            <a:rPr lang="hr-HR" sz="1200" kern="1200" dirty="0" err="1"/>
            <a:t>Poincar</a:t>
          </a:r>
          <a:r>
            <a:rPr lang="hr-HR" sz="1200" kern="1200" dirty="0" err="1">
              <a:latin typeface="Calibri" panose="020F0502020204030204" pitchFamily="34" charset="0"/>
              <a:cs typeface="Calibri" panose="020F0502020204030204" pitchFamily="34" charset="0"/>
            </a:rPr>
            <a:t>é</a:t>
          </a:r>
          <a:r>
            <a:rPr lang="hr-HR" sz="1200" kern="1200" dirty="0">
              <a:latin typeface="Calibri" panose="020F0502020204030204" pitchFamily="34" charset="0"/>
              <a:cs typeface="Calibri" panose="020F0502020204030204" pitchFamily="34" charset="0"/>
            </a:rPr>
            <a:t> franaka (cca 10.000 USD)</a:t>
          </a:r>
          <a:endParaRPr lang="en-US" sz="1200" kern="1200" dirty="0"/>
        </a:p>
      </dsp:txBody>
      <dsp:txXfrm rot="-5400000">
        <a:off x="1687710" y="77304"/>
        <a:ext cx="6817668" cy="1414156"/>
      </dsp:txXfrm>
    </dsp:sp>
    <dsp:sp modelId="{2AA25076-5954-40D7-A0D7-E9180522C0CA}">
      <dsp:nvSpPr>
        <dsp:cNvPr id="0" name=""/>
        <dsp:cNvSpPr/>
      </dsp:nvSpPr>
      <dsp:spPr>
        <a:xfrm rot="5400000">
          <a:off x="-361652" y="2585144"/>
          <a:ext cx="2411015" cy="1687710"/>
        </a:xfrm>
        <a:prstGeom prst="chevron">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hr-HR" sz="4300" kern="1200" dirty="0"/>
            <a:t>HP ‘55</a:t>
          </a:r>
          <a:endParaRPr lang="en-US" sz="4300" kern="1200" dirty="0"/>
        </a:p>
      </dsp:txBody>
      <dsp:txXfrm rot="-5400000">
        <a:off x="1" y="3067346"/>
        <a:ext cx="1687710" cy="723305"/>
      </dsp:txXfrm>
    </dsp:sp>
    <dsp:sp modelId="{AAE41DCD-B261-4022-9AE7-1CE2522A220F}">
      <dsp:nvSpPr>
        <dsp:cNvPr id="0" name=""/>
        <dsp:cNvSpPr/>
      </dsp:nvSpPr>
      <dsp:spPr>
        <a:xfrm rot="5400000">
          <a:off x="4351215" y="-440012"/>
          <a:ext cx="1567160" cy="6894170"/>
        </a:xfrm>
        <a:prstGeom prst="round2SameRect">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hr-HR" sz="1200" kern="1200" dirty="0"/>
            <a:t>Ograničena odgovornost</a:t>
          </a:r>
          <a:endParaRPr lang="en-US" sz="1200" kern="1200" dirty="0"/>
        </a:p>
        <a:p>
          <a:pPr marL="114300" lvl="1" indent="-114300" algn="l" defTabSz="533400">
            <a:lnSpc>
              <a:spcPct val="90000"/>
            </a:lnSpc>
            <a:spcBef>
              <a:spcPct val="0"/>
            </a:spcBef>
            <a:spcAft>
              <a:spcPct val="15000"/>
            </a:spcAft>
            <a:buChar char="•"/>
          </a:pPr>
          <a:r>
            <a:rPr lang="hr-HR" sz="1200" kern="1200" dirty="0"/>
            <a:t>250.000 </a:t>
          </a:r>
          <a:r>
            <a:rPr lang="hr-HR" sz="1200" kern="1200" dirty="0" err="1"/>
            <a:t>Poincar</a:t>
          </a:r>
          <a:r>
            <a:rPr lang="hr-HR" sz="1200" kern="1200" dirty="0" err="1">
              <a:latin typeface="Calibri" panose="020F0502020204030204" pitchFamily="34" charset="0"/>
              <a:cs typeface="Calibri" panose="020F0502020204030204" pitchFamily="34" charset="0"/>
            </a:rPr>
            <a:t>é</a:t>
          </a:r>
          <a:r>
            <a:rPr lang="hr-HR" sz="1200" kern="1200" dirty="0">
              <a:latin typeface="Calibri" panose="020F0502020204030204" pitchFamily="34" charset="0"/>
              <a:cs typeface="Calibri" panose="020F0502020204030204" pitchFamily="34" charset="0"/>
            </a:rPr>
            <a:t> franaka (cca 20.000 USD)</a:t>
          </a:r>
          <a:endParaRPr lang="en-US" sz="1200" kern="1200" dirty="0"/>
        </a:p>
      </dsp:txBody>
      <dsp:txXfrm rot="-5400000">
        <a:off x="1687710" y="2299995"/>
        <a:ext cx="6817668" cy="1414156"/>
      </dsp:txXfrm>
    </dsp:sp>
    <dsp:sp modelId="{16F851F9-9480-4463-9840-C91ED8A1A380}">
      <dsp:nvSpPr>
        <dsp:cNvPr id="0" name=""/>
        <dsp:cNvSpPr/>
      </dsp:nvSpPr>
      <dsp:spPr>
        <a:xfrm rot="5400000">
          <a:off x="-361652" y="4807835"/>
          <a:ext cx="2411015" cy="1687710"/>
        </a:xfrm>
        <a:prstGeom prst="chevron">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hr-HR" sz="4300" kern="1200" dirty="0"/>
            <a:t>MC ‘99</a:t>
          </a:r>
          <a:endParaRPr lang="en-US" sz="4300" kern="1200" dirty="0"/>
        </a:p>
      </dsp:txBody>
      <dsp:txXfrm rot="-5400000">
        <a:off x="1" y="5290037"/>
        <a:ext cx="1687710" cy="723305"/>
      </dsp:txXfrm>
    </dsp:sp>
    <dsp:sp modelId="{B36DCF6E-3A86-48E1-B517-A8C828F17598}">
      <dsp:nvSpPr>
        <dsp:cNvPr id="0" name=""/>
        <dsp:cNvSpPr/>
      </dsp:nvSpPr>
      <dsp:spPr>
        <a:xfrm rot="5400000">
          <a:off x="4351215" y="1782677"/>
          <a:ext cx="1567160" cy="6894170"/>
        </a:xfrm>
        <a:prstGeom prst="round2SameRect">
          <a:avLst/>
        </a:prstGeom>
        <a:solidFill>
          <a:schemeClr val="lt1">
            <a:alpha val="90000"/>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hr-HR" sz="1200" kern="1200" dirty="0"/>
            <a:t>Neograničena odgovornost</a:t>
          </a:r>
          <a:endParaRPr lang="en-US" sz="1200" kern="1200" dirty="0"/>
        </a:p>
        <a:p>
          <a:pPr marL="114300" lvl="1" indent="-114300" algn="l" defTabSz="533400">
            <a:lnSpc>
              <a:spcPct val="90000"/>
            </a:lnSpc>
            <a:spcBef>
              <a:spcPct val="0"/>
            </a:spcBef>
            <a:spcAft>
              <a:spcPct val="15000"/>
            </a:spcAft>
            <a:buChar char="•"/>
          </a:pPr>
          <a:r>
            <a:rPr lang="hr-HR" sz="1200" kern="1200" dirty="0"/>
            <a:t>1. stupanj: 113.300 SDR – objektivna odgovornost</a:t>
          </a:r>
          <a:endParaRPr lang="en-US" sz="1200" kern="1200" dirty="0"/>
        </a:p>
        <a:p>
          <a:pPr marL="114300" lvl="1" indent="-114300" algn="l" defTabSz="533400">
            <a:lnSpc>
              <a:spcPct val="90000"/>
            </a:lnSpc>
            <a:spcBef>
              <a:spcPct val="0"/>
            </a:spcBef>
            <a:spcAft>
              <a:spcPct val="15000"/>
            </a:spcAft>
            <a:buChar char="•"/>
          </a:pPr>
          <a:r>
            <a:rPr lang="hr-HR" sz="1200" kern="1200" dirty="0"/>
            <a:t>2. stupanj: neograničeno – pretpostavljena krivnja</a:t>
          </a:r>
          <a:endParaRPr lang="en-US" sz="1200" kern="1200" dirty="0"/>
        </a:p>
        <a:p>
          <a:pPr marL="114300" lvl="1" indent="-114300" algn="l" defTabSz="533400">
            <a:lnSpc>
              <a:spcPct val="90000"/>
            </a:lnSpc>
            <a:spcBef>
              <a:spcPct val="0"/>
            </a:spcBef>
            <a:spcAft>
              <a:spcPct val="15000"/>
            </a:spcAft>
            <a:buChar char="•"/>
          </a:pPr>
          <a:r>
            <a:rPr lang="hr-HR" sz="1200" kern="1200" dirty="0"/>
            <a:t>Periodične automatske revizije iznosa ograničenja (čl. 24 MC’99), globalna recesija i pad vrijednosti SDR</a:t>
          </a:r>
          <a:endParaRPr lang="en-US" sz="1200" kern="1200" dirty="0"/>
        </a:p>
        <a:p>
          <a:pPr marL="228600" lvl="2" indent="-114300" algn="l" defTabSz="533400">
            <a:lnSpc>
              <a:spcPct val="90000"/>
            </a:lnSpc>
            <a:spcBef>
              <a:spcPct val="0"/>
            </a:spcBef>
            <a:spcAft>
              <a:spcPct val="15000"/>
            </a:spcAft>
            <a:buChar char="•"/>
          </a:pPr>
          <a:r>
            <a:rPr lang="hr-HR" sz="1200" kern="1200" dirty="0"/>
            <a:t>Tzv. </a:t>
          </a:r>
          <a:r>
            <a:rPr lang="hr-HR" sz="1200" i="1" kern="1200" dirty="0" err="1"/>
            <a:t>Self-executing</a:t>
          </a:r>
          <a:r>
            <a:rPr lang="hr-HR" sz="1200" i="1" kern="1200" dirty="0"/>
            <a:t> </a:t>
          </a:r>
          <a:r>
            <a:rPr lang="hr-HR" sz="1200" i="1" kern="1200" dirty="0" err="1"/>
            <a:t>agreement</a:t>
          </a:r>
          <a:r>
            <a:rPr lang="hr-HR" sz="1200" i="1" kern="1200" dirty="0"/>
            <a:t> </a:t>
          </a:r>
          <a:r>
            <a:rPr lang="hr-HR" sz="1200" kern="1200" dirty="0"/>
            <a:t>– izmjena obvezuje sve stranke, nema „različitih krugova”</a:t>
          </a:r>
          <a:endParaRPr lang="en-US" sz="1200" kern="1200" dirty="0"/>
        </a:p>
        <a:p>
          <a:pPr marL="114300" lvl="1" indent="-114300" algn="l" defTabSz="533400">
            <a:lnSpc>
              <a:spcPct val="90000"/>
            </a:lnSpc>
            <a:spcBef>
              <a:spcPct val="0"/>
            </a:spcBef>
            <a:spcAft>
              <a:spcPct val="15000"/>
            </a:spcAft>
            <a:buChar char="•"/>
          </a:pPr>
          <a:r>
            <a:rPr lang="hr-HR" sz="1200" kern="1200" dirty="0"/>
            <a:t>Moguće ugovorno povisiti granice odgovornosti ili ugovoriti neograničenu odgovornost (čl. 25)</a:t>
          </a:r>
          <a:endParaRPr lang="en-US" sz="1200" kern="1200" dirty="0"/>
        </a:p>
      </dsp:txBody>
      <dsp:txXfrm rot="-5400000">
        <a:off x="1687710" y="4522684"/>
        <a:ext cx="6817668" cy="14141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59ABD-3631-47F8-BB37-654850FCE1DB}">
      <dsp:nvSpPr>
        <dsp:cNvPr id="0" name=""/>
        <dsp:cNvSpPr/>
      </dsp:nvSpPr>
      <dsp:spPr>
        <a:xfrm rot="5400000">
          <a:off x="4743480" y="-1386699"/>
          <a:ext cx="2169478" cy="548538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hr-HR" sz="2100" kern="1200" dirty="0"/>
            <a:t>Prijevoznik mora dokazati:</a:t>
          </a:r>
          <a:endParaRPr lang="en-US" sz="2100" kern="1200" dirty="0"/>
        </a:p>
        <a:p>
          <a:pPr marL="228600" lvl="1" indent="-228600" algn="l" defTabSz="933450">
            <a:lnSpc>
              <a:spcPct val="90000"/>
            </a:lnSpc>
            <a:spcBef>
              <a:spcPct val="0"/>
            </a:spcBef>
            <a:spcAft>
              <a:spcPct val="15000"/>
            </a:spcAft>
            <a:buChar char="•"/>
          </a:pPr>
          <a:r>
            <a:rPr lang="hr-HR" sz="2100" kern="1200">
              <a:solidFill>
                <a:srgbClr val="FF0000"/>
              </a:solidFill>
            </a:rPr>
            <a:t>Nepažnja ili druga skrivljena radnja ili propust putnika</a:t>
          </a:r>
          <a:endParaRPr lang="hr-HR" sz="2100" kern="1200" dirty="0">
            <a:solidFill>
              <a:srgbClr val="FF0000"/>
            </a:solidFill>
          </a:endParaRPr>
        </a:p>
        <a:p>
          <a:pPr marL="457200" lvl="2" indent="-228600" algn="l" defTabSz="933450">
            <a:lnSpc>
              <a:spcPct val="90000"/>
            </a:lnSpc>
            <a:spcBef>
              <a:spcPct val="0"/>
            </a:spcBef>
            <a:spcAft>
              <a:spcPct val="15000"/>
            </a:spcAft>
            <a:buChar char="•"/>
          </a:pPr>
          <a:r>
            <a:rPr lang="hr-HR" sz="2100" kern="1200" dirty="0"/>
            <a:t>Podijeljena odgovornost</a:t>
          </a:r>
          <a:endParaRPr lang="en-US" sz="2100" kern="1200" dirty="0"/>
        </a:p>
      </dsp:txBody>
      <dsp:txXfrm rot="-5400000">
        <a:off x="3085528" y="377158"/>
        <a:ext cx="5379478" cy="1957668"/>
      </dsp:txXfrm>
    </dsp:sp>
    <dsp:sp modelId="{D18D632E-F30D-4D26-BC75-994AE147002A}">
      <dsp:nvSpPr>
        <dsp:cNvPr id="0" name=""/>
        <dsp:cNvSpPr/>
      </dsp:nvSpPr>
      <dsp:spPr>
        <a:xfrm>
          <a:off x="0" y="67"/>
          <a:ext cx="3085528" cy="271184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112395" rIns="224790" bIns="112395" numCol="1" spcCol="1270" anchor="ctr" anchorCtr="0">
          <a:noAutofit/>
        </a:bodyPr>
        <a:lstStyle/>
        <a:p>
          <a:pPr marL="0" lvl="0" indent="0" algn="ctr" defTabSz="2622550">
            <a:lnSpc>
              <a:spcPct val="90000"/>
            </a:lnSpc>
            <a:spcBef>
              <a:spcPct val="0"/>
            </a:spcBef>
            <a:spcAft>
              <a:spcPct val="35000"/>
            </a:spcAft>
            <a:buNone/>
          </a:pPr>
          <a:r>
            <a:rPr lang="hr-HR" sz="5900" kern="1200" dirty="0"/>
            <a:t>I </a:t>
          </a:r>
          <a:r>
            <a:rPr lang="hr-HR" sz="4800" kern="1200" dirty="0"/>
            <a:t>stupanj</a:t>
          </a:r>
          <a:endParaRPr lang="en-US" sz="4800" kern="1200" dirty="0"/>
        </a:p>
      </dsp:txBody>
      <dsp:txXfrm>
        <a:off x="132382" y="132449"/>
        <a:ext cx="2820764" cy="2447084"/>
      </dsp:txXfrm>
    </dsp:sp>
    <dsp:sp modelId="{B5F9A62E-1C91-420C-BE0F-F3B343AF4C3A}">
      <dsp:nvSpPr>
        <dsp:cNvPr id="0" name=""/>
        <dsp:cNvSpPr/>
      </dsp:nvSpPr>
      <dsp:spPr>
        <a:xfrm rot="5400000">
          <a:off x="4743480" y="1460741"/>
          <a:ext cx="2169478" cy="548538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hr-HR" sz="2100" kern="1200" dirty="0"/>
            <a:t>Prijevoznik mora dokazati</a:t>
          </a:r>
          <a:endParaRPr lang="en-US" sz="2100" kern="1200" dirty="0"/>
        </a:p>
        <a:p>
          <a:pPr marL="228600" lvl="1" indent="-228600" algn="l" defTabSz="933450">
            <a:lnSpc>
              <a:spcPct val="90000"/>
            </a:lnSpc>
            <a:spcBef>
              <a:spcPct val="0"/>
            </a:spcBef>
            <a:spcAft>
              <a:spcPct val="15000"/>
            </a:spcAft>
            <a:buChar char="•"/>
          </a:pPr>
          <a:r>
            <a:rPr lang="hr-HR" sz="2100" kern="1200" dirty="0">
              <a:solidFill>
                <a:srgbClr val="FF0000"/>
              </a:solidFill>
            </a:rPr>
            <a:t>Šteta nije nastala zbog nemara ili drugog štetnog djelovanja prijevoznika ili službenika i agenata</a:t>
          </a:r>
          <a:endParaRPr lang="en-US" sz="2100" kern="1200" dirty="0">
            <a:solidFill>
              <a:srgbClr val="FF0000"/>
            </a:solidFill>
          </a:endParaRPr>
        </a:p>
        <a:p>
          <a:pPr marL="228600" lvl="1" indent="-228600" algn="l" defTabSz="933450">
            <a:lnSpc>
              <a:spcPct val="90000"/>
            </a:lnSpc>
            <a:spcBef>
              <a:spcPct val="0"/>
            </a:spcBef>
            <a:spcAft>
              <a:spcPct val="15000"/>
            </a:spcAft>
            <a:buChar char="•"/>
          </a:pPr>
          <a:r>
            <a:rPr lang="hr-HR" sz="2100" kern="1200" dirty="0">
              <a:solidFill>
                <a:srgbClr val="FF0000"/>
              </a:solidFill>
            </a:rPr>
            <a:t>Da je šteta isključiva posljedica nemara ili štetne radnje treće strane</a:t>
          </a:r>
          <a:endParaRPr lang="en-US" sz="2100" kern="1200" dirty="0">
            <a:solidFill>
              <a:srgbClr val="FF0000"/>
            </a:solidFill>
          </a:endParaRPr>
        </a:p>
      </dsp:txBody>
      <dsp:txXfrm rot="-5400000">
        <a:off x="3085528" y="3224599"/>
        <a:ext cx="5379478" cy="1957668"/>
      </dsp:txXfrm>
    </dsp:sp>
    <dsp:sp modelId="{357E4840-0997-4836-8560-59B6B87747A9}">
      <dsp:nvSpPr>
        <dsp:cNvPr id="0" name=""/>
        <dsp:cNvSpPr/>
      </dsp:nvSpPr>
      <dsp:spPr>
        <a:xfrm>
          <a:off x="0" y="2847508"/>
          <a:ext cx="3085528" cy="271184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112395" rIns="224790" bIns="112395" numCol="1" spcCol="1270" anchor="ctr" anchorCtr="0">
          <a:noAutofit/>
        </a:bodyPr>
        <a:lstStyle/>
        <a:p>
          <a:pPr marL="0" lvl="0" indent="0" algn="ctr" defTabSz="2622550">
            <a:lnSpc>
              <a:spcPct val="90000"/>
            </a:lnSpc>
            <a:spcBef>
              <a:spcPct val="0"/>
            </a:spcBef>
            <a:spcAft>
              <a:spcPct val="35000"/>
            </a:spcAft>
            <a:buNone/>
          </a:pPr>
          <a:r>
            <a:rPr lang="hr-HR" sz="5900" kern="1200" dirty="0"/>
            <a:t>II stupanj</a:t>
          </a:r>
          <a:endParaRPr lang="en-US" sz="5900" kern="1200" dirty="0"/>
        </a:p>
      </dsp:txBody>
      <dsp:txXfrm>
        <a:off x="132382" y="2979890"/>
        <a:ext cx="2820764" cy="24470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D39B3-67B5-42F2-AFD7-C46BC1A6EE0E}">
      <dsp:nvSpPr>
        <dsp:cNvPr id="0" name=""/>
        <dsp:cNvSpPr/>
      </dsp:nvSpPr>
      <dsp:spPr>
        <a:xfrm>
          <a:off x="656" y="1733964"/>
          <a:ext cx="2825058" cy="3383290"/>
        </a:xfrm>
        <a:prstGeom prst="roundRect">
          <a:avLst>
            <a:gd name="adj" fmla="val 5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hr-HR" sz="3200" kern="1200" dirty="0"/>
            <a:t>WC ‘29</a:t>
          </a:r>
          <a:endParaRPr lang="en-US" sz="3200" kern="1200" dirty="0"/>
        </a:p>
      </dsp:txBody>
      <dsp:txXfrm rot="16200000">
        <a:off x="-1103986" y="2838607"/>
        <a:ext cx="2774298" cy="565011"/>
      </dsp:txXfrm>
    </dsp:sp>
    <dsp:sp modelId="{FE4F01A1-CA06-462F-BC66-22F223D27FAD}">
      <dsp:nvSpPr>
        <dsp:cNvPr id="0" name=""/>
        <dsp:cNvSpPr/>
      </dsp:nvSpPr>
      <dsp:spPr>
        <a:xfrm>
          <a:off x="565668" y="1733964"/>
          <a:ext cx="2104668" cy="3383290"/>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hr-HR" sz="1600" b="0" i="0" kern="1200" dirty="0"/>
            <a:t>…šteta uzrokovana namjerom ili onim stupnjem nepažnje koji se po pravu suda pred kojim se vodi postupak smatra izjednačenim s namjerom…”</a:t>
          </a:r>
        </a:p>
        <a:p>
          <a:pPr marL="0" lvl="0" indent="0" algn="l" defTabSz="711200">
            <a:lnSpc>
              <a:spcPct val="90000"/>
            </a:lnSpc>
            <a:spcBef>
              <a:spcPct val="0"/>
            </a:spcBef>
            <a:spcAft>
              <a:spcPct val="35000"/>
            </a:spcAft>
            <a:buNone/>
          </a:pPr>
          <a:endParaRPr lang="hr-HR" sz="1600" b="0" i="0" kern="1200" dirty="0"/>
        </a:p>
        <a:p>
          <a:pPr marL="0" lvl="0" indent="0" algn="l" defTabSz="711200">
            <a:lnSpc>
              <a:spcPct val="90000"/>
            </a:lnSpc>
            <a:spcBef>
              <a:spcPct val="0"/>
            </a:spcBef>
            <a:spcAft>
              <a:spcPct val="35000"/>
            </a:spcAft>
            <a:buNone/>
          </a:pPr>
          <a:endParaRPr lang="hr-HR" sz="1600" b="0" i="0" kern="1200" dirty="0"/>
        </a:p>
        <a:p>
          <a:pPr marL="0" lvl="0" indent="0" algn="l" defTabSz="711200">
            <a:lnSpc>
              <a:spcPct val="90000"/>
            </a:lnSpc>
            <a:spcBef>
              <a:spcPct val="0"/>
            </a:spcBef>
            <a:spcAft>
              <a:spcPct val="35000"/>
            </a:spcAft>
            <a:buNone/>
          </a:pPr>
          <a:endParaRPr lang="hr-HR" sz="1600" b="0" i="0" kern="1200" dirty="0"/>
        </a:p>
        <a:p>
          <a:pPr marL="0" lvl="0" indent="0" algn="l" defTabSz="711200">
            <a:lnSpc>
              <a:spcPct val="90000"/>
            </a:lnSpc>
            <a:spcBef>
              <a:spcPct val="0"/>
            </a:spcBef>
            <a:spcAft>
              <a:spcPct val="35000"/>
            </a:spcAft>
            <a:buNone/>
          </a:pPr>
          <a:r>
            <a:rPr lang="hr-HR" sz="1600" b="0" i="0" kern="1200" dirty="0"/>
            <a:t>NAMJERA I KRAJNJA NEPAŽNJA</a:t>
          </a:r>
        </a:p>
        <a:p>
          <a:pPr marL="0" lvl="0" indent="0" algn="l" defTabSz="711200">
            <a:lnSpc>
              <a:spcPct val="90000"/>
            </a:lnSpc>
            <a:spcBef>
              <a:spcPct val="0"/>
            </a:spcBef>
            <a:spcAft>
              <a:spcPct val="35000"/>
            </a:spcAft>
            <a:buNone/>
          </a:pPr>
          <a:endParaRPr lang="en-US" sz="1600" kern="1200" dirty="0"/>
        </a:p>
      </dsp:txBody>
      <dsp:txXfrm>
        <a:off x="565668" y="1733964"/>
        <a:ext cx="2104668" cy="3383290"/>
      </dsp:txXfrm>
    </dsp:sp>
    <dsp:sp modelId="{393D60CE-EA24-4321-A011-22AA6190A590}">
      <dsp:nvSpPr>
        <dsp:cNvPr id="0" name=""/>
        <dsp:cNvSpPr/>
      </dsp:nvSpPr>
      <dsp:spPr>
        <a:xfrm>
          <a:off x="2924592" y="1733964"/>
          <a:ext cx="2825058" cy="3390070"/>
        </a:xfrm>
        <a:prstGeom prst="roundRect">
          <a:avLst>
            <a:gd name="adj" fmla="val 5000"/>
          </a:avLst>
        </a:prstGeom>
        <a:solidFill>
          <a:schemeClr val="accent3">
            <a:hueOff val="-1495338"/>
            <a:satOff val="12512"/>
            <a:lumOff val="235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hr-HR" sz="3200" kern="1200" dirty="0"/>
            <a:t>HP ‘55</a:t>
          </a:r>
          <a:endParaRPr lang="en-US" sz="3200" kern="1200" dirty="0"/>
        </a:p>
      </dsp:txBody>
      <dsp:txXfrm rot="16200000">
        <a:off x="1817169" y="2841387"/>
        <a:ext cx="2779858" cy="565011"/>
      </dsp:txXfrm>
    </dsp:sp>
    <dsp:sp modelId="{FAD497FC-6125-4BB6-ABD5-B1BC30F6ED0D}">
      <dsp:nvSpPr>
        <dsp:cNvPr id="0" name=""/>
        <dsp:cNvSpPr/>
      </dsp:nvSpPr>
      <dsp:spPr>
        <a:xfrm rot="5400000">
          <a:off x="2689519" y="4429402"/>
          <a:ext cx="498397" cy="423758"/>
        </a:xfrm>
        <a:prstGeom prst="flowChartExtract">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078E4A-E8A3-49BF-A2EE-3AEFBC4B0D8F}">
      <dsp:nvSpPr>
        <dsp:cNvPr id="0" name=""/>
        <dsp:cNvSpPr/>
      </dsp:nvSpPr>
      <dsp:spPr>
        <a:xfrm>
          <a:off x="3489604" y="1733964"/>
          <a:ext cx="2104668" cy="3390070"/>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hr-HR" sz="1600" kern="1200" dirty="0"/>
            <a:t>„…šteta uzrokovana radnjom ili propustom prijevoznika ili osobe kojom se služi u svom poslovanju uzrokovane namjerno ili bezobzirno i sa znanjem da bi takva šteta vjerojatno mogla nastati…”</a:t>
          </a:r>
        </a:p>
        <a:p>
          <a:pPr marL="0" lvl="0" indent="0" algn="l" defTabSz="711200">
            <a:lnSpc>
              <a:spcPct val="90000"/>
            </a:lnSpc>
            <a:spcBef>
              <a:spcPct val="0"/>
            </a:spcBef>
            <a:spcAft>
              <a:spcPct val="35000"/>
            </a:spcAft>
            <a:buNone/>
          </a:pPr>
          <a:endParaRPr lang="hr-HR" sz="1600" kern="1200" dirty="0"/>
        </a:p>
        <a:p>
          <a:pPr marL="0" lvl="0" indent="0" algn="l" defTabSz="711200">
            <a:lnSpc>
              <a:spcPct val="90000"/>
            </a:lnSpc>
            <a:spcBef>
              <a:spcPct val="0"/>
            </a:spcBef>
            <a:spcAft>
              <a:spcPct val="35000"/>
            </a:spcAft>
            <a:buNone/>
          </a:pPr>
          <a:r>
            <a:rPr lang="hr-HR" sz="1600" kern="1200" dirty="0"/>
            <a:t>NAMJERA I DOLUS EVENTUALIS</a:t>
          </a:r>
          <a:endParaRPr lang="en-US" sz="1600" kern="1200" dirty="0"/>
        </a:p>
      </dsp:txBody>
      <dsp:txXfrm>
        <a:off x="3489604" y="1733964"/>
        <a:ext cx="2104668" cy="3390070"/>
      </dsp:txXfrm>
    </dsp:sp>
    <dsp:sp modelId="{FEF84610-21F8-46D3-9063-A5FFC5CFC891}">
      <dsp:nvSpPr>
        <dsp:cNvPr id="0" name=""/>
        <dsp:cNvSpPr/>
      </dsp:nvSpPr>
      <dsp:spPr>
        <a:xfrm>
          <a:off x="5848528" y="1733964"/>
          <a:ext cx="2825058" cy="3390070"/>
        </a:xfrm>
        <a:prstGeom prst="roundRect">
          <a:avLst>
            <a:gd name="adj" fmla="val 5000"/>
          </a:avLst>
        </a:prstGeom>
        <a:solidFill>
          <a:schemeClr val="accent3">
            <a:hueOff val="-2990677"/>
            <a:satOff val="25025"/>
            <a:lumOff val="470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hr-HR" sz="3200" kern="1200" dirty="0"/>
            <a:t>MC ‘99</a:t>
          </a:r>
          <a:endParaRPr lang="en-US" sz="3200" kern="1200" dirty="0"/>
        </a:p>
      </dsp:txBody>
      <dsp:txXfrm rot="16200000">
        <a:off x="4741105" y="2841387"/>
        <a:ext cx="2779858" cy="565011"/>
      </dsp:txXfrm>
    </dsp:sp>
    <dsp:sp modelId="{9687D589-9D61-49F1-9895-EF9E5258D4D4}">
      <dsp:nvSpPr>
        <dsp:cNvPr id="0" name=""/>
        <dsp:cNvSpPr/>
      </dsp:nvSpPr>
      <dsp:spPr>
        <a:xfrm rot="5400000">
          <a:off x="5613455" y="4429402"/>
          <a:ext cx="498397" cy="423758"/>
        </a:xfrm>
        <a:prstGeom prst="flowChartExtract">
          <a:avLst/>
        </a:prstGeom>
        <a:solidFill>
          <a:schemeClr val="lt1">
            <a:hueOff val="0"/>
            <a:satOff val="0"/>
            <a:lumOff val="0"/>
            <a:alphaOff val="0"/>
          </a:schemeClr>
        </a:solidFill>
        <a:ln w="10795" cap="flat" cmpd="sng" algn="ctr">
          <a:solidFill>
            <a:schemeClr val="accent3">
              <a:hueOff val="-2990677"/>
              <a:satOff val="25025"/>
              <a:lumOff val="4706"/>
              <a:alphaOff val="0"/>
            </a:schemeClr>
          </a:solidFill>
          <a:prstDash val="solid"/>
        </a:ln>
        <a:effectLst/>
      </dsp:spPr>
      <dsp:style>
        <a:lnRef idx="2">
          <a:scrgbClr r="0" g="0" b="0"/>
        </a:lnRef>
        <a:fillRef idx="1">
          <a:scrgbClr r="0" g="0" b="0"/>
        </a:fillRef>
        <a:effectRef idx="0">
          <a:scrgbClr r="0" g="0" b="0"/>
        </a:effectRef>
        <a:fontRef idx="minor"/>
      </dsp:style>
    </dsp:sp>
    <dsp:sp modelId="{4FD603F0-06AB-4B0D-A8B5-35468470EAB9}">
      <dsp:nvSpPr>
        <dsp:cNvPr id="0" name=""/>
        <dsp:cNvSpPr/>
      </dsp:nvSpPr>
      <dsp:spPr>
        <a:xfrm>
          <a:off x="6413540" y="1733964"/>
          <a:ext cx="2104668" cy="3390070"/>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hr-HR" sz="1600" kern="1200" dirty="0"/>
            <a:t>1. Neograničena odgovornost za smrt i tjelesnu povredu, nema odredbe o gubitku prava na ograničenje</a:t>
          </a:r>
          <a:endParaRPr lang="en-US" sz="1600" kern="1200" dirty="0"/>
        </a:p>
        <a:p>
          <a:pPr marL="0" lvl="0" indent="0" algn="l" defTabSz="711200">
            <a:lnSpc>
              <a:spcPct val="90000"/>
            </a:lnSpc>
            <a:spcBef>
              <a:spcPct val="0"/>
            </a:spcBef>
            <a:spcAft>
              <a:spcPct val="35000"/>
            </a:spcAft>
            <a:buNone/>
          </a:pPr>
          <a:r>
            <a:rPr lang="hr-HR" sz="1600" kern="1200" dirty="0"/>
            <a:t>2. Kašnjenje i gubitak prtljage: namjera i </a:t>
          </a:r>
          <a:r>
            <a:rPr lang="hr-HR" sz="1600" kern="1200" dirty="0" err="1"/>
            <a:t>dolus</a:t>
          </a:r>
          <a:r>
            <a:rPr lang="hr-HR" sz="1600" kern="1200" dirty="0"/>
            <a:t> </a:t>
          </a:r>
          <a:r>
            <a:rPr lang="hr-HR" sz="1600" kern="1200" dirty="0" err="1"/>
            <a:t>eventualis</a:t>
          </a:r>
          <a:endParaRPr lang="en-US" sz="1600" kern="1200" dirty="0"/>
        </a:p>
      </dsp:txBody>
      <dsp:txXfrm>
        <a:off x="6413540" y="1733964"/>
        <a:ext cx="2104668" cy="33900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027D4-10F0-46FA-A8B7-948409C97763}">
      <dsp:nvSpPr>
        <dsp:cNvPr id="0" name=""/>
        <dsp:cNvSpPr/>
      </dsp:nvSpPr>
      <dsp:spPr>
        <a:xfrm>
          <a:off x="0" y="0"/>
          <a:ext cx="5575628" cy="1617768"/>
        </a:xfrm>
        <a:prstGeom prst="roundRect">
          <a:avLst>
            <a:gd name="adj" fmla="val 10000"/>
          </a:avLst>
        </a:prstGeom>
        <a:solidFill>
          <a:srgbClr val="052F61">
            <a:hueOff val="0"/>
            <a:satOff val="0"/>
            <a:lumOff val="0"/>
            <a:alphaOff val="0"/>
          </a:srgbClr>
        </a:solid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hr-HR" sz="2400" kern="1200" dirty="0">
              <a:solidFill>
                <a:sysClr val="window" lastClr="FFFFFF"/>
              </a:solidFill>
              <a:latin typeface="Century Gothic" panose="020B0502020202020204"/>
              <a:ea typeface="+mn-ea"/>
              <a:cs typeface="+mn-cs"/>
            </a:rPr>
            <a:t>PUTNICI</a:t>
          </a:r>
          <a:endParaRPr lang="en-US" sz="2400" kern="1200" dirty="0">
            <a:solidFill>
              <a:sysClr val="window" lastClr="FFFFFF"/>
            </a:solidFill>
            <a:latin typeface="Century Gothic" panose="020B0502020202020204"/>
            <a:ea typeface="+mn-ea"/>
            <a:cs typeface="+mn-cs"/>
          </a:endParaRPr>
        </a:p>
        <a:p>
          <a:pPr marL="171450" lvl="1" indent="-171450" algn="l" defTabSz="844550">
            <a:lnSpc>
              <a:spcPct val="90000"/>
            </a:lnSpc>
            <a:spcBef>
              <a:spcPct val="0"/>
            </a:spcBef>
            <a:spcAft>
              <a:spcPct val="15000"/>
            </a:spcAft>
            <a:buChar char="•"/>
          </a:pPr>
          <a:r>
            <a:rPr lang="hr-HR" sz="1900" kern="1200" dirty="0">
              <a:solidFill>
                <a:sysClr val="window" lastClr="FFFFFF"/>
              </a:solidFill>
              <a:latin typeface="Century Gothic" panose="020B0502020202020204"/>
              <a:ea typeface="+mn-ea"/>
              <a:cs typeface="+mn-cs"/>
            </a:rPr>
            <a:t>250 000 SDR </a:t>
          </a:r>
          <a:endParaRPr lang="en-US" sz="1900" kern="1200" dirty="0">
            <a:solidFill>
              <a:sysClr val="window" lastClr="FFFFFF"/>
            </a:solidFill>
            <a:latin typeface="Century Gothic" panose="020B0502020202020204"/>
            <a:ea typeface="+mn-ea"/>
            <a:cs typeface="+mn-cs"/>
          </a:endParaRPr>
        </a:p>
        <a:p>
          <a:pPr marL="171450" lvl="1" indent="-171450" algn="l" defTabSz="844550">
            <a:lnSpc>
              <a:spcPct val="90000"/>
            </a:lnSpc>
            <a:spcBef>
              <a:spcPct val="0"/>
            </a:spcBef>
            <a:spcAft>
              <a:spcPct val="15000"/>
            </a:spcAft>
            <a:buChar char="•"/>
          </a:pPr>
          <a:r>
            <a:rPr lang="hr-HR" sz="1900" kern="1200" dirty="0">
              <a:solidFill>
                <a:sysClr val="window" lastClr="FFFFFF"/>
              </a:solidFill>
              <a:latin typeface="Century Gothic" panose="020B0502020202020204"/>
              <a:ea typeface="+mn-ea"/>
              <a:cs typeface="+mn-cs"/>
            </a:rPr>
            <a:t>100 000 SDR (nekomercijalne operacije i MTOM do 2700kg)</a:t>
          </a:r>
          <a:endParaRPr lang="en-US" sz="1900" kern="1200" dirty="0">
            <a:solidFill>
              <a:sysClr val="window" lastClr="FFFFFF"/>
            </a:solidFill>
            <a:latin typeface="Century Gothic" panose="020B0502020202020204"/>
            <a:ea typeface="+mn-ea"/>
            <a:cs typeface="+mn-cs"/>
          </a:endParaRPr>
        </a:p>
      </dsp:txBody>
      <dsp:txXfrm>
        <a:off x="1324285" y="47383"/>
        <a:ext cx="4203959" cy="1523002"/>
      </dsp:txXfrm>
    </dsp:sp>
    <dsp:sp modelId="{909F06A2-1FEE-4A61-8369-A8223F2FFB57}">
      <dsp:nvSpPr>
        <dsp:cNvPr id="0" name=""/>
        <dsp:cNvSpPr/>
      </dsp:nvSpPr>
      <dsp:spPr>
        <a:xfrm>
          <a:off x="161776" y="161776"/>
          <a:ext cx="1115125" cy="129421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5000" r="-85000"/>
          </a:stretch>
        </a:blip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9E7E76AE-AE86-43FF-A80B-D6B988803288}">
      <dsp:nvSpPr>
        <dsp:cNvPr id="0" name=""/>
        <dsp:cNvSpPr/>
      </dsp:nvSpPr>
      <dsp:spPr>
        <a:xfrm>
          <a:off x="0" y="1779545"/>
          <a:ext cx="5575628" cy="1617768"/>
        </a:xfrm>
        <a:prstGeom prst="roundRect">
          <a:avLst>
            <a:gd name="adj" fmla="val 10000"/>
          </a:avLst>
        </a:prstGeom>
        <a:solidFill>
          <a:srgbClr val="052F61">
            <a:hueOff val="0"/>
            <a:satOff val="0"/>
            <a:lumOff val="0"/>
            <a:alphaOff val="0"/>
          </a:srgbClr>
        </a:solid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hr-HR" sz="2400" kern="1200" dirty="0">
              <a:solidFill>
                <a:sysClr val="window" lastClr="FFFFFF"/>
              </a:solidFill>
              <a:latin typeface="Century Gothic" panose="020B0502020202020204"/>
              <a:ea typeface="+mn-ea"/>
              <a:cs typeface="+mn-cs"/>
            </a:rPr>
            <a:t>PRTLJAGA</a:t>
          </a:r>
          <a:endParaRPr lang="en-US" sz="2400" kern="1200" dirty="0">
            <a:solidFill>
              <a:sysClr val="window" lastClr="FFFFFF"/>
            </a:solidFill>
            <a:latin typeface="Century Gothic" panose="020B0502020202020204"/>
            <a:ea typeface="+mn-ea"/>
            <a:cs typeface="+mn-cs"/>
          </a:endParaRPr>
        </a:p>
        <a:p>
          <a:pPr marL="171450" lvl="1" indent="-171450" algn="l" defTabSz="844550">
            <a:lnSpc>
              <a:spcPct val="90000"/>
            </a:lnSpc>
            <a:spcBef>
              <a:spcPct val="0"/>
            </a:spcBef>
            <a:spcAft>
              <a:spcPct val="15000"/>
            </a:spcAft>
            <a:buChar char="•"/>
          </a:pPr>
          <a:r>
            <a:rPr lang="hr-HR" sz="1900" kern="1200" dirty="0">
              <a:solidFill>
                <a:sysClr val="window" lastClr="FFFFFF"/>
              </a:solidFill>
              <a:latin typeface="Century Gothic" panose="020B0502020202020204"/>
              <a:ea typeface="+mn-ea"/>
              <a:cs typeface="+mn-cs"/>
            </a:rPr>
            <a:t>1 131 SDR po putniku (komercijalne operacije)</a:t>
          </a:r>
          <a:endParaRPr lang="en-US" sz="1900" kern="1200" dirty="0">
            <a:solidFill>
              <a:sysClr val="window" lastClr="FFFFFF"/>
            </a:solidFill>
            <a:latin typeface="Century Gothic" panose="020B0502020202020204"/>
            <a:ea typeface="+mn-ea"/>
            <a:cs typeface="+mn-cs"/>
          </a:endParaRPr>
        </a:p>
      </dsp:txBody>
      <dsp:txXfrm>
        <a:off x="1324285" y="1826928"/>
        <a:ext cx="4203959" cy="1523002"/>
      </dsp:txXfrm>
    </dsp:sp>
    <dsp:sp modelId="{88861E3C-3F34-4404-8107-97B0E157F48B}">
      <dsp:nvSpPr>
        <dsp:cNvPr id="0" name=""/>
        <dsp:cNvSpPr/>
      </dsp:nvSpPr>
      <dsp:spPr>
        <a:xfrm>
          <a:off x="93698" y="1858751"/>
          <a:ext cx="1115125" cy="129421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C4DBC520-95A9-4ACF-AA7A-45D407470EB3}">
      <dsp:nvSpPr>
        <dsp:cNvPr id="0" name=""/>
        <dsp:cNvSpPr/>
      </dsp:nvSpPr>
      <dsp:spPr>
        <a:xfrm>
          <a:off x="0" y="3559090"/>
          <a:ext cx="5575628" cy="1617768"/>
        </a:xfrm>
        <a:prstGeom prst="roundRect">
          <a:avLst>
            <a:gd name="adj" fmla="val 10000"/>
          </a:avLst>
        </a:prstGeom>
        <a:solidFill>
          <a:srgbClr val="052F61">
            <a:hueOff val="0"/>
            <a:satOff val="0"/>
            <a:lumOff val="0"/>
            <a:alphaOff val="0"/>
          </a:srgbClr>
        </a:solid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hr-HR" sz="2400" kern="1200" dirty="0">
              <a:solidFill>
                <a:sysClr val="window" lastClr="FFFFFF"/>
              </a:solidFill>
              <a:latin typeface="Century Gothic" panose="020B0502020202020204"/>
              <a:ea typeface="+mn-ea"/>
              <a:cs typeface="+mn-cs"/>
            </a:rPr>
            <a:t>TERET</a:t>
          </a:r>
          <a:endParaRPr lang="en-US" sz="2400" kern="1200" dirty="0">
            <a:solidFill>
              <a:sysClr val="window" lastClr="FFFFFF"/>
            </a:solidFill>
            <a:latin typeface="Century Gothic" panose="020B0502020202020204"/>
            <a:ea typeface="+mn-ea"/>
            <a:cs typeface="+mn-cs"/>
          </a:endParaRPr>
        </a:p>
        <a:p>
          <a:pPr marL="171450" lvl="1" indent="-171450" algn="l" defTabSz="844550">
            <a:lnSpc>
              <a:spcPct val="90000"/>
            </a:lnSpc>
            <a:spcBef>
              <a:spcPct val="0"/>
            </a:spcBef>
            <a:spcAft>
              <a:spcPct val="15000"/>
            </a:spcAft>
            <a:buChar char="•"/>
          </a:pPr>
          <a:r>
            <a:rPr lang="hr-HR" sz="1900" kern="1200" dirty="0">
              <a:solidFill>
                <a:sysClr val="window" lastClr="FFFFFF"/>
              </a:solidFill>
              <a:latin typeface="Century Gothic" panose="020B0502020202020204"/>
              <a:ea typeface="+mn-ea"/>
              <a:cs typeface="+mn-cs"/>
            </a:rPr>
            <a:t>19 SDR po kilogramu (komercijalne operacije)</a:t>
          </a:r>
          <a:endParaRPr lang="en-US" sz="1900" kern="1200" dirty="0">
            <a:solidFill>
              <a:sysClr val="window" lastClr="FFFFFF"/>
            </a:solidFill>
            <a:latin typeface="Century Gothic" panose="020B0502020202020204"/>
            <a:ea typeface="+mn-ea"/>
            <a:cs typeface="+mn-cs"/>
          </a:endParaRPr>
        </a:p>
      </dsp:txBody>
      <dsp:txXfrm>
        <a:off x="1324285" y="3606473"/>
        <a:ext cx="4203959" cy="1523002"/>
      </dsp:txXfrm>
    </dsp:sp>
    <dsp:sp modelId="{43A778B0-6491-4D23-9B67-6FDF9A323023}">
      <dsp:nvSpPr>
        <dsp:cNvPr id="0" name=""/>
        <dsp:cNvSpPr/>
      </dsp:nvSpPr>
      <dsp:spPr>
        <a:xfrm>
          <a:off x="161776" y="3720867"/>
          <a:ext cx="1115125" cy="129421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613E0-03FD-41FA-98A0-09CA0DAB61F2}" type="datetimeFigureOut">
              <a:rPr lang="en-US" smtClean="0"/>
              <a:t>11/22/2017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78279-E1E8-4762-BD8A-3303D0AF805D}" type="slidenum">
              <a:rPr lang="en-US" smtClean="0"/>
              <a:t>‹#›</a:t>
            </a:fld>
            <a:endParaRPr lang="en-US"/>
          </a:p>
        </p:txBody>
      </p:sp>
    </p:spTree>
    <p:extLst>
      <p:ext uri="{BB962C8B-B14F-4D97-AF65-F5344CB8AC3E}">
        <p14:creationId xmlns:p14="http://schemas.microsoft.com/office/powerpoint/2010/main" val="3213790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308B1A-85F9-4975-97E9-286B8C8F4BCB}" type="datetime1">
              <a:rPr lang="en-US" smtClean="0"/>
              <a:t>11/22/2017</a:t>
            </a:fld>
            <a:endParaRPr lang="en-US" dirty="0"/>
          </a:p>
        </p:txBody>
      </p:sp>
      <p:sp>
        <p:nvSpPr>
          <p:cNvPr id="5" name="Footer Placeholder 4"/>
          <p:cNvSpPr>
            <a:spLocks noGrp="1"/>
          </p:cNvSpPr>
          <p:nvPr>
            <p:ph type="ftr" sz="quarter" idx="11"/>
          </p:nvPr>
        </p:nvSpPr>
        <p:spPr/>
        <p:txBody>
          <a:bodyPr/>
          <a:lstStyle/>
          <a:p>
            <a:r>
              <a:rPr lang="en-US"/>
              <a:t>4. Radionica "Zračno pravo" HDTP-HUP, 24. studeni 2017.</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049DBB-2A56-475C-88EF-61D987178E1C}" type="datetime1">
              <a:rPr lang="en-US" smtClean="0"/>
              <a:t>11/22/2017</a:t>
            </a:fld>
            <a:endParaRPr lang="en-US" dirty="0"/>
          </a:p>
        </p:txBody>
      </p:sp>
      <p:sp>
        <p:nvSpPr>
          <p:cNvPr id="8" name="Footer Placeholder 7"/>
          <p:cNvSpPr>
            <a:spLocks noGrp="1"/>
          </p:cNvSpPr>
          <p:nvPr>
            <p:ph type="ftr" sz="quarter" idx="11"/>
          </p:nvPr>
        </p:nvSpPr>
        <p:spPr/>
        <p:txBody>
          <a:bodyPr/>
          <a:lstStyle/>
          <a:p>
            <a:r>
              <a:rPr lang="en-US"/>
              <a:t>4. Radionica "Zračno pravo" HDTP-HUP, 24. studeni 2017.</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0EB62F-FAE2-40C9-BC00-4665F2219998}" type="datetime1">
              <a:rPr lang="en-US" smtClean="0"/>
              <a:t>11/22/2017</a:t>
            </a:fld>
            <a:endParaRPr lang="en-US" dirty="0"/>
          </a:p>
        </p:txBody>
      </p:sp>
      <p:sp>
        <p:nvSpPr>
          <p:cNvPr id="8" name="Footer Placeholder 7"/>
          <p:cNvSpPr>
            <a:spLocks noGrp="1"/>
          </p:cNvSpPr>
          <p:nvPr>
            <p:ph type="ftr" sz="quarter" idx="11"/>
          </p:nvPr>
        </p:nvSpPr>
        <p:spPr/>
        <p:txBody>
          <a:bodyPr/>
          <a:lstStyle/>
          <a:p>
            <a:r>
              <a:rPr lang="en-US"/>
              <a:t>4. Radionica "Zračno pravo" HDTP-HUP, 24. studeni 2017.</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208E7-F330-45C5-9716-B749D13E0618}" type="datetime1">
              <a:rPr lang="en-US" smtClean="0"/>
              <a:t>11/22/2017</a:t>
            </a:fld>
            <a:endParaRPr lang="en-US" dirty="0"/>
          </a:p>
        </p:txBody>
      </p:sp>
      <p:sp>
        <p:nvSpPr>
          <p:cNvPr id="5" name="Footer Placeholder 4"/>
          <p:cNvSpPr>
            <a:spLocks noGrp="1"/>
          </p:cNvSpPr>
          <p:nvPr>
            <p:ph type="ftr" sz="quarter" idx="11"/>
          </p:nvPr>
        </p:nvSpPr>
        <p:spPr/>
        <p:txBody>
          <a:bodyPr/>
          <a:lstStyle/>
          <a:p>
            <a:r>
              <a:rPr lang="en-US"/>
              <a:t>4. Radionica "Zračno pravo" HDTP-HUP, 24. studeni 2017.</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A135B0-70CF-46DD-B572-795506D099E8}" type="datetime1">
              <a:rPr lang="en-US" smtClean="0"/>
              <a:t>11/22/2017</a:t>
            </a:fld>
            <a:endParaRPr lang="en-US" dirty="0"/>
          </a:p>
        </p:txBody>
      </p:sp>
      <p:sp>
        <p:nvSpPr>
          <p:cNvPr id="5" name="Footer Placeholder 4"/>
          <p:cNvSpPr>
            <a:spLocks noGrp="1"/>
          </p:cNvSpPr>
          <p:nvPr>
            <p:ph type="ftr" sz="quarter" idx="11"/>
          </p:nvPr>
        </p:nvSpPr>
        <p:spPr/>
        <p:txBody>
          <a:bodyPr/>
          <a:lstStyle/>
          <a:p>
            <a:r>
              <a:rPr lang="en-US"/>
              <a:t>4. Radionica "Zračno pravo" HDTP-HUP, 24. studeni 2017.</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E363C98-32D5-42F0-861D-A2286D485744}" type="datetime1">
              <a:rPr lang="en-US" smtClean="0"/>
              <a:t>11/22/2017</a:t>
            </a:fld>
            <a:endParaRPr lang="en-US" dirty="0"/>
          </a:p>
        </p:txBody>
      </p:sp>
      <p:sp>
        <p:nvSpPr>
          <p:cNvPr id="9" name="Footer Placeholder 8"/>
          <p:cNvSpPr>
            <a:spLocks noGrp="1"/>
          </p:cNvSpPr>
          <p:nvPr>
            <p:ph type="ftr" sz="quarter" idx="11"/>
          </p:nvPr>
        </p:nvSpPr>
        <p:spPr/>
        <p:txBody>
          <a:bodyPr/>
          <a:lstStyle/>
          <a:p>
            <a:r>
              <a:rPr lang="en-US"/>
              <a:t>4. Radionica "Zračno pravo" HDTP-HUP, 24. studeni 2017.</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7E26A092-B05C-472D-BA69-47584A46292C}" type="datetime1">
              <a:rPr lang="en-US" smtClean="0"/>
              <a:t>11/22/2017</a:t>
            </a:fld>
            <a:endParaRPr lang="en-US" dirty="0"/>
          </a:p>
        </p:txBody>
      </p:sp>
      <p:sp>
        <p:nvSpPr>
          <p:cNvPr id="11" name="Footer Placeholder 10"/>
          <p:cNvSpPr>
            <a:spLocks noGrp="1"/>
          </p:cNvSpPr>
          <p:nvPr>
            <p:ph type="ftr" sz="quarter" idx="11"/>
          </p:nvPr>
        </p:nvSpPr>
        <p:spPr/>
        <p:txBody>
          <a:bodyPr/>
          <a:lstStyle/>
          <a:p>
            <a:r>
              <a:rPr lang="en-US"/>
              <a:t>4. Radionica "Zračno pravo" HDTP-HUP, 24. studeni 2017.</a:t>
            </a:r>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12D516A-6838-4EC2-A63E-802CE65B38AB}" type="datetime1">
              <a:rPr lang="en-US" smtClean="0"/>
              <a:t>11/22/2017</a:t>
            </a:fld>
            <a:endParaRPr lang="en-US" dirty="0"/>
          </a:p>
        </p:txBody>
      </p:sp>
      <p:sp>
        <p:nvSpPr>
          <p:cNvPr id="7" name="Footer Placeholder 6"/>
          <p:cNvSpPr>
            <a:spLocks noGrp="1"/>
          </p:cNvSpPr>
          <p:nvPr>
            <p:ph type="ftr" sz="quarter" idx="11"/>
          </p:nvPr>
        </p:nvSpPr>
        <p:spPr/>
        <p:txBody>
          <a:bodyPr/>
          <a:lstStyle/>
          <a:p>
            <a:r>
              <a:rPr lang="en-US"/>
              <a:t>4. Radionica "Zračno pravo" HDTP-HUP, 24. studeni 2017.</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18446CE-BFA7-45FC-8F9A-3E427DF6C3C2}" type="datetime1">
              <a:rPr lang="en-US" smtClean="0"/>
              <a:t>11/22/2017</a:t>
            </a:fld>
            <a:endParaRPr lang="en-US" dirty="0"/>
          </a:p>
        </p:txBody>
      </p:sp>
      <p:sp>
        <p:nvSpPr>
          <p:cNvPr id="6" name="Footer Placeholder 5"/>
          <p:cNvSpPr>
            <a:spLocks noGrp="1"/>
          </p:cNvSpPr>
          <p:nvPr>
            <p:ph type="ftr" sz="quarter" idx="11"/>
          </p:nvPr>
        </p:nvSpPr>
        <p:spPr/>
        <p:txBody>
          <a:bodyPr/>
          <a:lstStyle/>
          <a:p>
            <a:r>
              <a:rPr lang="en-US"/>
              <a:t>4. Radionica "Zračno pravo" HDTP-HUP, 24. studeni 2017.</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8D990E16-1A07-4974-B875-778106D90F72}" type="datetime1">
              <a:rPr lang="en-US" smtClean="0"/>
              <a:t>11/22/2017</a:t>
            </a:fld>
            <a:endParaRPr lang="en-US" dirty="0"/>
          </a:p>
        </p:txBody>
      </p:sp>
      <p:sp>
        <p:nvSpPr>
          <p:cNvPr id="9" name="Footer Placeholder 8"/>
          <p:cNvSpPr>
            <a:spLocks noGrp="1"/>
          </p:cNvSpPr>
          <p:nvPr>
            <p:ph type="ftr" sz="quarter" idx="11"/>
          </p:nvPr>
        </p:nvSpPr>
        <p:spPr/>
        <p:txBody>
          <a:bodyPr/>
          <a:lstStyle/>
          <a:p>
            <a:r>
              <a:rPr lang="en-US"/>
              <a:t>4. Radionica "Zračno pravo" HDTP-HUP, 24. studeni 2017.</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D3A9D436-5A01-47F6-88CA-9F35A8D2BC3B}" type="datetime1">
              <a:rPr lang="en-US" smtClean="0"/>
              <a:t>11/22/2017</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en-US"/>
              <a:t>4. Radionica "Zračno pravo" HDTP-HUP, 24. studeni 2017.</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35F17D2-9223-4B2E-855B-9E7FA81AD68E}" type="datetime1">
              <a:rPr lang="en-US" smtClean="0"/>
              <a:t>11/22/2017</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a:t>4. Radionica "Zračno pravo" HDTP-HUP, 24. studeni 2017.</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a.kapetanovic@ccaa.hr" TargetMode="External"/><Relationship Id="rId2" Type="http://schemas.openxmlformats.org/officeDocument/2006/relationships/hyperlink" Target="mailto:nikoleta.radionov@pravo.hr"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03248"/>
            <a:ext cx="9088582" cy="2941043"/>
          </a:xfrm>
        </p:spPr>
        <p:txBody>
          <a:bodyPr/>
          <a:lstStyle/>
          <a:p>
            <a:r>
              <a:rPr lang="hr-HR" dirty="0"/>
              <a:t>Ugovor o prijevozu putnika i prtljage zrakom</a:t>
            </a:r>
            <a:endParaRPr lang="en-US" dirty="0"/>
          </a:p>
        </p:txBody>
      </p:sp>
      <p:sp>
        <p:nvSpPr>
          <p:cNvPr id="3" name="Subtitle 2"/>
          <p:cNvSpPr>
            <a:spLocks noGrp="1"/>
          </p:cNvSpPr>
          <p:nvPr>
            <p:ph type="subTitle" idx="1"/>
          </p:nvPr>
        </p:nvSpPr>
        <p:spPr>
          <a:xfrm>
            <a:off x="0" y="4858512"/>
            <a:ext cx="9088582" cy="1745488"/>
          </a:xfrm>
        </p:spPr>
        <p:txBody>
          <a:bodyPr>
            <a:noAutofit/>
          </a:bodyPr>
          <a:lstStyle/>
          <a:p>
            <a:r>
              <a:rPr lang="hr-HR" sz="1800" dirty="0">
                <a:solidFill>
                  <a:srgbClr val="FFFF00"/>
                </a:solidFill>
              </a:rPr>
              <a:t>Prof. dr. </a:t>
            </a:r>
            <a:r>
              <a:rPr lang="hr-HR" sz="1800" dirty="0" err="1">
                <a:solidFill>
                  <a:srgbClr val="FFFF00"/>
                </a:solidFill>
              </a:rPr>
              <a:t>sc</a:t>
            </a:r>
            <a:r>
              <a:rPr lang="hr-HR" sz="1800" dirty="0">
                <a:solidFill>
                  <a:srgbClr val="FFFF00"/>
                </a:solidFill>
              </a:rPr>
              <a:t>. Nikoleta RADIONOV</a:t>
            </a:r>
            <a:r>
              <a:rPr lang="hr-HR" sz="1800" dirty="0"/>
              <a:t>		</a:t>
            </a:r>
            <a:r>
              <a:rPr lang="hr-HR" sz="1800" dirty="0">
                <a:solidFill>
                  <a:srgbClr val="FFFF00"/>
                </a:solidFill>
              </a:rPr>
              <a:t>Ana KAPETANOVIĆ, </a:t>
            </a:r>
            <a:r>
              <a:rPr lang="hr-HR" sz="1800" dirty="0" err="1">
                <a:solidFill>
                  <a:srgbClr val="FFFF00"/>
                </a:solidFill>
              </a:rPr>
              <a:t>dipl.iur</a:t>
            </a:r>
            <a:r>
              <a:rPr lang="hr-HR" sz="1800" dirty="0">
                <a:solidFill>
                  <a:srgbClr val="FFFF00"/>
                </a:solidFill>
              </a:rPr>
              <a:t>.</a:t>
            </a:r>
          </a:p>
          <a:p>
            <a:r>
              <a:rPr lang="hr-HR" sz="1800" dirty="0"/>
              <a:t>Pravni fakultet Sveučilišta u Zagrebu		Hrvatska agencija za civilno zrakoplovstvo</a:t>
            </a:r>
          </a:p>
          <a:p>
            <a:r>
              <a:rPr lang="hr-HR" sz="1800" dirty="0">
                <a:solidFill>
                  <a:srgbClr val="FFFF00"/>
                </a:solidFill>
                <a:hlinkClick r:id="rId2"/>
              </a:rPr>
              <a:t>nikoleta.radionov@pravo.hr</a:t>
            </a:r>
            <a:r>
              <a:rPr lang="hr-HR" sz="1800" dirty="0">
                <a:solidFill>
                  <a:srgbClr val="FFFF00"/>
                </a:solidFill>
              </a:rPr>
              <a:t>	</a:t>
            </a:r>
            <a:r>
              <a:rPr lang="hr-HR" sz="1800" dirty="0"/>
              <a:t>		</a:t>
            </a:r>
            <a:r>
              <a:rPr lang="hr-HR" sz="1800" dirty="0">
                <a:hlinkClick r:id="rId3"/>
              </a:rPr>
              <a:t>ana.kapetanovic@ccaa.hr</a:t>
            </a:r>
            <a:r>
              <a:rPr lang="hr-HR" sz="1800" dirty="0"/>
              <a:t> </a:t>
            </a:r>
          </a:p>
        </p:txBody>
      </p:sp>
      <p:pic>
        <p:nvPicPr>
          <p:cNvPr id="4" name="Picture 3"/>
          <p:cNvPicPr>
            <a:picLocks noChangeAspect="1"/>
          </p:cNvPicPr>
          <p:nvPr/>
        </p:nvPicPr>
        <p:blipFill>
          <a:blip r:embed="rId4"/>
          <a:stretch>
            <a:fillRect/>
          </a:stretch>
        </p:blipFill>
        <p:spPr>
          <a:xfrm>
            <a:off x="9254836" y="711201"/>
            <a:ext cx="2937164" cy="1653309"/>
          </a:xfrm>
          <a:prstGeom prst="rect">
            <a:avLst/>
          </a:prstGeom>
        </p:spPr>
      </p:pic>
      <p:sp>
        <p:nvSpPr>
          <p:cNvPr id="5" name="Footer Placeholder 4"/>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2301409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hr-HR" altLang="en-US"/>
              <a:t>Varšavska konvencija 1929.</a:t>
            </a:r>
            <a:endParaRPr lang="en-US" altLang="en-US"/>
          </a:p>
        </p:txBody>
      </p:sp>
      <p:sp>
        <p:nvSpPr>
          <p:cNvPr id="8195" name="Rectangle 3"/>
          <p:cNvSpPr>
            <a:spLocks noGrp="1" noChangeArrowheads="1"/>
          </p:cNvSpPr>
          <p:nvPr>
            <p:ph type="body" idx="1"/>
          </p:nvPr>
        </p:nvSpPr>
        <p:spPr/>
        <p:txBody>
          <a:bodyPr/>
          <a:lstStyle/>
          <a:p>
            <a:pPr eaLnBrk="1" hangingPunct="1">
              <a:lnSpc>
                <a:spcPct val="90000"/>
              </a:lnSpc>
            </a:pPr>
            <a:r>
              <a:rPr lang="hr-HR" altLang="en-US" sz="2800" dirty="0"/>
              <a:t>Konvencija o izjednačavanju nekih pravila koja se odnose na zračni prijevoz</a:t>
            </a:r>
          </a:p>
          <a:p>
            <a:pPr eaLnBrk="1" hangingPunct="1">
              <a:lnSpc>
                <a:spcPct val="90000"/>
              </a:lnSpc>
            </a:pPr>
            <a:r>
              <a:rPr lang="hr-HR" altLang="en-US" sz="2800" dirty="0"/>
              <a:t>152 države stranke (USA)</a:t>
            </a:r>
          </a:p>
          <a:p>
            <a:pPr eaLnBrk="1" hangingPunct="1">
              <a:lnSpc>
                <a:spcPct val="90000"/>
              </a:lnSpc>
            </a:pPr>
            <a:r>
              <a:rPr lang="hr-HR" altLang="en-US" sz="2800" dirty="0">
                <a:solidFill>
                  <a:srgbClr val="C00000"/>
                </a:solidFill>
              </a:rPr>
              <a:t>primjena</a:t>
            </a:r>
            <a:r>
              <a:rPr lang="hr-HR" altLang="en-US" sz="2800" dirty="0"/>
              <a:t>: međunarodni naplatni ili besplatni prijevoz putnika, prtljage ili tereta, ako su polazište i odredište u državama strankama, ili jedne države, ako je predviđeno zaustavljanje na teritoriju države ne-članice</a:t>
            </a:r>
            <a:r>
              <a:rPr lang="hr-HR" altLang="en-US" sz="2600" dirty="0"/>
              <a:t> (</a:t>
            </a:r>
            <a:r>
              <a:rPr lang="hr-HR" altLang="en-US" sz="2600" i="1" dirty="0" err="1"/>
              <a:t>round</a:t>
            </a:r>
            <a:r>
              <a:rPr lang="hr-HR" altLang="en-US" sz="2600" i="1" dirty="0"/>
              <a:t> </a:t>
            </a:r>
            <a:r>
              <a:rPr lang="hr-HR" altLang="en-US" sz="2600" i="1" dirty="0" err="1"/>
              <a:t>trip</a:t>
            </a:r>
            <a:r>
              <a:rPr lang="hr-HR" altLang="en-US" sz="2600" dirty="0"/>
              <a:t>).</a:t>
            </a:r>
          </a:p>
          <a:p>
            <a:pPr lvl="1"/>
            <a:r>
              <a:rPr lang="hr-HR" altLang="en-US" sz="2400" dirty="0"/>
              <a:t>Primjenjuje se na prijevoz državnim zrakoplovima</a:t>
            </a:r>
          </a:p>
          <a:p>
            <a:pPr lvl="1"/>
            <a:r>
              <a:rPr lang="hr-HR" altLang="en-US" sz="2400" dirty="0"/>
              <a:t>Ne primjenjuje se na neredoviti (charter) prijevoz</a:t>
            </a:r>
            <a:endParaRPr lang="en-US" altLang="en-US" sz="2400" dirty="0"/>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
        <p:nvSpPr>
          <p:cNvPr id="2" name="Footer Placeholder 1"/>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1841623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63945" y="1256146"/>
            <a:ext cx="3004128" cy="4368799"/>
          </a:xfrm>
        </p:spPr>
        <p:txBody>
          <a:bodyPr>
            <a:normAutofit/>
          </a:bodyPr>
          <a:lstStyle/>
          <a:p>
            <a:pPr eaLnBrk="1" hangingPunct="1"/>
            <a:r>
              <a:rPr lang="hr-HR" altLang="en-US" dirty="0">
                <a:solidFill>
                  <a:srgbClr val="FFC000"/>
                </a:solidFill>
              </a:rPr>
              <a:t>VK ‘29</a:t>
            </a:r>
            <a:br>
              <a:rPr lang="hr-HR" altLang="en-US" dirty="0"/>
            </a:br>
            <a:r>
              <a:rPr lang="hr-HR" altLang="en-US" dirty="0"/>
              <a:t>Odgovornost zračnog prijevoznika za štetu putnicima</a:t>
            </a:r>
            <a:endParaRPr lang="en-US" altLang="en-US" dirty="0"/>
          </a:p>
        </p:txBody>
      </p:sp>
      <p:sp>
        <p:nvSpPr>
          <p:cNvPr id="10243" name="Rectangle 3"/>
          <p:cNvSpPr>
            <a:spLocks noGrp="1" noChangeArrowheads="1"/>
          </p:cNvSpPr>
          <p:nvPr>
            <p:ph type="body" idx="1"/>
          </p:nvPr>
        </p:nvSpPr>
        <p:spPr>
          <a:xfrm>
            <a:off x="3465945" y="729673"/>
            <a:ext cx="8605981" cy="5357091"/>
          </a:xfrm>
        </p:spPr>
        <p:txBody>
          <a:bodyPr>
            <a:normAutofit/>
          </a:bodyPr>
          <a:lstStyle/>
          <a:p>
            <a:pPr eaLnBrk="1" hangingPunct="1"/>
            <a:r>
              <a:rPr lang="hr-HR" altLang="en-US" sz="2400" dirty="0"/>
              <a:t>Prijevoznik nije odgovoran ako dokaže da su on i njegovi službenici poduzeli </a:t>
            </a:r>
            <a:r>
              <a:rPr lang="hr-HR" altLang="en-US" sz="2400" b="1" i="1" dirty="0">
                <a:solidFill>
                  <a:srgbClr val="C00000"/>
                </a:solidFill>
              </a:rPr>
              <a:t>sve mjere koje su bile potrebne </a:t>
            </a:r>
            <a:r>
              <a:rPr lang="hr-HR" altLang="en-US" sz="2400" dirty="0"/>
              <a:t>da se šteta izbjegne ili ako dokaže da im je bilo nemoguće poduzeti te mjere.”</a:t>
            </a:r>
          </a:p>
          <a:p>
            <a:pPr eaLnBrk="1" hangingPunct="1"/>
            <a:r>
              <a:rPr lang="hr-HR" altLang="en-US" sz="2400" dirty="0"/>
              <a:t>odgovornost na temelju </a:t>
            </a:r>
            <a:r>
              <a:rPr lang="hr-HR" altLang="en-US" sz="2400" dirty="0">
                <a:solidFill>
                  <a:srgbClr val="C00000"/>
                </a:solidFill>
              </a:rPr>
              <a:t>pretpostavljene krivnje ?</a:t>
            </a:r>
          </a:p>
          <a:p>
            <a:pPr eaLnBrk="1" hangingPunct="1"/>
            <a:r>
              <a:rPr lang="hr-HR" altLang="en-US" sz="2400" dirty="0"/>
              <a:t>ograničenje odgovornosti : 125.000 zlatnih </a:t>
            </a:r>
            <a:r>
              <a:rPr lang="hr-HR" altLang="en-US" sz="2400" dirty="0" err="1"/>
              <a:t>Poincaré</a:t>
            </a:r>
            <a:r>
              <a:rPr lang="hr-HR" altLang="en-US" sz="2400" dirty="0"/>
              <a:t> franaka </a:t>
            </a:r>
          </a:p>
          <a:p>
            <a:pPr lvl="1" eaLnBrk="1" hangingPunct="1"/>
            <a:r>
              <a:rPr lang="hr-HR" altLang="en-US" sz="2000" dirty="0"/>
              <a:t>65,5 mg 24 K zlata</a:t>
            </a:r>
          </a:p>
          <a:p>
            <a:pPr lvl="1" eaLnBrk="1" hangingPunct="1"/>
            <a:r>
              <a:rPr lang="hr-HR" altLang="en-US" sz="2000" dirty="0">
                <a:solidFill>
                  <a:srgbClr val="C00000"/>
                </a:solidFill>
              </a:rPr>
              <a:t>cca </a:t>
            </a:r>
            <a:r>
              <a:rPr lang="en-US" altLang="en-US" sz="2000" dirty="0">
                <a:solidFill>
                  <a:srgbClr val="C00000"/>
                </a:solidFill>
                <a:cs typeface="Arial" panose="020B0604020202020204" pitchFamily="34" charset="0"/>
              </a:rPr>
              <a:t>$</a:t>
            </a:r>
            <a:r>
              <a:rPr lang="hr-HR" altLang="en-US" sz="2000" dirty="0">
                <a:solidFill>
                  <a:srgbClr val="C00000"/>
                </a:solidFill>
              </a:rPr>
              <a:t>10.000</a:t>
            </a:r>
          </a:p>
          <a:p>
            <a:pPr eaLnBrk="1" hangingPunct="1"/>
            <a:r>
              <a:rPr lang="hr-HR" altLang="en-US" sz="2400" dirty="0"/>
              <a:t>gubitak prava na ograničenje: namjera ili krajnja nepažnja prijevoznika</a:t>
            </a:r>
          </a:p>
          <a:p>
            <a:pPr lvl="1"/>
            <a:r>
              <a:rPr lang="hr-HR" altLang="en-US" sz="2200" dirty="0"/>
              <a:t>Lat. </a:t>
            </a:r>
            <a:r>
              <a:rPr lang="hr-HR" altLang="en-US" sz="2200" i="1" dirty="0" err="1"/>
              <a:t>Culpa</a:t>
            </a:r>
            <a:r>
              <a:rPr lang="hr-HR" altLang="en-US" sz="2200" i="1" dirty="0"/>
              <a:t> </a:t>
            </a:r>
            <a:r>
              <a:rPr lang="hr-HR" altLang="en-US" sz="2200" i="1" dirty="0" err="1"/>
              <a:t>lata</a:t>
            </a:r>
            <a:r>
              <a:rPr lang="hr-HR" altLang="en-US" sz="2200" i="1" dirty="0"/>
              <a:t> </a:t>
            </a:r>
            <a:r>
              <a:rPr lang="hr-HR" altLang="en-US" sz="2200" i="1" dirty="0" err="1"/>
              <a:t>dolo</a:t>
            </a:r>
            <a:r>
              <a:rPr lang="hr-HR" altLang="en-US" sz="2200" i="1" dirty="0"/>
              <a:t> </a:t>
            </a:r>
            <a:r>
              <a:rPr lang="hr-HR" altLang="en-US" sz="2200" i="1" dirty="0" err="1"/>
              <a:t>equiparatur</a:t>
            </a:r>
            <a:endParaRPr lang="hr-HR" altLang="en-US" sz="2200" i="1" dirty="0"/>
          </a:p>
          <a:p>
            <a:r>
              <a:rPr lang="hr-HR" altLang="en-US" sz="2400" dirty="0"/>
              <a:t>Rješenja u korist prijevoznika – rani razvoj zrakoplovstva!</a:t>
            </a:r>
            <a:endParaRPr lang="en-US" altLang="en-US" sz="2400" dirty="0"/>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
        <p:nvSpPr>
          <p:cNvPr id="2" name="Footer Placeholder 1"/>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428932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10243">
                                            <p:txEl>
                                              <p:pRg st="3" end="3"/>
                                            </p:txEl>
                                          </p:spTgt>
                                        </p:tgtEl>
                                        <p:attrNameLst>
                                          <p:attrName>style.visibility</p:attrName>
                                        </p:attrNameLst>
                                      </p:cBhvr>
                                      <p:to>
                                        <p:strVal val="visible"/>
                                      </p:to>
                                    </p:set>
                                    <p:anim calcmode="lin" valueType="num">
                                      <p:cBhvr additive="base">
                                        <p:cTn id="23" dur="500" fill="hold"/>
                                        <p:tgtEl>
                                          <p:spTgt spid="10243">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243">
                                            <p:txEl>
                                              <p:pRg st="3" end="3"/>
                                            </p:txEl>
                                          </p:spTgt>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 calcmode="lin" valueType="num">
                                      <p:cBhvr additive="base">
                                        <p:cTn id="27" dur="500" fill="hold"/>
                                        <p:tgtEl>
                                          <p:spTgt spid="10243">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024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nodeType="clickEffect">
                                  <p:stCondLst>
                                    <p:cond delay="0"/>
                                  </p:stCondLst>
                                  <p:childTnLst>
                                    <p:set>
                                      <p:cBhvr>
                                        <p:cTn id="32" dur="1" fill="hold">
                                          <p:stCondLst>
                                            <p:cond delay="0"/>
                                          </p:stCondLst>
                                        </p:cTn>
                                        <p:tgtEl>
                                          <p:spTgt spid="10243">
                                            <p:txEl>
                                              <p:pRg st="5" end="5"/>
                                            </p:txEl>
                                          </p:spTgt>
                                        </p:tgtEl>
                                        <p:attrNameLst>
                                          <p:attrName>style.visibility</p:attrName>
                                        </p:attrNameLst>
                                      </p:cBhvr>
                                      <p:to>
                                        <p:strVal val="visible"/>
                                      </p:to>
                                    </p:set>
                                    <p:anim calcmode="lin" valueType="num">
                                      <p:cBhvr additive="base">
                                        <p:cTn id="33" dur="500" fill="hold"/>
                                        <p:tgtEl>
                                          <p:spTgt spid="10243">
                                            <p:txEl>
                                              <p:pRg st="5" end="5"/>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0243">
                                            <p:txEl>
                                              <p:pRg st="5" end="5"/>
                                            </p:txEl>
                                          </p:spTgt>
                                        </p:tgtEl>
                                        <p:attrNameLst>
                                          <p:attrName>ppt_y</p:attrName>
                                        </p:attrNameLst>
                                      </p:cBhvr>
                                      <p:tavLst>
                                        <p:tav tm="0">
                                          <p:val>
                                            <p:strVal val="0-#ppt_h/2"/>
                                          </p:val>
                                        </p:tav>
                                        <p:tav tm="100000">
                                          <p:val>
                                            <p:strVal val="#ppt_y"/>
                                          </p:val>
                                        </p:tav>
                                      </p:tavLst>
                                    </p:anim>
                                  </p:childTnLst>
                                </p:cTn>
                              </p:par>
                              <p:par>
                                <p:cTn id="35" presetID="2" presetClass="entr" presetSubtype="3" fill="hold" nodeType="withEffect">
                                  <p:stCondLst>
                                    <p:cond delay="0"/>
                                  </p:stCondLst>
                                  <p:childTnLst>
                                    <p:set>
                                      <p:cBhvr>
                                        <p:cTn id="36" dur="1" fill="hold">
                                          <p:stCondLst>
                                            <p:cond delay="0"/>
                                          </p:stCondLst>
                                        </p:cTn>
                                        <p:tgtEl>
                                          <p:spTgt spid="10243">
                                            <p:txEl>
                                              <p:pRg st="6" end="6"/>
                                            </p:txEl>
                                          </p:spTgt>
                                        </p:tgtEl>
                                        <p:attrNameLst>
                                          <p:attrName>style.visibility</p:attrName>
                                        </p:attrNameLst>
                                      </p:cBhvr>
                                      <p:to>
                                        <p:strVal val="visible"/>
                                      </p:to>
                                    </p:set>
                                    <p:anim calcmode="lin" valueType="num">
                                      <p:cBhvr additive="base">
                                        <p:cTn id="37" dur="500" fill="hold"/>
                                        <p:tgtEl>
                                          <p:spTgt spid="10243">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024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0243">
                                            <p:txEl>
                                              <p:pRg st="7" end="7"/>
                                            </p:txEl>
                                          </p:spTgt>
                                        </p:tgtEl>
                                        <p:attrNameLst>
                                          <p:attrName>style.visibility</p:attrName>
                                        </p:attrNameLst>
                                      </p:cBhvr>
                                      <p:to>
                                        <p:strVal val="visible"/>
                                      </p:to>
                                    </p:set>
                                    <p:animEffect transition="in" filter="circle(in)">
                                      <p:cBhvr>
                                        <p:cTn id="43" dur="2000"/>
                                        <p:tgtEl>
                                          <p:spTgt spid="102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80" y="959983"/>
            <a:ext cx="2691992" cy="4415580"/>
          </a:xfrm>
        </p:spPr>
        <p:txBody>
          <a:bodyPr>
            <a:normAutofit/>
          </a:bodyPr>
          <a:lstStyle/>
          <a:p>
            <a:r>
              <a:rPr lang="hr-HR" dirty="0"/>
              <a:t>Protokol(i) o izmjeni konvencije</a:t>
            </a:r>
          </a:p>
        </p:txBody>
      </p:sp>
      <p:sp>
        <p:nvSpPr>
          <p:cNvPr id="3" name="Content Placeholder 2"/>
          <p:cNvSpPr>
            <a:spLocks noGrp="1"/>
          </p:cNvSpPr>
          <p:nvPr>
            <p:ph idx="1"/>
          </p:nvPr>
        </p:nvSpPr>
        <p:spPr>
          <a:xfrm>
            <a:off x="3685309" y="848723"/>
            <a:ext cx="7772400" cy="5072098"/>
          </a:xfrm>
        </p:spPr>
        <p:txBody>
          <a:bodyPr>
            <a:normAutofit/>
          </a:bodyPr>
          <a:lstStyle/>
          <a:p>
            <a:r>
              <a:rPr lang="hr-HR" sz="2800" dirty="0"/>
              <a:t>Izmjena sadržaja neke odredbe postojeće konvencije </a:t>
            </a:r>
          </a:p>
          <a:p>
            <a:r>
              <a:rPr lang="hr-HR" sz="2800" dirty="0"/>
              <a:t>Postupak izmjene: pravila konvencije</a:t>
            </a:r>
          </a:p>
          <a:p>
            <a:r>
              <a:rPr lang="hr-HR" sz="2800" dirty="0"/>
              <a:t>Protokol: novi međunarodni ugovor</a:t>
            </a:r>
          </a:p>
          <a:p>
            <a:pPr lvl="1"/>
            <a:r>
              <a:rPr lang="hr-HR" sz="2400" dirty="0"/>
              <a:t>Konferencija</a:t>
            </a:r>
          </a:p>
          <a:p>
            <a:pPr lvl="1"/>
            <a:r>
              <a:rPr lang="hr-HR" sz="2400" dirty="0"/>
              <a:t>Potpisivanje</a:t>
            </a:r>
          </a:p>
          <a:p>
            <a:pPr lvl="1"/>
            <a:r>
              <a:rPr lang="hr-HR" sz="2400" dirty="0"/>
              <a:t>Ratifikacija</a:t>
            </a:r>
          </a:p>
          <a:p>
            <a:pPr lvl="1"/>
            <a:r>
              <a:rPr lang="hr-HR" sz="2400" dirty="0"/>
              <a:t>Stupanje na snagu (države stranke)</a:t>
            </a:r>
          </a:p>
          <a:p>
            <a:pPr lvl="1"/>
            <a:r>
              <a:rPr lang="hr-HR" sz="2400" dirty="0"/>
              <a:t>RAZLIČITI KRUGOVI DRŽAVA STRANAKA !!!</a:t>
            </a:r>
          </a:p>
        </p:txBody>
      </p:sp>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5" name="Content Placeholder 4"/>
          <p:cNvPicPr>
            <a:picLocks noChangeAspect="1"/>
          </p:cNvPicPr>
          <p:nvPr/>
        </p:nvPicPr>
        <p:blipFill>
          <a:blip r:embed="rId2"/>
          <a:stretch>
            <a:fillRect/>
          </a:stretch>
        </p:blipFill>
        <p:spPr>
          <a:xfrm>
            <a:off x="647684" y="0"/>
            <a:ext cx="1942384" cy="985760"/>
          </a:xfrm>
          <a:prstGeom prst="rect">
            <a:avLst/>
          </a:prstGeom>
        </p:spPr>
      </p:pic>
    </p:spTree>
    <p:extLst>
      <p:ext uri="{BB962C8B-B14F-4D97-AF65-F5344CB8AC3E}">
        <p14:creationId xmlns:p14="http://schemas.microsoft.com/office/powerpoint/2010/main" val="77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hr-HR" altLang="en-US"/>
              <a:t>Haški protokol 1955.</a:t>
            </a:r>
            <a:endParaRPr lang="en-US" altLang="en-US"/>
          </a:p>
        </p:txBody>
      </p:sp>
      <p:sp>
        <p:nvSpPr>
          <p:cNvPr id="12291" name="Rectangle 3"/>
          <p:cNvSpPr>
            <a:spLocks noGrp="1" noChangeArrowheads="1"/>
          </p:cNvSpPr>
          <p:nvPr>
            <p:ph type="body" idx="1"/>
          </p:nvPr>
        </p:nvSpPr>
        <p:spPr/>
        <p:txBody>
          <a:bodyPr/>
          <a:lstStyle/>
          <a:p>
            <a:pPr eaLnBrk="1" hangingPunct="1">
              <a:lnSpc>
                <a:spcPct val="90000"/>
              </a:lnSpc>
            </a:pPr>
            <a:r>
              <a:rPr lang="hr-HR" altLang="en-US" sz="2800" dirty="0"/>
              <a:t>Protokol Varšavske konvencije 1929.</a:t>
            </a:r>
          </a:p>
          <a:p>
            <a:pPr lvl="1"/>
            <a:r>
              <a:rPr lang="hr-HR" altLang="en-US" sz="2600" dirty="0"/>
              <a:t>Samostalan međunarodni ugovor</a:t>
            </a:r>
          </a:p>
          <a:p>
            <a:pPr lvl="1"/>
            <a:r>
              <a:rPr lang="hr-HR" altLang="en-US" sz="2600" dirty="0"/>
              <a:t>Puni postupak ratifikacije i stupanja na snagu</a:t>
            </a:r>
          </a:p>
          <a:p>
            <a:pPr lvl="1"/>
            <a:r>
              <a:rPr lang="hr-HR" altLang="en-US" sz="2600" dirty="0"/>
              <a:t>137 država stranaka (SAD-2003)</a:t>
            </a:r>
          </a:p>
          <a:p>
            <a:pPr eaLnBrk="1" hangingPunct="1">
              <a:lnSpc>
                <a:spcPct val="90000"/>
              </a:lnSpc>
            </a:pPr>
            <a:r>
              <a:rPr lang="hr-HR" altLang="en-US" sz="2800" dirty="0"/>
              <a:t>Povišeni iznosi ograničenja odgovornosti prijevoznika na 250.000 PF </a:t>
            </a:r>
          </a:p>
          <a:p>
            <a:pPr lvl="1" eaLnBrk="1" hangingPunct="1">
              <a:lnSpc>
                <a:spcPct val="90000"/>
              </a:lnSpc>
            </a:pPr>
            <a:r>
              <a:rPr lang="hr-HR" altLang="en-US" sz="2400" dirty="0">
                <a:solidFill>
                  <a:srgbClr val="C00000"/>
                </a:solidFill>
              </a:rPr>
              <a:t>cca </a:t>
            </a:r>
            <a:r>
              <a:rPr lang="en-US" altLang="en-US" sz="2400" dirty="0">
                <a:solidFill>
                  <a:srgbClr val="C00000"/>
                </a:solidFill>
                <a:cs typeface="Arial" panose="020B0604020202020204" pitchFamily="34" charset="0"/>
              </a:rPr>
              <a:t>$</a:t>
            </a:r>
            <a:r>
              <a:rPr lang="hr-HR" altLang="en-US" sz="2400" dirty="0">
                <a:solidFill>
                  <a:srgbClr val="C00000"/>
                </a:solidFill>
              </a:rPr>
              <a:t>20.000</a:t>
            </a:r>
          </a:p>
          <a:p>
            <a:pPr eaLnBrk="1" hangingPunct="1">
              <a:lnSpc>
                <a:spcPct val="90000"/>
              </a:lnSpc>
            </a:pPr>
            <a:r>
              <a:rPr lang="hr-HR" altLang="en-US" sz="2800" dirty="0"/>
              <a:t>SAD dugo nisu ratificirale (inicijator izmjena) </a:t>
            </a:r>
          </a:p>
          <a:p>
            <a:pPr lvl="1"/>
            <a:r>
              <a:rPr lang="hr-HR" altLang="en-US" sz="2000" dirty="0"/>
              <a:t>nezadovoljni postignutom zaštitom putnika, daljnje lobiranje za nastavkom unifikacije, </a:t>
            </a:r>
            <a:r>
              <a:rPr lang="hr-HR" altLang="en-US" sz="2000" dirty="0" err="1"/>
              <a:t>pooštravanjem</a:t>
            </a:r>
            <a:r>
              <a:rPr lang="hr-HR" altLang="en-US" sz="2000" dirty="0"/>
              <a:t> odgovornosti i podizanjem iznosa ograničenja</a:t>
            </a:r>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
        <p:nvSpPr>
          <p:cNvPr id="2" name="Footer Placeholder 1"/>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2604880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Konvencija iz </a:t>
            </a:r>
            <a:r>
              <a:rPr lang="hr-HR" dirty="0" err="1"/>
              <a:t>Guadalajare</a:t>
            </a:r>
            <a:br>
              <a:rPr lang="hr-HR" dirty="0"/>
            </a:br>
            <a:r>
              <a:rPr lang="hr-HR" dirty="0"/>
              <a:t>1961.</a:t>
            </a:r>
            <a:endParaRPr lang="en-US" dirty="0"/>
          </a:p>
        </p:txBody>
      </p:sp>
      <p:sp>
        <p:nvSpPr>
          <p:cNvPr id="3" name="Content Placeholder 2"/>
          <p:cNvSpPr>
            <a:spLocks noGrp="1"/>
          </p:cNvSpPr>
          <p:nvPr>
            <p:ph idx="1"/>
          </p:nvPr>
        </p:nvSpPr>
        <p:spPr/>
        <p:txBody>
          <a:bodyPr/>
          <a:lstStyle/>
          <a:p>
            <a:r>
              <a:rPr lang="hr-HR" dirty="0"/>
              <a:t>Primjena: NEREDOVITI (CHARTER) PRIJEVOZ</a:t>
            </a:r>
          </a:p>
          <a:p>
            <a:r>
              <a:rPr lang="hr-HR" dirty="0"/>
              <a:t>Samo „</a:t>
            </a:r>
            <a:r>
              <a:rPr lang="hr-HR" dirty="0" err="1"/>
              <a:t>wet-lease</a:t>
            </a:r>
            <a:r>
              <a:rPr lang="hr-HR" dirty="0"/>
              <a:t>” : zakup zrakoplova s posadom</a:t>
            </a:r>
          </a:p>
          <a:p>
            <a:r>
              <a:rPr lang="hr-HR" dirty="0"/>
              <a:t>Odgovorni: ugovorni i stvarni prijevoznik</a:t>
            </a:r>
          </a:p>
          <a:p>
            <a:r>
              <a:rPr lang="hr-HR" dirty="0"/>
              <a:t>Sustav pravila o odgovornosti: upućivanje na Varšavski sustav</a:t>
            </a:r>
          </a:p>
          <a:p>
            <a:r>
              <a:rPr lang="hr-HR" dirty="0"/>
              <a:t>Jurisdikcija: proširena na sjedište stvarnog prijevoznika</a:t>
            </a:r>
          </a:p>
        </p:txBody>
      </p:sp>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5" name="Content Placeholder 4"/>
          <p:cNvPicPr>
            <a:picLocks noChangeAspect="1"/>
          </p:cNvPicPr>
          <p:nvPr/>
        </p:nvPicPr>
        <p:blipFill>
          <a:blip r:embed="rId2"/>
          <a:stretch>
            <a:fillRect/>
          </a:stretch>
        </p:blipFill>
        <p:spPr>
          <a:xfrm>
            <a:off x="755468" y="138077"/>
            <a:ext cx="1942384" cy="985760"/>
          </a:xfrm>
          <a:prstGeom prst="rect">
            <a:avLst/>
          </a:prstGeom>
        </p:spPr>
      </p:pic>
    </p:spTree>
    <p:extLst>
      <p:ext uri="{BB962C8B-B14F-4D97-AF65-F5344CB8AC3E}">
        <p14:creationId xmlns:p14="http://schemas.microsoft.com/office/powerpoint/2010/main" val="2731915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65546" y="864109"/>
            <a:ext cx="2957945" cy="4899382"/>
          </a:xfrm>
        </p:spPr>
        <p:txBody>
          <a:bodyPr>
            <a:normAutofit/>
          </a:bodyPr>
          <a:lstStyle/>
          <a:p>
            <a:pPr eaLnBrk="1" hangingPunct="1"/>
            <a:r>
              <a:rPr lang="hr-HR" altLang="en-US" sz="4000" dirty="0" err="1">
                <a:solidFill>
                  <a:srgbClr val="FFFF00"/>
                </a:solidFill>
              </a:rPr>
              <a:t>Montrealski</a:t>
            </a:r>
            <a:r>
              <a:rPr lang="hr-HR" altLang="en-US" sz="4000" dirty="0">
                <a:solidFill>
                  <a:srgbClr val="FFFF00"/>
                </a:solidFill>
              </a:rPr>
              <a:t> (među-prijevoznički) sporazum 1966.</a:t>
            </a:r>
            <a:endParaRPr lang="en-US" altLang="en-US" sz="4000" dirty="0">
              <a:solidFill>
                <a:srgbClr val="FFFF00"/>
              </a:solidFill>
            </a:endParaRPr>
          </a:p>
        </p:txBody>
      </p:sp>
      <p:sp>
        <p:nvSpPr>
          <p:cNvPr id="18435" name="Rectangle 3"/>
          <p:cNvSpPr>
            <a:spLocks noGrp="1" noChangeArrowheads="1"/>
          </p:cNvSpPr>
          <p:nvPr>
            <p:ph type="body" idx="1"/>
          </p:nvPr>
        </p:nvSpPr>
        <p:spPr>
          <a:xfrm>
            <a:off x="3648365" y="864108"/>
            <a:ext cx="8155708" cy="5120640"/>
          </a:xfrm>
        </p:spPr>
        <p:txBody>
          <a:bodyPr/>
          <a:lstStyle/>
          <a:p>
            <a:pPr eaLnBrk="1" hangingPunct="1">
              <a:lnSpc>
                <a:spcPct val="90000"/>
              </a:lnSpc>
            </a:pPr>
            <a:r>
              <a:rPr lang="hr-HR" altLang="en-US" sz="2800" dirty="0"/>
              <a:t>SAD nezadovoljne niskim iznosima ograničenja odgovornosti iz Varšavske konvencije ’29 – </a:t>
            </a:r>
            <a:r>
              <a:rPr lang="hr-HR" altLang="en-US" sz="2800" dirty="0">
                <a:solidFill>
                  <a:schemeClr val="hlink"/>
                </a:solidFill>
              </a:rPr>
              <a:t>prijetnja otkazom</a:t>
            </a:r>
          </a:p>
          <a:p>
            <a:pPr eaLnBrk="1" hangingPunct="1">
              <a:lnSpc>
                <a:spcPct val="90000"/>
              </a:lnSpc>
            </a:pPr>
            <a:r>
              <a:rPr lang="hr-HR" altLang="en-US" sz="2800" dirty="0"/>
              <a:t>ICAO 1966 – međunarodna konferencija</a:t>
            </a:r>
          </a:p>
          <a:p>
            <a:pPr eaLnBrk="1" hangingPunct="1">
              <a:lnSpc>
                <a:spcPct val="90000"/>
              </a:lnSpc>
            </a:pPr>
            <a:r>
              <a:rPr lang="hr-HR" altLang="en-US" sz="2800" dirty="0"/>
              <a:t>Neuspjeh: novi protokol Varšave ’29</a:t>
            </a:r>
          </a:p>
          <a:p>
            <a:pPr eaLnBrk="1" hangingPunct="1">
              <a:lnSpc>
                <a:spcPct val="90000"/>
              </a:lnSpc>
            </a:pPr>
            <a:r>
              <a:rPr lang="hr-HR" altLang="en-US" sz="2800" dirty="0"/>
              <a:t>Uspjeh: među-prijevoznički sporazum unutar IATA-e</a:t>
            </a:r>
          </a:p>
          <a:p>
            <a:pPr lvl="1" eaLnBrk="1" hangingPunct="1">
              <a:lnSpc>
                <a:spcPct val="90000"/>
              </a:lnSpc>
            </a:pPr>
            <a:r>
              <a:rPr lang="hr-HR" altLang="en-US" sz="2400" dirty="0"/>
              <a:t>Primjena: </a:t>
            </a:r>
            <a:r>
              <a:rPr lang="hr-HR" altLang="en-US" sz="2400" u="sng" dirty="0">
                <a:solidFill>
                  <a:srgbClr val="C00000"/>
                </a:solidFill>
              </a:rPr>
              <a:t>prijevoz u, iz, preko SAD</a:t>
            </a:r>
            <a:r>
              <a:rPr lang="hr-HR" altLang="en-US" sz="2400" dirty="0">
                <a:solidFill>
                  <a:srgbClr val="C00000"/>
                </a:solidFill>
              </a:rPr>
              <a:t> </a:t>
            </a:r>
            <a:r>
              <a:rPr lang="hr-HR" altLang="en-US" sz="2400" dirty="0">
                <a:solidFill>
                  <a:schemeClr val="tx1"/>
                </a:solidFill>
              </a:rPr>
              <a:t>(</a:t>
            </a:r>
            <a:r>
              <a:rPr lang="hr-HR" altLang="en-US" sz="2400" dirty="0"/>
              <a:t>opći uvjeti prijevoznika)</a:t>
            </a:r>
          </a:p>
          <a:p>
            <a:pPr lvl="1" eaLnBrk="1" hangingPunct="1">
              <a:lnSpc>
                <a:spcPct val="90000"/>
              </a:lnSpc>
            </a:pPr>
            <a:r>
              <a:rPr lang="hr-HR" altLang="en-US" sz="2400" dirty="0"/>
              <a:t>Smrt i tjelesna povreda putnika: </a:t>
            </a:r>
            <a:r>
              <a:rPr lang="en-US" altLang="en-US" sz="2400" dirty="0">
                <a:solidFill>
                  <a:srgbClr val="C00000"/>
                </a:solidFill>
              </a:rPr>
              <a:t>$</a:t>
            </a:r>
            <a:r>
              <a:rPr lang="hr-HR" altLang="en-US" sz="2400" dirty="0">
                <a:solidFill>
                  <a:srgbClr val="C00000"/>
                </a:solidFill>
              </a:rPr>
              <a:t> 75.000</a:t>
            </a:r>
          </a:p>
          <a:p>
            <a:pPr lvl="1" eaLnBrk="1" hangingPunct="1">
              <a:lnSpc>
                <a:spcPct val="90000"/>
              </a:lnSpc>
            </a:pPr>
            <a:r>
              <a:rPr lang="hr-HR" altLang="en-US" sz="2400" dirty="0"/>
              <a:t>Odricanje od prava na oslobođenje od odgovornosti </a:t>
            </a:r>
            <a:r>
              <a:rPr lang="hr-HR" altLang="en-US" sz="2400" dirty="0">
                <a:solidFill>
                  <a:srgbClr val="C00000"/>
                </a:solidFill>
              </a:rPr>
              <a:t>(objektivna odgovornost)</a:t>
            </a:r>
            <a:endParaRPr lang="en-US" altLang="en-US" sz="2400" dirty="0">
              <a:solidFill>
                <a:srgbClr val="C00000"/>
              </a:solidFill>
            </a:endParaRPr>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
        <p:nvSpPr>
          <p:cNvPr id="2" name="Footer Placeholder 1"/>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26495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anim calcmode="lin" valueType="num">
                                      <p:cBhvr additive="base">
                                        <p:cTn id="11" dur="500" fill="hold"/>
                                        <p:tgtEl>
                                          <p:spTgt spid="1843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843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anim calcmode="lin" valueType="num">
                                      <p:cBhvr additive="base">
                                        <p:cTn id="15" dur="500" fill="hold"/>
                                        <p:tgtEl>
                                          <p:spTgt spid="1843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84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8435">
                                            <p:txEl>
                                              <p:pRg st="3" end="3"/>
                                            </p:txEl>
                                          </p:spTgt>
                                        </p:tgtEl>
                                        <p:attrNameLst>
                                          <p:attrName>style.visibility</p:attrName>
                                        </p:attrNameLst>
                                      </p:cBhvr>
                                      <p:to>
                                        <p:strVal val="visible"/>
                                      </p:to>
                                    </p:set>
                                    <p:anim calcmode="lin" valueType="num">
                                      <p:cBhvr additive="base">
                                        <p:cTn id="21" dur="500" fill="hold"/>
                                        <p:tgtEl>
                                          <p:spTgt spid="18435">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8435">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8435">
                                            <p:txEl>
                                              <p:pRg st="4" end="4"/>
                                            </p:txEl>
                                          </p:spTgt>
                                        </p:tgtEl>
                                        <p:attrNameLst>
                                          <p:attrName>style.visibility</p:attrName>
                                        </p:attrNameLst>
                                      </p:cBhvr>
                                      <p:to>
                                        <p:strVal val="visible"/>
                                      </p:to>
                                    </p:set>
                                    <p:anim calcmode="lin" valueType="num">
                                      <p:cBhvr additive="base">
                                        <p:cTn id="25" dur="500" fill="hold"/>
                                        <p:tgtEl>
                                          <p:spTgt spid="18435">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435">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8435">
                                            <p:txEl>
                                              <p:pRg st="5" end="5"/>
                                            </p:txEl>
                                          </p:spTgt>
                                        </p:tgtEl>
                                        <p:attrNameLst>
                                          <p:attrName>style.visibility</p:attrName>
                                        </p:attrNameLst>
                                      </p:cBhvr>
                                      <p:to>
                                        <p:strVal val="visible"/>
                                      </p:to>
                                    </p:set>
                                    <p:anim calcmode="lin" valueType="num">
                                      <p:cBhvr additive="base">
                                        <p:cTn id="29" dur="500" fill="hold"/>
                                        <p:tgtEl>
                                          <p:spTgt spid="18435">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8435">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8435">
                                            <p:txEl>
                                              <p:pRg st="6" end="6"/>
                                            </p:txEl>
                                          </p:spTgt>
                                        </p:tgtEl>
                                        <p:attrNameLst>
                                          <p:attrName>style.visibility</p:attrName>
                                        </p:attrNameLst>
                                      </p:cBhvr>
                                      <p:to>
                                        <p:strVal val="visible"/>
                                      </p:to>
                                    </p:set>
                                    <p:anim calcmode="lin" valueType="num">
                                      <p:cBhvr additive="base">
                                        <p:cTn id="33" dur="500" fill="hold"/>
                                        <p:tgtEl>
                                          <p:spTgt spid="18435">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843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hr-HR" altLang="en-US" dirty="0">
                <a:solidFill>
                  <a:schemeClr val="bg1"/>
                </a:solidFill>
              </a:rPr>
              <a:t>Gvatemalski protokol 1971.</a:t>
            </a:r>
          </a:p>
        </p:txBody>
      </p:sp>
      <p:sp>
        <p:nvSpPr>
          <p:cNvPr id="13315" name="Rectangle 3"/>
          <p:cNvSpPr>
            <a:spLocks noGrp="1" noChangeArrowheads="1"/>
          </p:cNvSpPr>
          <p:nvPr>
            <p:ph type="body" idx="1"/>
          </p:nvPr>
        </p:nvSpPr>
        <p:spPr>
          <a:xfrm>
            <a:off x="3694544" y="822037"/>
            <a:ext cx="8248074" cy="5237018"/>
          </a:xfrm>
        </p:spPr>
        <p:txBody>
          <a:bodyPr/>
          <a:lstStyle/>
          <a:p>
            <a:pPr eaLnBrk="1" hangingPunct="1"/>
            <a:r>
              <a:rPr lang="hr-HR" altLang="en-US" dirty="0">
                <a:solidFill>
                  <a:srgbClr val="C00000"/>
                </a:solidFill>
              </a:rPr>
              <a:t>Objektivna odgovornost </a:t>
            </a:r>
            <a:r>
              <a:rPr lang="hr-HR" altLang="en-US" dirty="0"/>
              <a:t>zračnog prijevoznika (1.put!)</a:t>
            </a:r>
          </a:p>
          <a:p>
            <a:pPr eaLnBrk="1" hangingPunct="1"/>
            <a:r>
              <a:rPr lang="hr-HR" altLang="en-US" dirty="0"/>
              <a:t>Drastično podignuti iznosi ograničenja: 1.500.000 PF </a:t>
            </a:r>
          </a:p>
          <a:p>
            <a:pPr lvl="1" eaLnBrk="1" hangingPunct="1"/>
            <a:r>
              <a:rPr lang="hr-HR" altLang="en-US" dirty="0">
                <a:solidFill>
                  <a:srgbClr val="C00000"/>
                </a:solidFill>
              </a:rPr>
              <a:t>cca </a:t>
            </a:r>
            <a:r>
              <a:rPr lang="en-US" altLang="en-US" dirty="0">
                <a:solidFill>
                  <a:srgbClr val="C00000"/>
                </a:solidFill>
                <a:cs typeface="Arial" panose="020B0604020202020204" pitchFamily="34" charset="0"/>
              </a:rPr>
              <a:t>$</a:t>
            </a:r>
            <a:r>
              <a:rPr lang="hr-HR" altLang="en-US" dirty="0">
                <a:solidFill>
                  <a:srgbClr val="C00000"/>
                </a:solidFill>
                <a:cs typeface="Arial" panose="020B0604020202020204" pitchFamily="34" charset="0"/>
              </a:rPr>
              <a:t>100.000</a:t>
            </a:r>
          </a:p>
          <a:p>
            <a:pPr eaLnBrk="1" hangingPunct="1"/>
            <a:r>
              <a:rPr lang="hr-HR" altLang="en-US" dirty="0">
                <a:cs typeface="Arial" panose="020B0604020202020204" pitchFamily="34" charset="0"/>
              </a:rPr>
              <a:t>Ambiciozan cilj: takvo </a:t>
            </a:r>
            <a:r>
              <a:rPr lang="hr-HR" altLang="en-US" dirty="0" err="1">
                <a:cs typeface="Arial" panose="020B0604020202020204" pitchFamily="34" charset="0"/>
              </a:rPr>
              <a:t>pooštravanje</a:t>
            </a:r>
            <a:r>
              <a:rPr lang="hr-HR" altLang="en-US" dirty="0">
                <a:cs typeface="Arial" panose="020B0604020202020204" pitchFamily="34" charset="0"/>
              </a:rPr>
              <a:t> odgovornosti i povišenje iznosa odšteta koje će zadovoljiti i najzahtjevnije (SAD)</a:t>
            </a:r>
          </a:p>
          <a:p>
            <a:pPr eaLnBrk="1" hangingPunct="1"/>
            <a:r>
              <a:rPr lang="hr-HR" altLang="en-US" dirty="0">
                <a:cs typeface="Arial" panose="020B0604020202020204" pitchFamily="34" charset="0"/>
              </a:rPr>
              <a:t>Uvjet za stupanje na snagu: ratifikacija SAD: NE!</a:t>
            </a:r>
          </a:p>
          <a:p>
            <a:pPr lvl="1"/>
            <a:r>
              <a:rPr lang="hr-HR" altLang="en-US" dirty="0">
                <a:cs typeface="Arial" panose="020B0604020202020204" pitchFamily="34" charset="0"/>
              </a:rPr>
              <a:t>Potrebna ratifikacija 30 država, od čega 5 koje čine 40% svjetskog putničkog prometa kompanija iz država članica ICAO-a</a:t>
            </a:r>
          </a:p>
          <a:p>
            <a:pPr lvl="1"/>
            <a:r>
              <a:rPr lang="hr-HR" altLang="en-US" dirty="0">
                <a:cs typeface="Arial" panose="020B0604020202020204" pitchFamily="34" charset="0"/>
              </a:rPr>
              <a:t>Samo 7 ratifikacija</a:t>
            </a:r>
          </a:p>
          <a:p>
            <a:pPr eaLnBrk="1" hangingPunct="1"/>
            <a:r>
              <a:rPr lang="hr-HR" altLang="en-US" dirty="0">
                <a:solidFill>
                  <a:srgbClr val="C00000"/>
                </a:solidFill>
                <a:cs typeface="Arial" panose="020B0604020202020204" pitchFamily="34" charset="0"/>
              </a:rPr>
              <a:t>NIKAD NIJE STUPIO NA SNAGU !</a:t>
            </a:r>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
        <p:nvSpPr>
          <p:cNvPr id="2" name="Footer Placeholder 1"/>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1996339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hr-HR" altLang="en-US" sz="4000" dirty="0" err="1"/>
              <a:t>Montrealski</a:t>
            </a:r>
            <a:r>
              <a:rPr lang="hr-HR" altLang="en-US" sz="4000" dirty="0"/>
              <a:t> (SDR) protokoli 1, 2 i 3 iz 1975.</a:t>
            </a:r>
          </a:p>
        </p:txBody>
      </p:sp>
      <p:sp>
        <p:nvSpPr>
          <p:cNvPr id="15363" name="Rectangle 3"/>
          <p:cNvSpPr>
            <a:spLocks noGrp="1" noChangeArrowheads="1"/>
          </p:cNvSpPr>
          <p:nvPr>
            <p:ph type="body" idx="1"/>
          </p:nvPr>
        </p:nvSpPr>
        <p:spPr/>
        <p:txBody>
          <a:bodyPr/>
          <a:lstStyle/>
          <a:p>
            <a:pPr marL="609600" indent="-609600">
              <a:buFontTx/>
              <a:buAutoNum type="arabicPeriod"/>
            </a:pPr>
            <a:r>
              <a:rPr lang="hr-HR" altLang="en-US" dirty="0"/>
              <a:t>Uvođenje SDR u Varšavsku konvenciju (1996 INT, HR)</a:t>
            </a:r>
          </a:p>
          <a:p>
            <a:pPr marL="1112520" lvl="1" indent="-609600">
              <a:buFontTx/>
              <a:buAutoNum type="arabicPeriod"/>
            </a:pPr>
            <a:r>
              <a:rPr lang="hr-HR" altLang="en-US" dirty="0"/>
              <a:t>51 država stranka</a:t>
            </a:r>
          </a:p>
          <a:p>
            <a:pPr marL="609600" indent="-609600">
              <a:buFontTx/>
              <a:buAutoNum type="arabicPeriod"/>
            </a:pPr>
            <a:r>
              <a:rPr lang="hr-HR" altLang="en-US" dirty="0"/>
              <a:t>Uvođenje SDR u Varšavsku konvenciju + Haški protokol 1955. (1996 INT, HR)</a:t>
            </a:r>
          </a:p>
          <a:p>
            <a:pPr marL="1112520" lvl="1" indent="-609600">
              <a:buFontTx/>
              <a:buAutoNum type="arabicPeriod"/>
            </a:pPr>
            <a:r>
              <a:rPr lang="hr-HR" altLang="en-US" dirty="0"/>
              <a:t>52 države stranke</a:t>
            </a:r>
          </a:p>
          <a:p>
            <a:pPr marL="609600" indent="-609600">
              <a:buFontTx/>
              <a:buAutoNum type="arabicPeriod"/>
            </a:pPr>
            <a:r>
              <a:rPr lang="hr-HR" altLang="en-US" dirty="0"/>
              <a:t>Uvođenje SDR u Varšavsku konvenciju+ Gvatemalski protokol 1971. (NE)</a:t>
            </a:r>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
        <p:nvSpPr>
          <p:cNvPr id="2" name="Footer Placeholder 1"/>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3356143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7"/>
            <a:ext cx="3445163" cy="4870563"/>
          </a:xfrm>
        </p:spPr>
        <p:txBody>
          <a:bodyPr/>
          <a:lstStyle/>
          <a:p>
            <a:r>
              <a:rPr lang="hr-HR" dirty="0"/>
              <a:t>RAZLIČITI KRUGOVI DRŽAVA STRANAKA – DEZUNIFIKACIJA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2755716"/>
              </p:ext>
            </p:extLst>
          </p:nvPr>
        </p:nvGraphicFramePr>
        <p:xfrm>
          <a:off x="3708807" y="748145"/>
          <a:ext cx="8206101" cy="5731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p:cNvPicPr>
            <a:picLocks noChangeAspect="1"/>
          </p:cNvPicPr>
          <p:nvPr/>
        </p:nvPicPr>
        <p:blipFill>
          <a:blip r:embed="rId7"/>
          <a:stretch>
            <a:fillRect/>
          </a:stretch>
        </p:blipFill>
        <p:spPr>
          <a:xfrm>
            <a:off x="755468" y="0"/>
            <a:ext cx="1942384" cy="985760"/>
          </a:xfrm>
          <a:prstGeom prst="rect">
            <a:avLst/>
          </a:prstGeom>
        </p:spPr>
      </p:pic>
      <p:sp>
        <p:nvSpPr>
          <p:cNvPr id="3" name="Footer Placeholder 2"/>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2425934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32508" y="1168400"/>
            <a:ext cx="2983346" cy="4428835"/>
          </a:xfrm>
        </p:spPr>
        <p:txBody>
          <a:bodyPr>
            <a:normAutofit/>
          </a:bodyPr>
          <a:lstStyle/>
          <a:p>
            <a:pPr eaLnBrk="1" hangingPunct="1"/>
            <a:r>
              <a:rPr lang="hr-HR" altLang="en-US" sz="4000" dirty="0">
                <a:solidFill>
                  <a:srgbClr val="FFFF00"/>
                </a:solidFill>
              </a:rPr>
              <a:t>IATA među-prijevoznički sporazum 1995.</a:t>
            </a:r>
            <a:endParaRPr lang="en-US" altLang="en-US" sz="4000" dirty="0">
              <a:solidFill>
                <a:srgbClr val="FFFF00"/>
              </a:solidFill>
            </a:endParaRPr>
          </a:p>
        </p:txBody>
      </p:sp>
      <p:sp>
        <p:nvSpPr>
          <p:cNvPr id="19459" name="Rectangle 3"/>
          <p:cNvSpPr>
            <a:spLocks noGrp="1" noChangeArrowheads="1"/>
          </p:cNvSpPr>
          <p:nvPr>
            <p:ph type="body" idx="1"/>
          </p:nvPr>
        </p:nvSpPr>
        <p:spPr>
          <a:xfrm>
            <a:off x="3549650" y="840509"/>
            <a:ext cx="8642350" cy="5403273"/>
          </a:xfrm>
        </p:spPr>
        <p:txBody>
          <a:bodyPr/>
          <a:lstStyle/>
          <a:p>
            <a:pPr eaLnBrk="1" hangingPunct="1">
              <a:lnSpc>
                <a:spcPct val="90000"/>
              </a:lnSpc>
            </a:pPr>
            <a:r>
              <a:rPr lang="hr-HR" altLang="en-US" sz="2800" dirty="0"/>
              <a:t>Kuala Lumpur 1995: IATA </a:t>
            </a:r>
            <a:r>
              <a:rPr lang="hr-HR" altLang="en-US" sz="2800" i="1" dirty="0" err="1"/>
              <a:t>Intercarrier</a:t>
            </a:r>
            <a:r>
              <a:rPr lang="hr-HR" altLang="en-US" sz="2800" i="1" dirty="0"/>
              <a:t> </a:t>
            </a:r>
            <a:r>
              <a:rPr lang="hr-HR" altLang="en-US" sz="2800" i="1" dirty="0" err="1"/>
              <a:t>Agreement</a:t>
            </a:r>
            <a:r>
              <a:rPr lang="hr-HR" altLang="en-US" sz="2800" i="1" dirty="0"/>
              <a:t> on </a:t>
            </a:r>
            <a:r>
              <a:rPr lang="hr-HR" altLang="en-US" sz="2800" i="1" dirty="0" err="1"/>
              <a:t>Passenger</a:t>
            </a:r>
            <a:r>
              <a:rPr lang="hr-HR" altLang="en-US" sz="2800" i="1" dirty="0"/>
              <a:t> </a:t>
            </a:r>
            <a:r>
              <a:rPr lang="hr-HR" altLang="en-US" sz="2800" i="1" dirty="0" err="1"/>
              <a:t>Liability</a:t>
            </a:r>
            <a:endParaRPr lang="hr-HR" altLang="en-US" sz="2800" i="1" dirty="0"/>
          </a:p>
          <a:p>
            <a:pPr eaLnBrk="1" hangingPunct="1">
              <a:lnSpc>
                <a:spcPct val="90000"/>
              </a:lnSpc>
            </a:pPr>
            <a:r>
              <a:rPr lang="hr-HR" altLang="en-US" sz="2800" dirty="0"/>
              <a:t>Primjena: </a:t>
            </a:r>
            <a:r>
              <a:rPr lang="hr-HR" altLang="en-US" sz="2800" dirty="0">
                <a:solidFill>
                  <a:srgbClr val="C00000"/>
                </a:solidFill>
              </a:rPr>
              <a:t>globalno</a:t>
            </a:r>
            <a:r>
              <a:rPr lang="hr-HR" altLang="en-US" sz="2800" dirty="0"/>
              <a:t>, na svim letovima </a:t>
            </a:r>
            <a:r>
              <a:rPr lang="hr-HR" altLang="en-US" sz="2800" dirty="0" err="1"/>
              <a:t>avio</a:t>
            </a:r>
            <a:r>
              <a:rPr lang="hr-HR" altLang="en-US" sz="2800" dirty="0"/>
              <a:t>-prijevoznika IATA-e koji prihvate sporazum </a:t>
            </a:r>
          </a:p>
          <a:p>
            <a:pPr eaLnBrk="1" hangingPunct="1">
              <a:lnSpc>
                <a:spcPct val="90000"/>
              </a:lnSpc>
              <a:buFont typeface="Wingdings" panose="05000000000000000000" pitchFamily="2" charset="2"/>
              <a:buChar char="Ø"/>
            </a:pPr>
            <a:r>
              <a:rPr lang="hr-HR" altLang="en-US" sz="2800" dirty="0">
                <a:solidFill>
                  <a:srgbClr val="C00000"/>
                </a:solidFill>
              </a:rPr>
              <a:t>Objektivna odgovornost do 100.000 SDR</a:t>
            </a:r>
          </a:p>
          <a:p>
            <a:pPr eaLnBrk="1" hangingPunct="1">
              <a:lnSpc>
                <a:spcPct val="90000"/>
              </a:lnSpc>
              <a:buFont typeface="Wingdings" panose="05000000000000000000" pitchFamily="2" charset="2"/>
              <a:buChar char="Ø"/>
            </a:pPr>
            <a:r>
              <a:rPr lang="hr-HR" altLang="en-US" sz="2800" dirty="0"/>
              <a:t>Pretpostavljena krivnja do punog iznosa nastale štete (uz uspješan dokaz), ostvarene težnje SAD</a:t>
            </a:r>
          </a:p>
          <a:p>
            <a:pPr eaLnBrk="1" hangingPunct="1">
              <a:lnSpc>
                <a:spcPct val="90000"/>
              </a:lnSpc>
              <a:buFontTx/>
              <a:buNone/>
            </a:pPr>
            <a:r>
              <a:rPr lang="hr-HR" altLang="en-US" sz="2800" dirty="0"/>
              <a:t>= </a:t>
            </a:r>
            <a:r>
              <a:rPr lang="hr-HR" altLang="en-US" sz="2800" dirty="0">
                <a:solidFill>
                  <a:schemeClr val="hlink"/>
                </a:solidFill>
              </a:rPr>
              <a:t>DVOSTUPANJSKI SUSTAV ODGOVORNOSTI</a:t>
            </a:r>
          </a:p>
          <a:p>
            <a:pPr>
              <a:buNone/>
            </a:pPr>
            <a:r>
              <a:rPr lang="hr-HR" altLang="en-US" sz="2800" dirty="0"/>
              <a:t>= </a:t>
            </a:r>
            <a:r>
              <a:rPr lang="hr-HR" altLang="en-US" sz="2800" dirty="0">
                <a:solidFill>
                  <a:srgbClr val="92D050"/>
                </a:solidFill>
              </a:rPr>
              <a:t>NEOGRANIČENA ODGOVORNOST </a:t>
            </a:r>
          </a:p>
          <a:p>
            <a:pPr eaLnBrk="1" hangingPunct="1">
              <a:lnSpc>
                <a:spcPct val="90000"/>
              </a:lnSpc>
              <a:buFontTx/>
              <a:buNone/>
            </a:pPr>
            <a:endParaRPr lang="hr-HR" altLang="en-US" sz="2800" dirty="0">
              <a:solidFill>
                <a:schemeClr val="hlink"/>
              </a:solidFill>
            </a:endParaRPr>
          </a:p>
          <a:p>
            <a:pPr eaLnBrk="1" hangingPunct="1">
              <a:lnSpc>
                <a:spcPct val="90000"/>
              </a:lnSpc>
            </a:pPr>
            <a:endParaRPr lang="en-US" altLang="en-US" sz="2800" dirty="0">
              <a:solidFill>
                <a:schemeClr val="hlink"/>
              </a:solidFill>
            </a:endParaRPr>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
        <p:nvSpPr>
          <p:cNvPr id="2" name="Footer Placeholder 1"/>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186751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anim calcmode="lin" valueType="num">
                                      <p:cBhvr additive="base">
                                        <p:cTn id="11" dur="500" fill="hold"/>
                                        <p:tgtEl>
                                          <p:spTgt spid="1945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94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 calcmode="lin" valueType="num">
                                      <p:cBhvr additive="base">
                                        <p:cTn id="17" dur="500" fill="hold"/>
                                        <p:tgtEl>
                                          <p:spTgt spid="1945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945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9459">
                                            <p:txEl>
                                              <p:pRg st="3" end="3"/>
                                            </p:txEl>
                                          </p:spTgt>
                                        </p:tgtEl>
                                        <p:attrNameLst>
                                          <p:attrName>style.visibility</p:attrName>
                                        </p:attrNameLst>
                                      </p:cBhvr>
                                      <p:to>
                                        <p:strVal val="visible"/>
                                      </p:to>
                                    </p:set>
                                    <p:anim calcmode="lin" valueType="num">
                                      <p:cBhvr additive="base">
                                        <p:cTn id="21" dur="500" fill="hold"/>
                                        <p:tgtEl>
                                          <p:spTgt spid="19459">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94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 calcmode="lin" valueType="num">
                                      <p:cBhvr additive="base">
                                        <p:cTn id="27" dur="500" fill="hold"/>
                                        <p:tgtEl>
                                          <p:spTgt spid="19459">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94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9459">
                                            <p:txEl>
                                              <p:pRg st="5" end="5"/>
                                            </p:txEl>
                                          </p:spTgt>
                                        </p:tgtEl>
                                        <p:attrNameLst>
                                          <p:attrName>style.visibility</p:attrName>
                                        </p:attrNameLst>
                                      </p:cBhvr>
                                      <p:to>
                                        <p:strVal val="visible"/>
                                      </p:to>
                                    </p:set>
                                    <p:anim calcmode="lin" valueType="num">
                                      <p:cBhvr additive="base">
                                        <p:cTn id="33" dur="500" fill="hold"/>
                                        <p:tgtEl>
                                          <p:spTgt spid="19459">
                                            <p:txEl>
                                              <p:pRg st="5" end="5"/>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945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b="1" dirty="0"/>
              <a:t>Zračni sektor u EU</a:t>
            </a:r>
            <a:endParaRPr lang="en-US" b="1" dirty="0"/>
          </a:p>
        </p:txBody>
      </p:sp>
      <p:sp>
        <p:nvSpPr>
          <p:cNvPr id="3" name="Content Placeholder 2"/>
          <p:cNvSpPr>
            <a:spLocks noGrp="1"/>
          </p:cNvSpPr>
          <p:nvPr>
            <p:ph idx="1"/>
          </p:nvPr>
        </p:nvSpPr>
        <p:spPr>
          <a:xfrm>
            <a:off x="3676073" y="838200"/>
            <a:ext cx="8515927" cy="5257800"/>
          </a:xfrm>
        </p:spPr>
        <p:txBody>
          <a:bodyPr>
            <a:normAutofit/>
          </a:bodyPr>
          <a:lstStyle/>
          <a:p>
            <a:r>
              <a:rPr lang="hr-HR" sz="2400" dirty="0"/>
              <a:t>12,4 % udio u ukupnom prometu</a:t>
            </a:r>
          </a:p>
          <a:p>
            <a:pPr lvl="1"/>
            <a:r>
              <a:rPr lang="hr-HR" sz="2000" dirty="0"/>
              <a:t>100 linijskih zračnih prijevoznika</a:t>
            </a:r>
          </a:p>
          <a:p>
            <a:pPr lvl="1"/>
            <a:r>
              <a:rPr lang="hr-HR" sz="2000" dirty="0"/>
              <a:t>Više od 400 zračnih luka</a:t>
            </a:r>
          </a:p>
          <a:p>
            <a:pPr lvl="2"/>
            <a:r>
              <a:rPr lang="hr-HR" sz="1800" dirty="0"/>
              <a:t>Najveća EU zračna luka za putnički promet: </a:t>
            </a:r>
          </a:p>
          <a:p>
            <a:pPr lvl="3"/>
            <a:r>
              <a:rPr lang="hr-HR" sz="1600" dirty="0"/>
              <a:t>London-Heathrow (73,4 miliona putnika – 2,2 % svjetskog prometa)</a:t>
            </a:r>
          </a:p>
          <a:p>
            <a:pPr lvl="1"/>
            <a:r>
              <a:rPr lang="hr-HR" sz="2000" dirty="0"/>
              <a:t>60 pružatelja usluga zračnog prometa</a:t>
            </a:r>
          </a:p>
          <a:p>
            <a:r>
              <a:rPr lang="hr-HR" sz="2400" dirty="0"/>
              <a:t>Direktno zapošljava 1,4-2 miliona ljudi</a:t>
            </a:r>
          </a:p>
          <a:p>
            <a:r>
              <a:rPr lang="hr-HR" sz="2400" dirty="0"/>
              <a:t>Dodatno podržava 4,8-5,5 miliona radnih mjesta</a:t>
            </a:r>
          </a:p>
          <a:p>
            <a:r>
              <a:rPr lang="hr-HR" sz="2400" dirty="0"/>
              <a:t>Udio u EU BDP: 2,5 %</a:t>
            </a:r>
          </a:p>
          <a:p>
            <a:pPr lvl="1"/>
            <a:r>
              <a:rPr lang="hr-HR" dirty="0"/>
              <a:t>Direktno: 110 milijardi EUR</a:t>
            </a:r>
          </a:p>
          <a:p>
            <a:pPr lvl="1"/>
            <a:r>
              <a:rPr lang="hr-HR" sz="2000" dirty="0"/>
              <a:t>Posredno: 510 milijardi EUR</a:t>
            </a:r>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Tree>
    <p:extLst>
      <p:ext uri="{BB962C8B-B14F-4D97-AF65-F5344CB8AC3E}">
        <p14:creationId xmlns:p14="http://schemas.microsoft.com/office/powerpoint/2010/main" val="155644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hr-HR" altLang="en-US" dirty="0"/>
              <a:t>Uredba EU 2027/97</a:t>
            </a:r>
            <a:endParaRPr lang="en-US" altLang="en-US" dirty="0"/>
          </a:p>
        </p:txBody>
      </p:sp>
      <p:sp>
        <p:nvSpPr>
          <p:cNvPr id="20483" name="Rectangle 3"/>
          <p:cNvSpPr>
            <a:spLocks noGrp="1" noChangeArrowheads="1"/>
          </p:cNvSpPr>
          <p:nvPr>
            <p:ph type="body" idx="1"/>
          </p:nvPr>
        </p:nvSpPr>
        <p:spPr>
          <a:xfrm>
            <a:off x="3666835" y="816959"/>
            <a:ext cx="8081820" cy="5214938"/>
          </a:xfrm>
        </p:spPr>
        <p:txBody>
          <a:bodyPr>
            <a:normAutofit fontScale="92500" lnSpcReduction="10000"/>
          </a:bodyPr>
          <a:lstStyle/>
          <a:p>
            <a:pPr eaLnBrk="1" hangingPunct="1">
              <a:lnSpc>
                <a:spcPct val="90000"/>
              </a:lnSpc>
            </a:pPr>
            <a:r>
              <a:rPr lang="hr-HR" altLang="en-US" sz="2800" dirty="0">
                <a:solidFill>
                  <a:srgbClr val="C00000"/>
                </a:solidFill>
              </a:rPr>
              <a:t>Područje primjene: Europska unija</a:t>
            </a:r>
          </a:p>
          <a:p>
            <a:pPr eaLnBrk="1" hangingPunct="1">
              <a:lnSpc>
                <a:spcPct val="90000"/>
              </a:lnSpc>
            </a:pPr>
            <a:r>
              <a:rPr lang="hr-HR" altLang="en-US" sz="2800" dirty="0"/>
              <a:t>Preuzimanje ovlasti prije pregovora o MK ‘99!</a:t>
            </a:r>
          </a:p>
          <a:p>
            <a:pPr eaLnBrk="1" hangingPunct="1">
              <a:lnSpc>
                <a:spcPct val="90000"/>
              </a:lnSpc>
            </a:pPr>
            <a:r>
              <a:rPr lang="hr-HR" altLang="en-US" sz="2800" dirty="0"/>
              <a:t>Odgovor EU na visok stupanja zaštite putničkih prava u SAD-u</a:t>
            </a:r>
          </a:p>
          <a:p>
            <a:pPr eaLnBrk="1" hangingPunct="1">
              <a:lnSpc>
                <a:spcPct val="90000"/>
              </a:lnSpc>
            </a:pPr>
            <a:r>
              <a:rPr lang="hr-HR" altLang="en-US" sz="2800" dirty="0"/>
              <a:t>Neograničena odgovornost za smrt, tjelesnu povredu ili drugo oštećenje zdravlja putnika</a:t>
            </a:r>
          </a:p>
          <a:p>
            <a:pPr lvl="1"/>
            <a:r>
              <a:rPr lang="hr-HR" altLang="en-US" sz="2600" dirty="0"/>
              <a:t>Objektivna odgovornost do 100.000 SDR</a:t>
            </a:r>
          </a:p>
          <a:p>
            <a:pPr lvl="1"/>
            <a:r>
              <a:rPr lang="hr-HR" altLang="en-US" sz="2600" dirty="0"/>
              <a:t>Pretpostavljena krivnja: preko 100.000 SDR</a:t>
            </a:r>
          </a:p>
          <a:p>
            <a:pPr eaLnBrk="1" hangingPunct="1">
              <a:lnSpc>
                <a:spcPct val="90000"/>
              </a:lnSpc>
            </a:pPr>
            <a:r>
              <a:rPr lang="hr-HR" altLang="en-US" sz="2800" dirty="0" err="1"/>
              <a:t>Egzoneracijski</a:t>
            </a:r>
            <a:r>
              <a:rPr lang="hr-HR" altLang="en-US" sz="2800" dirty="0"/>
              <a:t> razlog: potpuna/djelomična krivnja putnika u nastanku štete</a:t>
            </a:r>
          </a:p>
          <a:p>
            <a:pPr eaLnBrk="1" hangingPunct="1">
              <a:lnSpc>
                <a:spcPct val="90000"/>
              </a:lnSpc>
            </a:pPr>
            <a:r>
              <a:rPr lang="hr-HR" altLang="en-US" sz="2800" dirty="0">
                <a:solidFill>
                  <a:schemeClr val="hlink"/>
                </a:solidFill>
              </a:rPr>
              <a:t>Predujam-smrt: 15.000 SDR</a:t>
            </a:r>
          </a:p>
          <a:p>
            <a:pPr eaLnBrk="1" hangingPunct="1">
              <a:lnSpc>
                <a:spcPct val="90000"/>
              </a:lnSpc>
            </a:pPr>
            <a:r>
              <a:rPr lang="hr-HR" altLang="en-US" sz="2800" dirty="0">
                <a:solidFill>
                  <a:schemeClr val="hlink"/>
                </a:solidFill>
              </a:rPr>
              <a:t>Obvezno osiguranje odgovornosti prijevoznika za štetu</a:t>
            </a:r>
            <a:endParaRPr lang="en-US" altLang="en-US" sz="2800" dirty="0">
              <a:solidFill>
                <a:schemeClr val="hlink"/>
              </a:solidFill>
            </a:endParaRPr>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
        <p:nvSpPr>
          <p:cNvPr id="2" name="Footer Placeholder 1"/>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264660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circle(out)">
                                      <p:cBhvr>
                                        <p:cTn id="7" dur="2000"/>
                                        <p:tgtEl>
                                          <p:spTgt spid="20483">
                                            <p:txEl>
                                              <p:pRg st="0" end="0"/>
                                            </p:txEl>
                                          </p:spTgt>
                                        </p:tgtEl>
                                      </p:cBhvr>
                                    </p:animEffect>
                                  </p:childTnLst>
                                </p:cTn>
                              </p:par>
                              <p:par>
                                <p:cTn id="8" presetID="6" presetClass="entr" presetSubtype="32" fill="hold"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circle(out)">
                                      <p:cBhvr>
                                        <p:cTn id="10" dur="2000"/>
                                        <p:tgtEl>
                                          <p:spTgt spid="20483">
                                            <p:txEl>
                                              <p:pRg st="1" end="1"/>
                                            </p:txEl>
                                          </p:spTgt>
                                        </p:tgtEl>
                                      </p:cBhvr>
                                    </p:animEffect>
                                  </p:childTnLst>
                                </p:cTn>
                              </p:par>
                              <p:par>
                                <p:cTn id="11" presetID="6" presetClass="entr" presetSubtype="32" fill="hold"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animEffect transition="in" filter="circle(out)">
                                      <p:cBhvr>
                                        <p:cTn id="13" dur="2000"/>
                                        <p:tgtEl>
                                          <p:spTgt spid="2048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0483">
                                            <p:txEl>
                                              <p:pRg st="3" end="3"/>
                                            </p:txEl>
                                          </p:spTgt>
                                        </p:tgtEl>
                                        <p:attrNameLst>
                                          <p:attrName>style.visibility</p:attrName>
                                        </p:attrNameLst>
                                      </p:cBhvr>
                                      <p:to>
                                        <p:strVal val="visible"/>
                                      </p:to>
                                    </p:set>
                                    <p:animEffect transition="in" filter="circle(out)">
                                      <p:cBhvr>
                                        <p:cTn id="18" dur="2000"/>
                                        <p:tgtEl>
                                          <p:spTgt spid="20483">
                                            <p:txEl>
                                              <p:pRg st="3" end="3"/>
                                            </p:txEl>
                                          </p:spTgt>
                                        </p:tgtEl>
                                      </p:cBhvr>
                                    </p:animEffect>
                                  </p:childTnLst>
                                </p:cTn>
                              </p:par>
                              <p:par>
                                <p:cTn id="19" presetID="6" presetClass="entr" presetSubtype="32" fill="hold" nodeType="withEffect">
                                  <p:stCondLst>
                                    <p:cond delay="0"/>
                                  </p:stCondLst>
                                  <p:childTnLst>
                                    <p:set>
                                      <p:cBhvr>
                                        <p:cTn id="20" dur="1" fill="hold">
                                          <p:stCondLst>
                                            <p:cond delay="0"/>
                                          </p:stCondLst>
                                        </p:cTn>
                                        <p:tgtEl>
                                          <p:spTgt spid="20483">
                                            <p:txEl>
                                              <p:pRg st="4" end="4"/>
                                            </p:txEl>
                                          </p:spTgt>
                                        </p:tgtEl>
                                        <p:attrNameLst>
                                          <p:attrName>style.visibility</p:attrName>
                                        </p:attrNameLst>
                                      </p:cBhvr>
                                      <p:to>
                                        <p:strVal val="visible"/>
                                      </p:to>
                                    </p:set>
                                    <p:animEffect transition="in" filter="circle(out)">
                                      <p:cBhvr>
                                        <p:cTn id="21" dur="2000"/>
                                        <p:tgtEl>
                                          <p:spTgt spid="20483">
                                            <p:txEl>
                                              <p:pRg st="4" end="4"/>
                                            </p:txEl>
                                          </p:spTgt>
                                        </p:tgtEl>
                                      </p:cBhvr>
                                    </p:animEffect>
                                  </p:childTnLst>
                                </p:cTn>
                              </p:par>
                              <p:par>
                                <p:cTn id="22" presetID="6" presetClass="entr" presetSubtype="32" fill="hold" nodeType="withEffect">
                                  <p:stCondLst>
                                    <p:cond delay="0"/>
                                  </p:stCondLst>
                                  <p:childTnLst>
                                    <p:set>
                                      <p:cBhvr>
                                        <p:cTn id="23" dur="1" fill="hold">
                                          <p:stCondLst>
                                            <p:cond delay="0"/>
                                          </p:stCondLst>
                                        </p:cTn>
                                        <p:tgtEl>
                                          <p:spTgt spid="20483">
                                            <p:txEl>
                                              <p:pRg st="5" end="5"/>
                                            </p:txEl>
                                          </p:spTgt>
                                        </p:tgtEl>
                                        <p:attrNameLst>
                                          <p:attrName>style.visibility</p:attrName>
                                        </p:attrNameLst>
                                      </p:cBhvr>
                                      <p:to>
                                        <p:strVal val="visible"/>
                                      </p:to>
                                    </p:set>
                                    <p:animEffect transition="in" filter="circle(out)">
                                      <p:cBhvr>
                                        <p:cTn id="24" dur="2000"/>
                                        <p:tgtEl>
                                          <p:spTgt spid="2048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nodeType="clickEffect">
                                  <p:stCondLst>
                                    <p:cond delay="0"/>
                                  </p:stCondLst>
                                  <p:childTnLst>
                                    <p:set>
                                      <p:cBhvr>
                                        <p:cTn id="28" dur="1" fill="hold">
                                          <p:stCondLst>
                                            <p:cond delay="0"/>
                                          </p:stCondLst>
                                        </p:cTn>
                                        <p:tgtEl>
                                          <p:spTgt spid="20483">
                                            <p:txEl>
                                              <p:pRg st="6" end="6"/>
                                            </p:txEl>
                                          </p:spTgt>
                                        </p:tgtEl>
                                        <p:attrNameLst>
                                          <p:attrName>style.visibility</p:attrName>
                                        </p:attrNameLst>
                                      </p:cBhvr>
                                      <p:to>
                                        <p:strVal val="visible"/>
                                      </p:to>
                                    </p:set>
                                    <p:animEffect transition="in" filter="circle(out)">
                                      <p:cBhvr>
                                        <p:cTn id="29" dur="2000"/>
                                        <p:tgtEl>
                                          <p:spTgt spid="20483">
                                            <p:txEl>
                                              <p:pRg st="6" end="6"/>
                                            </p:txEl>
                                          </p:spTgt>
                                        </p:tgtEl>
                                      </p:cBhvr>
                                    </p:animEffect>
                                  </p:childTnLst>
                                </p:cTn>
                              </p:par>
                              <p:par>
                                <p:cTn id="30" presetID="6" presetClass="entr" presetSubtype="32" fill="hold" nodeType="withEffect">
                                  <p:stCondLst>
                                    <p:cond delay="0"/>
                                  </p:stCondLst>
                                  <p:childTnLst>
                                    <p:set>
                                      <p:cBhvr>
                                        <p:cTn id="31" dur="1" fill="hold">
                                          <p:stCondLst>
                                            <p:cond delay="0"/>
                                          </p:stCondLst>
                                        </p:cTn>
                                        <p:tgtEl>
                                          <p:spTgt spid="20483">
                                            <p:txEl>
                                              <p:pRg st="7" end="7"/>
                                            </p:txEl>
                                          </p:spTgt>
                                        </p:tgtEl>
                                        <p:attrNameLst>
                                          <p:attrName>style.visibility</p:attrName>
                                        </p:attrNameLst>
                                      </p:cBhvr>
                                      <p:to>
                                        <p:strVal val="visible"/>
                                      </p:to>
                                    </p:set>
                                    <p:animEffect transition="in" filter="circle(out)">
                                      <p:cBhvr>
                                        <p:cTn id="32" dur="2000"/>
                                        <p:tgtEl>
                                          <p:spTgt spid="20483">
                                            <p:txEl>
                                              <p:pRg st="7" end="7"/>
                                            </p:txEl>
                                          </p:spTgt>
                                        </p:tgtEl>
                                      </p:cBhvr>
                                    </p:animEffect>
                                  </p:childTnLst>
                                </p:cTn>
                              </p:par>
                              <p:par>
                                <p:cTn id="33" presetID="6" presetClass="entr" presetSubtype="32" fill="hold" nodeType="withEffect">
                                  <p:stCondLst>
                                    <p:cond delay="0"/>
                                  </p:stCondLst>
                                  <p:childTnLst>
                                    <p:set>
                                      <p:cBhvr>
                                        <p:cTn id="34" dur="1" fill="hold">
                                          <p:stCondLst>
                                            <p:cond delay="0"/>
                                          </p:stCondLst>
                                        </p:cTn>
                                        <p:tgtEl>
                                          <p:spTgt spid="20483">
                                            <p:txEl>
                                              <p:pRg st="8" end="8"/>
                                            </p:txEl>
                                          </p:spTgt>
                                        </p:tgtEl>
                                        <p:attrNameLst>
                                          <p:attrName>style.visibility</p:attrName>
                                        </p:attrNameLst>
                                      </p:cBhvr>
                                      <p:to>
                                        <p:strVal val="visible"/>
                                      </p:to>
                                    </p:set>
                                    <p:animEffect transition="in" filter="circle(out)">
                                      <p:cBhvr>
                                        <p:cTn id="35" dur="2000"/>
                                        <p:tgtEl>
                                          <p:spTgt spid="204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hr-HR" altLang="en-US"/>
              <a:t>MONTREALSKA KONVENCIJA 1999.</a:t>
            </a:r>
            <a:endParaRPr lang="en-US" altLang="en-US"/>
          </a:p>
        </p:txBody>
      </p:sp>
      <p:sp>
        <p:nvSpPr>
          <p:cNvPr id="22531" name="Rectangle 3"/>
          <p:cNvSpPr>
            <a:spLocks noGrp="1" noChangeArrowheads="1"/>
          </p:cNvSpPr>
          <p:nvPr>
            <p:ph type="body" idx="1"/>
          </p:nvPr>
        </p:nvSpPr>
        <p:spPr/>
        <p:txBody>
          <a:bodyPr>
            <a:normAutofit/>
          </a:bodyPr>
          <a:lstStyle/>
          <a:p>
            <a:pPr eaLnBrk="1" hangingPunct="1"/>
            <a:r>
              <a:rPr lang="hr-HR" altLang="en-US" sz="2800" dirty="0"/>
              <a:t>Konvencija o ujednačavanju nekih pravila u međunarodnom zračnom prijevozu</a:t>
            </a:r>
          </a:p>
          <a:p>
            <a:pPr eaLnBrk="1" hangingPunct="1"/>
            <a:r>
              <a:rPr lang="hr-HR" altLang="en-US" sz="2800" dirty="0"/>
              <a:t>Na snazi od 4.11.2003. (HR)</a:t>
            </a:r>
          </a:p>
          <a:p>
            <a:pPr lvl="1"/>
            <a:r>
              <a:rPr lang="hr-HR" altLang="en-US" sz="2400" dirty="0"/>
              <a:t>129 država stranaka</a:t>
            </a:r>
          </a:p>
          <a:p>
            <a:pPr eaLnBrk="1" hangingPunct="1"/>
            <a:r>
              <a:rPr lang="hr-HR" altLang="en-US" sz="2800" dirty="0"/>
              <a:t>Multilateralni međunarodni ugovor </a:t>
            </a:r>
          </a:p>
          <a:p>
            <a:pPr eaLnBrk="1" hangingPunct="1"/>
            <a:r>
              <a:rPr lang="hr-HR" altLang="en-US" sz="2800" dirty="0"/>
              <a:t>Preuzeta rješenja koja već žive u praksi: olakšan postupak ratificiranja</a:t>
            </a:r>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
        <p:nvSpPr>
          <p:cNvPr id="2" name="Footer Placeholder 1"/>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3087643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2491" y="937418"/>
            <a:ext cx="2773218" cy="4853782"/>
          </a:xfrm>
        </p:spPr>
        <p:txBody>
          <a:bodyPr>
            <a:normAutofit/>
          </a:bodyPr>
          <a:lstStyle/>
          <a:p>
            <a:pPr eaLnBrk="1" hangingPunct="1"/>
            <a:r>
              <a:rPr lang="hr-HR" altLang="en-US" sz="4000" dirty="0"/>
              <a:t>PRIMJENA</a:t>
            </a:r>
            <a:br>
              <a:rPr lang="hr-HR" altLang="en-US" sz="4000" dirty="0"/>
            </a:br>
            <a:r>
              <a:rPr lang="hr-HR" altLang="en-US" sz="4000" dirty="0"/>
              <a:t>MK ‘99</a:t>
            </a:r>
            <a:endParaRPr lang="en-US" altLang="en-US" sz="4000" dirty="0"/>
          </a:p>
        </p:txBody>
      </p:sp>
      <p:sp>
        <p:nvSpPr>
          <p:cNvPr id="24579" name="Rectangle 3"/>
          <p:cNvSpPr>
            <a:spLocks noGrp="1" noChangeArrowheads="1"/>
          </p:cNvSpPr>
          <p:nvPr>
            <p:ph type="body" idx="1"/>
          </p:nvPr>
        </p:nvSpPr>
        <p:spPr>
          <a:xfrm>
            <a:off x="3549650" y="937418"/>
            <a:ext cx="8235950" cy="5138738"/>
          </a:xfrm>
        </p:spPr>
        <p:txBody>
          <a:bodyPr/>
          <a:lstStyle/>
          <a:p>
            <a:pPr eaLnBrk="1" hangingPunct="1"/>
            <a:r>
              <a:rPr lang="hr-HR" altLang="en-US" sz="2800" dirty="0"/>
              <a:t>Međunarodni prijevozu osoba, prtljage ili tereta zrakoplovom</a:t>
            </a:r>
          </a:p>
          <a:p>
            <a:pPr lvl="1"/>
            <a:r>
              <a:rPr lang="hr-HR" altLang="en-US" sz="2600" dirty="0"/>
              <a:t>naplatni</a:t>
            </a:r>
          </a:p>
          <a:p>
            <a:pPr lvl="1"/>
            <a:r>
              <a:rPr lang="hr-HR" altLang="en-US" sz="2600" dirty="0"/>
              <a:t>Besplatni</a:t>
            </a:r>
          </a:p>
          <a:p>
            <a:pPr lvl="1"/>
            <a:r>
              <a:rPr lang="hr-HR" altLang="en-US" sz="2600" dirty="0"/>
              <a:t>Redovit i neredovit</a:t>
            </a:r>
          </a:p>
          <a:p>
            <a:pPr eaLnBrk="1" hangingPunct="1"/>
            <a:r>
              <a:rPr lang="hr-HR" altLang="en-US" sz="2800" dirty="0"/>
              <a:t>Polazište i odredište, bez obzira na to postoji li prekid prijevoza ili prekrcaj, se nalaze</a:t>
            </a:r>
          </a:p>
          <a:p>
            <a:pPr lvl="1">
              <a:buFont typeface="Wingdings" panose="05000000000000000000" pitchFamily="2" charset="2"/>
              <a:buChar char="Ø"/>
            </a:pPr>
            <a:r>
              <a:rPr lang="hr-HR" altLang="en-US" sz="2600" dirty="0"/>
              <a:t>unutar teritorija dviju država stranaka </a:t>
            </a:r>
          </a:p>
          <a:p>
            <a:pPr lvl="1">
              <a:buFont typeface="Wingdings" panose="05000000000000000000" pitchFamily="2" charset="2"/>
              <a:buChar char="Ø"/>
            </a:pPr>
            <a:r>
              <a:rPr lang="hr-HR" altLang="en-US" sz="2600" dirty="0"/>
              <a:t>unutar teritorija samo jedne države stranke ako prema ugovoru stranaka postoji jedno zaustavno mjesto unutar teritorija druge države, </a:t>
            </a:r>
            <a:r>
              <a:rPr lang="hr-HR" altLang="en-US" sz="2600" i="1" dirty="0"/>
              <a:t>čak i ako ta država nije država stranka.</a:t>
            </a:r>
            <a:endParaRPr lang="en-US" altLang="en-US" sz="2600" i="1" dirty="0"/>
          </a:p>
        </p:txBody>
      </p:sp>
      <p:pic>
        <p:nvPicPr>
          <p:cNvPr id="5" name="Content Placeholder 4"/>
          <p:cNvPicPr>
            <a:picLocks noChangeAspect="1"/>
          </p:cNvPicPr>
          <p:nvPr/>
        </p:nvPicPr>
        <p:blipFill>
          <a:blip r:embed="rId2"/>
          <a:stretch>
            <a:fillRect/>
          </a:stretch>
        </p:blipFill>
        <p:spPr>
          <a:xfrm>
            <a:off x="755468" y="0"/>
            <a:ext cx="1942384" cy="985760"/>
          </a:xfrm>
          <a:prstGeom prst="rect">
            <a:avLst/>
          </a:prstGeom>
        </p:spPr>
      </p:pic>
      <p:sp>
        <p:nvSpPr>
          <p:cNvPr id="3" name="Footer Placeholder 2"/>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141615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calcmode="lin" valueType="num">
                                      <p:cBhvr additive="base">
                                        <p:cTn id="11"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579">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anim calcmode="lin" valueType="num">
                                      <p:cBhvr additive="base">
                                        <p:cTn id="15"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579">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anim calcmode="lin" valueType="num">
                                      <p:cBhvr additive="base">
                                        <p:cTn id="19"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579">
                                            <p:txEl>
                                              <p:pRg st="4" end="4"/>
                                            </p:txEl>
                                          </p:spTgt>
                                        </p:tgtEl>
                                        <p:attrNameLst>
                                          <p:attrName>style.visibility</p:attrName>
                                        </p:attrNameLst>
                                      </p:cBhvr>
                                      <p:to>
                                        <p:strVal val="visible"/>
                                      </p:to>
                                    </p:set>
                                    <p:anim calcmode="lin" valueType="num">
                                      <p:cBhvr additive="base">
                                        <p:cTn id="25"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4" end="4"/>
                                            </p:txEl>
                                          </p:spTgt>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24579">
                                            <p:txEl>
                                              <p:pRg st="5" end="5"/>
                                            </p:txEl>
                                          </p:spTgt>
                                        </p:tgtEl>
                                        <p:attrNameLst>
                                          <p:attrName>style.visibility</p:attrName>
                                        </p:attrNameLst>
                                      </p:cBhvr>
                                      <p:to>
                                        <p:strVal val="visible"/>
                                      </p:to>
                                    </p:set>
                                    <p:anim calcmode="lin" valueType="num">
                                      <p:cBhvr additive="base">
                                        <p:cTn id="29" dur="5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4579">
                                            <p:txEl>
                                              <p:pRg st="5" end="5"/>
                                            </p:txEl>
                                          </p:spTgt>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24579">
                                            <p:txEl>
                                              <p:pRg st="6" end="6"/>
                                            </p:txEl>
                                          </p:spTgt>
                                        </p:tgtEl>
                                        <p:attrNameLst>
                                          <p:attrName>style.visibility</p:attrName>
                                        </p:attrNameLst>
                                      </p:cBhvr>
                                      <p:to>
                                        <p:strVal val="visible"/>
                                      </p:to>
                                    </p:set>
                                    <p:anim calcmode="lin" valueType="num">
                                      <p:cBhvr additive="base">
                                        <p:cTn id="33" dur="5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4579">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0819" y="876300"/>
            <a:ext cx="3161145" cy="4767118"/>
          </a:xfrm>
        </p:spPr>
        <p:txBody>
          <a:bodyPr>
            <a:normAutofit/>
          </a:bodyPr>
          <a:lstStyle/>
          <a:p>
            <a:pPr eaLnBrk="1" hangingPunct="1"/>
            <a:r>
              <a:rPr lang="hr-HR" altLang="en-US" sz="4000" dirty="0"/>
              <a:t>Odgovornost prema </a:t>
            </a:r>
            <a:r>
              <a:rPr lang="hr-HR" altLang="en-US" sz="4000" dirty="0" err="1"/>
              <a:t>Montrealskoj</a:t>
            </a:r>
            <a:r>
              <a:rPr lang="hr-HR" altLang="en-US" sz="4000" dirty="0"/>
              <a:t> konvenciji ‘99</a:t>
            </a:r>
            <a:endParaRPr lang="en-US" altLang="en-US" sz="4000" dirty="0"/>
          </a:p>
        </p:txBody>
      </p:sp>
      <p:sp>
        <p:nvSpPr>
          <p:cNvPr id="23555" name="Rectangle 3"/>
          <p:cNvSpPr>
            <a:spLocks noGrp="1" noChangeArrowheads="1"/>
          </p:cNvSpPr>
          <p:nvPr>
            <p:ph type="body" idx="1"/>
          </p:nvPr>
        </p:nvSpPr>
        <p:spPr>
          <a:xfrm>
            <a:off x="3546764" y="203201"/>
            <a:ext cx="8386618" cy="6474690"/>
          </a:xfrm>
        </p:spPr>
        <p:txBody>
          <a:bodyPr/>
          <a:lstStyle/>
          <a:p>
            <a:pPr eaLnBrk="1" hangingPunct="1">
              <a:lnSpc>
                <a:spcPct val="90000"/>
              </a:lnSpc>
            </a:pPr>
            <a:r>
              <a:rPr lang="hr-HR" altLang="en-US" sz="2800" dirty="0"/>
              <a:t>Sporazum IATA-e 1995 + Uredba EU 1997.</a:t>
            </a:r>
          </a:p>
          <a:p>
            <a:pPr eaLnBrk="1" hangingPunct="1">
              <a:lnSpc>
                <a:spcPct val="90000"/>
              </a:lnSpc>
            </a:pPr>
            <a:r>
              <a:rPr lang="hr-HR" altLang="en-US" sz="2800" dirty="0"/>
              <a:t>Tjelesne povrede i smrt putnika: 	</a:t>
            </a:r>
          </a:p>
          <a:p>
            <a:pPr lvl="1" eaLnBrk="1" hangingPunct="1">
              <a:lnSpc>
                <a:spcPct val="90000"/>
              </a:lnSpc>
            </a:pPr>
            <a:r>
              <a:rPr lang="hr-HR" altLang="en-US" sz="2400" dirty="0" err="1"/>
              <a:t>Dvostupanjski</a:t>
            </a:r>
            <a:r>
              <a:rPr lang="hr-HR" altLang="en-US" sz="2400" dirty="0"/>
              <a:t> sustav odgovornosti</a:t>
            </a:r>
          </a:p>
          <a:p>
            <a:pPr lvl="2" eaLnBrk="1" hangingPunct="1">
              <a:lnSpc>
                <a:spcPct val="90000"/>
              </a:lnSpc>
            </a:pPr>
            <a:r>
              <a:rPr lang="hr-HR" altLang="en-US" sz="2000" dirty="0">
                <a:solidFill>
                  <a:srgbClr val="FF0000"/>
                </a:solidFill>
              </a:rPr>
              <a:t>objektivna odg.: do 113.100 SDR	</a:t>
            </a:r>
          </a:p>
          <a:p>
            <a:pPr lvl="3" eaLnBrk="1" hangingPunct="1">
              <a:lnSpc>
                <a:spcPct val="90000"/>
              </a:lnSpc>
            </a:pPr>
            <a:r>
              <a:rPr lang="hr-HR" altLang="en-US" sz="1800" dirty="0" err="1"/>
              <a:t>Egzoneracija</a:t>
            </a:r>
            <a:r>
              <a:rPr lang="hr-HR" altLang="en-US" sz="1800" dirty="0"/>
              <a:t>: radnja/propust putnika</a:t>
            </a:r>
          </a:p>
          <a:p>
            <a:pPr lvl="3" eaLnBrk="1" hangingPunct="1">
              <a:lnSpc>
                <a:spcPct val="90000"/>
              </a:lnSpc>
            </a:pPr>
            <a:r>
              <a:rPr lang="hr-HR" altLang="en-US" sz="1800" u="sng" dirty="0">
                <a:solidFill>
                  <a:schemeClr val="tx1"/>
                </a:solidFill>
              </a:rPr>
              <a:t>Obvezno osiguranje odgovornosti prijevoznika do tog iznosa!</a:t>
            </a:r>
          </a:p>
          <a:p>
            <a:pPr lvl="2" eaLnBrk="1" hangingPunct="1">
              <a:lnSpc>
                <a:spcPct val="90000"/>
              </a:lnSpc>
            </a:pPr>
            <a:r>
              <a:rPr lang="hr-HR" altLang="en-US" sz="2000" dirty="0">
                <a:solidFill>
                  <a:srgbClr val="FF0000"/>
                </a:solidFill>
              </a:rPr>
              <a:t>pretpostavljena krivnja: neograničeno</a:t>
            </a:r>
          </a:p>
          <a:p>
            <a:pPr lvl="3" eaLnBrk="1" hangingPunct="1">
              <a:lnSpc>
                <a:spcPct val="90000"/>
              </a:lnSpc>
            </a:pPr>
            <a:r>
              <a:rPr lang="hr-HR" altLang="en-US" sz="1800" dirty="0" err="1"/>
              <a:t>egzoneracija</a:t>
            </a:r>
            <a:r>
              <a:rPr lang="hr-HR" altLang="en-US" sz="1800" dirty="0"/>
              <a:t>: dokaz pažljivog postupanja, nepažljivog/skrivljenog postupka 3. osobe</a:t>
            </a:r>
          </a:p>
          <a:p>
            <a:pPr eaLnBrk="1" hangingPunct="1">
              <a:lnSpc>
                <a:spcPct val="90000"/>
              </a:lnSpc>
            </a:pPr>
            <a:r>
              <a:rPr lang="hr-HR" altLang="en-US" sz="2800" dirty="0"/>
              <a:t>Šteta rezultat nesreće u zrakoplovu ili tijekom ukrcaja/</a:t>
            </a:r>
            <a:r>
              <a:rPr lang="hr-HR" altLang="en-US" sz="2800" dirty="0" err="1"/>
              <a:t>iskrcaja</a:t>
            </a:r>
            <a:endParaRPr lang="hr-HR" altLang="en-US" sz="2800" dirty="0"/>
          </a:p>
          <a:p>
            <a:pPr eaLnBrk="1" hangingPunct="1">
              <a:lnSpc>
                <a:spcPct val="90000"/>
              </a:lnSpc>
            </a:pPr>
            <a:r>
              <a:rPr lang="hr-HR" altLang="en-US" sz="2800" dirty="0"/>
              <a:t>Predujam: 15.000 SDR; nije priznanje odgovornosti, uračunava se u naknadu štete</a:t>
            </a:r>
          </a:p>
          <a:p>
            <a:pPr eaLnBrk="1" hangingPunct="1">
              <a:lnSpc>
                <a:spcPct val="90000"/>
              </a:lnSpc>
            </a:pPr>
            <a:endParaRPr lang="hr-HR" altLang="en-US" sz="2800" dirty="0"/>
          </a:p>
          <a:p>
            <a:pPr eaLnBrk="1" hangingPunct="1">
              <a:lnSpc>
                <a:spcPct val="90000"/>
              </a:lnSpc>
            </a:pPr>
            <a:endParaRPr lang="en-US" altLang="en-US" sz="2800" dirty="0"/>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
        <p:nvSpPr>
          <p:cNvPr id="2" name="Footer Placeholder 1"/>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403900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0"/>
                                        <p:tgtEl>
                                          <p:spTgt spid="23555">
                                            <p:txEl>
                                              <p:pRg st="0" end="0"/>
                                            </p:txEl>
                                          </p:spTgt>
                                        </p:tgtEl>
                                      </p:cBhvr>
                                    </p:animEffect>
                                    <p:anim calcmode="lin" valueType="num">
                                      <p:cBhvr>
                                        <p:cTn id="8" dur="10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55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fade">
                                      <p:cBhvr>
                                        <p:cTn id="12" dur="1000"/>
                                        <p:tgtEl>
                                          <p:spTgt spid="23555">
                                            <p:txEl>
                                              <p:pRg st="1" end="1"/>
                                            </p:txEl>
                                          </p:spTgt>
                                        </p:tgtEl>
                                      </p:cBhvr>
                                    </p:animEffect>
                                    <p:anim calcmode="lin" valueType="num">
                                      <p:cBhvr>
                                        <p:cTn id="13" dur="10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355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fade">
                                      <p:cBhvr>
                                        <p:cTn id="17" dur="1000"/>
                                        <p:tgtEl>
                                          <p:spTgt spid="23555">
                                            <p:txEl>
                                              <p:pRg st="2" end="2"/>
                                            </p:txEl>
                                          </p:spTgt>
                                        </p:tgtEl>
                                      </p:cBhvr>
                                    </p:animEffect>
                                    <p:anim calcmode="lin" valueType="num">
                                      <p:cBhvr>
                                        <p:cTn id="18" dur="10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355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555">
                                            <p:txEl>
                                              <p:pRg st="3" end="3"/>
                                            </p:txEl>
                                          </p:spTgt>
                                        </p:tgtEl>
                                        <p:attrNameLst>
                                          <p:attrName>style.visibility</p:attrName>
                                        </p:attrNameLst>
                                      </p:cBhvr>
                                      <p:to>
                                        <p:strVal val="visible"/>
                                      </p:to>
                                    </p:set>
                                    <p:animEffect transition="in" filter="fade">
                                      <p:cBhvr>
                                        <p:cTn id="22" dur="1000"/>
                                        <p:tgtEl>
                                          <p:spTgt spid="23555">
                                            <p:txEl>
                                              <p:pRg st="3" end="3"/>
                                            </p:txEl>
                                          </p:spTgt>
                                        </p:tgtEl>
                                      </p:cBhvr>
                                    </p:animEffect>
                                    <p:anim calcmode="lin" valueType="num">
                                      <p:cBhvr>
                                        <p:cTn id="23" dur="10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355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555">
                                            <p:txEl>
                                              <p:pRg st="4" end="4"/>
                                            </p:txEl>
                                          </p:spTgt>
                                        </p:tgtEl>
                                        <p:attrNameLst>
                                          <p:attrName>style.visibility</p:attrName>
                                        </p:attrNameLst>
                                      </p:cBhvr>
                                      <p:to>
                                        <p:strVal val="visible"/>
                                      </p:to>
                                    </p:set>
                                    <p:animEffect transition="in" filter="fade">
                                      <p:cBhvr>
                                        <p:cTn id="27" dur="1000"/>
                                        <p:tgtEl>
                                          <p:spTgt spid="23555">
                                            <p:txEl>
                                              <p:pRg st="4" end="4"/>
                                            </p:txEl>
                                          </p:spTgt>
                                        </p:tgtEl>
                                      </p:cBhvr>
                                    </p:animEffect>
                                    <p:anim calcmode="lin" valueType="num">
                                      <p:cBhvr>
                                        <p:cTn id="28" dur="10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355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555">
                                            <p:txEl>
                                              <p:pRg st="5" end="5"/>
                                            </p:txEl>
                                          </p:spTgt>
                                        </p:tgtEl>
                                        <p:attrNameLst>
                                          <p:attrName>style.visibility</p:attrName>
                                        </p:attrNameLst>
                                      </p:cBhvr>
                                      <p:to>
                                        <p:strVal val="visible"/>
                                      </p:to>
                                    </p:set>
                                    <p:animEffect transition="in" filter="fade">
                                      <p:cBhvr>
                                        <p:cTn id="32" dur="1000"/>
                                        <p:tgtEl>
                                          <p:spTgt spid="23555">
                                            <p:txEl>
                                              <p:pRg st="5" end="5"/>
                                            </p:txEl>
                                          </p:spTgt>
                                        </p:tgtEl>
                                      </p:cBhvr>
                                    </p:animEffect>
                                    <p:anim calcmode="lin" valueType="num">
                                      <p:cBhvr>
                                        <p:cTn id="33" dur="10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355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555">
                                            <p:txEl>
                                              <p:pRg st="6" end="6"/>
                                            </p:txEl>
                                          </p:spTgt>
                                        </p:tgtEl>
                                        <p:attrNameLst>
                                          <p:attrName>style.visibility</p:attrName>
                                        </p:attrNameLst>
                                      </p:cBhvr>
                                      <p:to>
                                        <p:strVal val="visible"/>
                                      </p:to>
                                    </p:set>
                                    <p:animEffect transition="in" filter="fade">
                                      <p:cBhvr>
                                        <p:cTn id="39" dur="1000"/>
                                        <p:tgtEl>
                                          <p:spTgt spid="23555">
                                            <p:txEl>
                                              <p:pRg st="6" end="6"/>
                                            </p:txEl>
                                          </p:spTgt>
                                        </p:tgtEl>
                                      </p:cBhvr>
                                    </p:animEffect>
                                    <p:anim calcmode="lin" valueType="num">
                                      <p:cBhvr>
                                        <p:cTn id="40" dur="10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23555">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3555">
                                            <p:txEl>
                                              <p:pRg st="7" end="7"/>
                                            </p:txEl>
                                          </p:spTgt>
                                        </p:tgtEl>
                                        <p:attrNameLst>
                                          <p:attrName>style.visibility</p:attrName>
                                        </p:attrNameLst>
                                      </p:cBhvr>
                                      <p:to>
                                        <p:strVal val="visible"/>
                                      </p:to>
                                    </p:set>
                                    <p:animEffect transition="in" filter="fade">
                                      <p:cBhvr>
                                        <p:cTn id="44" dur="1000"/>
                                        <p:tgtEl>
                                          <p:spTgt spid="23555">
                                            <p:txEl>
                                              <p:pRg st="7" end="7"/>
                                            </p:txEl>
                                          </p:spTgt>
                                        </p:tgtEl>
                                      </p:cBhvr>
                                    </p:animEffect>
                                    <p:anim calcmode="lin" valueType="num">
                                      <p:cBhvr>
                                        <p:cTn id="45" dur="10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2355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3555">
                                            <p:txEl>
                                              <p:pRg st="8" end="8"/>
                                            </p:txEl>
                                          </p:spTgt>
                                        </p:tgtEl>
                                        <p:attrNameLst>
                                          <p:attrName>style.visibility</p:attrName>
                                        </p:attrNameLst>
                                      </p:cBhvr>
                                      <p:to>
                                        <p:strVal val="visible"/>
                                      </p:to>
                                    </p:set>
                                    <p:animEffect transition="in" filter="fade">
                                      <p:cBhvr>
                                        <p:cTn id="51" dur="1000"/>
                                        <p:tgtEl>
                                          <p:spTgt spid="23555">
                                            <p:txEl>
                                              <p:pRg st="8" end="8"/>
                                            </p:txEl>
                                          </p:spTgt>
                                        </p:tgtEl>
                                      </p:cBhvr>
                                    </p:animEffect>
                                    <p:anim calcmode="lin" valueType="num">
                                      <p:cBhvr>
                                        <p:cTn id="52" dur="10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23555">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3555">
                                            <p:txEl>
                                              <p:pRg st="9" end="9"/>
                                            </p:txEl>
                                          </p:spTgt>
                                        </p:tgtEl>
                                        <p:attrNameLst>
                                          <p:attrName>style.visibility</p:attrName>
                                        </p:attrNameLst>
                                      </p:cBhvr>
                                      <p:to>
                                        <p:strVal val="visible"/>
                                      </p:to>
                                    </p:set>
                                    <p:animEffect transition="in" filter="fade">
                                      <p:cBhvr>
                                        <p:cTn id="56" dur="1000"/>
                                        <p:tgtEl>
                                          <p:spTgt spid="23555">
                                            <p:txEl>
                                              <p:pRg st="9" end="9"/>
                                            </p:txEl>
                                          </p:spTgt>
                                        </p:tgtEl>
                                      </p:cBhvr>
                                    </p:animEffect>
                                    <p:anim calcmode="lin" valueType="num">
                                      <p:cBhvr>
                                        <p:cTn id="57" dur="1000" fill="hold"/>
                                        <p:tgtEl>
                                          <p:spTgt spid="23555">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2355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Uredba 889/2002 </a:t>
            </a:r>
            <a:endParaRPr lang="en-US" dirty="0"/>
          </a:p>
        </p:txBody>
      </p:sp>
      <p:sp>
        <p:nvSpPr>
          <p:cNvPr id="3" name="Content Placeholder 2"/>
          <p:cNvSpPr>
            <a:spLocks noGrp="1"/>
          </p:cNvSpPr>
          <p:nvPr>
            <p:ph idx="1"/>
          </p:nvPr>
        </p:nvSpPr>
        <p:spPr/>
        <p:txBody>
          <a:bodyPr/>
          <a:lstStyle/>
          <a:p>
            <a:r>
              <a:rPr lang="hr-HR" dirty="0"/>
              <a:t>Izmjena Uredbe 2027/97</a:t>
            </a:r>
          </a:p>
          <a:p>
            <a:r>
              <a:rPr lang="hr-HR" dirty="0"/>
              <a:t>Područje primjene: SVI letovi unutar EU</a:t>
            </a:r>
          </a:p>
          <a:p>
            <a:pPr lvl="1"/>
            <a:r>
              <a:rPr lang="hr-HR" dirty="0"/>
              <a:t>Unutar jedne DČ</a:t>
            </a:r>
          </a:p>
          <a:p>
            <a:pPr lvl="1"/>
            <a:r>
              <a:rPr lang="hr-HR" dirty="0"/>
              <a:t>Između dvije ili više DČ</a:t>
            </a:r>
          </a:p>
          <a:p>
            <a:r>
              <a:rPr lang="hr-HR" dirty="0"/>
              <a:t>Puna implementacija sustava MK ‘99 unutar EU</a:t>
            </a:r>
          </a:p>
          <a:p>
            <a:r>
              <a:rPr lang="hr-HR" dirty="0"/>
              <a:t>Izjednačavanje pravnog uređenja  prava putnika</a:t>
            </a:r>
          </a:p>
          <a:p>
            <a:pPr lvl="1"/>
            <a:r>
              <a:rPr lang="hr-HR" dirty="0"/>
              <a:t>EU prijevoz</a:t>
            </a:r>
          </a:p>
          <a:p>
            <a:pPr lvl="1"/>
            <a:r>
              <a:rPr lang="hr-HR" dirty="0"/>
              <a:t>EU i treće država</a:t>
            </a:r>
          </a:p>
          <a:p>
            <a:r>
              <a:rPr lang="hr-HR" dirty="0"/>
              <a:t>POSLJEDICA STVARANJA JEDINSTVENOG TRŽIŠTA</a:t>
            </a:r>
          </a:p>
          <a:p>
            <a:pPr lvl="1"/>
            <a:r>
              <a:rPr lang="hr-HR" dirty="0"/>
              <a:t>Liberalizacija tržišta</a:t>
            </a:r>
            <a:endParaRPr lang="en-US" dirty="0"/>
          </a:p>
        </p:txBody>
      </p:sp>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5" name="Content Placeholder 4"/>
          <p:cNvPicPr>
            <a:picLocks noChangeAspect="1"/>
          </p:cNvPicPr>
          <p:nvPr/>
        </p:nvPicPr>
        <p:blipFill>
          <a:blip r:embed="rId2"/>
          <a:stretch>
            <a:fillRect/>
          </a:stretch>
        </p:blipFill>
        <p:spPr>
          <a:xfrm>
            <a:off x="755468" y="0"/>
            <a:ext cx="1942384" cy="985760"/>
          </a:xfrm>
          <a:prstGeom prst="rect">
            <a:avLst/>
          </a:prstGeom>
        </p:spPr>
      </p:pic>
    </p:spTree>
    <p:extLst>
      <p:ext uri="{BB962C8B-B14F-4D97-AF65-F5344CB8AC3E}">
        <p14:creationId xmlns:p14="http://schemas.microsoft.com/office/powerpoint/2010/main" val="16408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 y="0"/>
            <a:ext cx="12265890" cy="6858000"/>
          </a:xfrm>
          <a:prstGeom prst="rect">
            <a:avLst/>
          </a:prstGeom>
        </p:spPr>
      </p:pic>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sp>
        <p:nvSpPr>
          <p:cNvPr id="6" name="Curved Down Arrow 5"/>
          <p:cNvSpPr/>
          <p:nvPr/>
        </p:nvSpPr>
        <p:spPr>
          <a:xfrm rot="20674181">
            <a:off x="6123260" y="1248251"/>
            <a:ext cx="4298309" cy="12145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8354728" y="2034501"/>
            <a:ext cx="2704699" cy="8242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a:solidFill>
                  <a:schemeClr val="tx1"/>
                </a:solidFill>
              </a:rPr>
              <a:t>PRIMJENA MK ‘99</a:t>
            </a:r>
            <a:endParaRPr lang="en-US" b="1" dirty="0">
              <a:solidFill>
                <a:schemeClr val="tx1"/>
              </a:solidFill>
            </a:endParaRPr>
          </a:p>
        </p:txBody>
      </p:sp>
      <p:sp>
        <p:nvSpPr>
          <p:cNvPr id="9" name="Curved Right Arrow 8"/>
          <p:cNvSpPr/>
          <p:nvPr/>
        </p:nvSpPr>
        <p:spPr>
          <a:xfrm rot="4232423">
            <a:off x="4814285" y="1959626"/>
            <a:ext cx="731520" cy="2242686"/>
          </a:xfrm>
          <a:prstGeom prst="curv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4458116" y="3508874"/>
            <a:ext cx="1751798"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PRIMJENA</a:t>
            </a:r>
          </a:p>
          <a:p>
            <a:pPr algn="ctr"/>
            <a:r>
              <a:rPr lang="hr-HR" dirty="0"/>
              <a:t>UREDBE</a:t>
            </a:r>
          </a:p>
          <a:p>
            <a:pPr algn="ctr"/>
            <a:r>
              <a:rPr lang="hr-HR" dirty="0"/>
              <a:t>889/2002</a:t>
            </a:r>
            <a:endParaRPr lang="en-US" dirty="0"/>
          </a:p>
        </p:txBody>
      </p:sp>
      <p:pic>
        <p:nvPicPr>
          <p:cNvPr id="11" name="Picture 10"/>
          <p:cNvPicPr>
            <a:picLocks noChangeAspect="1"/>
          </p:cNvPicPr>
          <p:nvPr/>
        </p:nvPicPr>
        <p:blipFill>
          <a:blip r:embed="rId3"/>
          <a:stretch>
            <a:fillRect/>
          </a:stretch>
        </p:blipFill>
        <p:spPr>
          <a:xfrm>
            <a:off x="6039154" y="2858702"/>
            <a:ext cx="734536" cy="706792"/>
          </a:xfrm>
          <a:prstGeom prst="rect">
            <a:avLst/>
          </a:prstGeom>
        </p:spPr>
      </p:pic>
    </p:spTree>
    <p:extLst>
      <p:ext uri="{BB962C8B-B14F-4D97-AF65-F5344CB8AC3E}">
        <p14:creationId xmlns:p14="http://schemas.microsoft.com/office/powerpoint/2010/main" val="150816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ZOSOZP</a:t>
            </a:r>
            <a:endParaRPr lang="en-US" dirty="0"/>
          </a:p>
        </p:txBody>
      </p:sp>
      <p:sp>
        <p:nvSpPr>
          <p:cNvPr id="3" name="Content Placeholder 2"/>
          <p:cNvSpPr>
            <a:spLocks noGrp="1"/>
          </p:cNvSpPr>
          <p:nvPr>
            <p:ph idx="1"/>
          </p:nvPr>
        </p:nvSpPr>
        <p:spPr>
          <a:xfrm>
            <a:off x="3869268" y="864108"/>
            <a:ext cx="7870150" cy="5120640"/>
          </a:xfrm>
        </p:spPr>
        <p:txBody>
          <a:bodyPr/>
          <a:lstStyle/>
          <a:p>
            <a:r>
              <a:rPr lang="hr-HR" dirty="0"/>
              <a:t>Transpozicija odredaba MC ‘99 na  domaći prijevoz putnika, prtljage i robe </a:t>
            </a:r>
          </a:p>
          <a:p>
            <a:r>
              <a:rPr lang="hr-HR" dirty="0"/>
              <a:t>Implementacija Uredbi EU o prijevozu putnika</a:t>
            </a:r>
          </a:p>
          <a:p>
            <a:r>
              <a:rPr lang="hr-HR" dirty="0"/>
              <a:t>Primjena na druge komercijalne djelatnosti u zračnom prometu</a:t>
            </a:r>
          </a:p>
          <a:p>
            <a:endParaRPr lang="hr-HR" dirty="0"/>
          </a:p>
        </p:txBody>
      </p:sp>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5" name="Content Placeholder 4"/>
          <p:cNvPicPr>
            <a:picLocks noChangeAspect="1"/>
          </p:cNvPicPr>
          <p:nvPr/>
        </p:nvPicPr>
        <p:blipFill>
          <a:blip r:embed="rId2"/>
          <a:stretch>
            <a:fillRect/>
          </a:stretch>
        </p:blipFill>
        <p:spPr>
          <a:xfrm>
            <a:off x="755468" y="138077"/>
            <a:ext cx="1942384" cy="985760"/>
          </a:xfrm>
          <a:prstGeom prst="rect">
            <a:avLst/>
          </a:prstGeom>
        </p:spPr>
      </p:pic>
    </p:spTree>
    <p:extLst>
      <p:ext uri="{BB962C8B-B14F-4D97-AF65-F5344CB8AC3E}">
        <p14:creationId xmlns:p14="http://schemas.microsoft.com/office/powerpoint/2010/main" val="2308676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PRIMJENA PROPISA </a:t>
            </a:r>
            <a:br>
              <a:rPr lang="hr-HR" dirty="0"/>
            </a:br>
            <a:r>
              <a:rPr lang="hr-HR" dirty="0">
                <a:solidFill>
                  <a:srgbClr val="FFFF00"/>
                </a:solidFill>
              </a:rPr>
              <a:t>sumarno</a:t>
            </a:r>
            <a:endParaRPr lang="en-US" dirty="0">
              <a:solidFill>
                <a:srgbClr val="FFFF00"/>
              </a:solidFill>
            </a:endParaRPr>
          </a:p>
        </p:txBody>
      </p:sp>
      <p:graphicFrame>
        <p:nvGraphicFramePr>
          <p:cNvPr id="15" name="Content Placeholder 14"/>
          <p:cNvGraphicFramePr>
            <a:graphicFrameLocks noGrp="1"/>
          </p:cNvGraphicFramePr>
          <p:nvPr>
            <p:ph idx="1"/>
            <p:extLst>
              <p:ext uri="{D42A27DB-BD31-4B8C-83A1-F6EECF244321}">
                <p14:modId xmlns:p14="http://schemas.microsoft.com/office/powerpoint/2010/main" val="3385293460"/>
              </p:ext>
            </p:extLst>
          </p:nvPr>
        </p:nvGraphicFramePr>
        <p:xfrm>
          <a:off x="3868738" y="863600"/>
          <a:ext cx="7315200"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5" name="Content Placeholder 4"/>
          <p:cNvPicPr>
            <a:picLocks noChangeAspect="1"/>
          </p:cNvPicPr>
          <p:nvPr/>
        </p:nvPicPr>
        <p:blipFill>
          <a:blip r:embed="rId7"/>
          <a:stretch>
            <a:fillRect/>
          </a:stretch>
        </p:blipFill>
        <p:spPr>
          <a:xfrm>
            <a:off x="755468" y="138077"/>
            <a:ext cx="1942384" cy="985760"/>
          </a:xfrm>
          <a:prstGeom prst="rect">
            <a:avLst/>
          </a:prstGeom>
        </p:spPr>
      </p:pic>
    </p:spTree>
    <p:extLst>
      <p:ext uri="{BB962C8B-B14F-4D97-AF65-F5344CB8AC3E}">
        <p14:creationId xmlns:p14="http://schemas.microsoft.com/office/powerpoint/2010/main" val="3143425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0"/>
            <a:ext cx="12275127" cy="6858000"/>
          </a:xfrm>
          <a:prstGeom prst="rect">
            <a:avLst/>
          </a:prstGeom>
        </p:spPr>
      </p:pic>
      <p:sp>
        <p:nvSpPr>
          <p:cNvPr id="5" name="Title 4"/>
          <p:cNvSpPr>
            <a:spLocks noGrp="1"/>
          </p:cNvSpPr>
          <p:nvPr>
            <p:ph type="title"/>
          </p:nvPr>
        </p:nvSpPr>
        <p:spPr>
          <a:xfrm>
            <a:off x="3636819" y="2242970"/>
            <a:ext cx="7315200" cy="3255264"/>
          </a:xfrm>
        </p:spPr>
        <p:txBody>
          <a:bodyPr/>
          <a:lstStyle/>
          <a:p>
            <a:r>
              <a:rPr lang="hr-HR" b="1" dirty="0">
                <a:solidFill>
                  <a:srgbClr val="FFFF00"/>
                </a:solidFill>
              </a:rPr>
              <a:t>UGOVOR O PRIJEVOZU PUTNIKA ZRAKOM</a:t>
            </a:r>
            <a:endParaRPr lang="en-US" b="1" dirty="0">
              <a:solidFill>
                <a:srgbClr val="FFFF00"/>
              </a:solidFill>
            </a:endParaRPr>
          </a:p>
        </p:txBody>
      </p:sp>
      <p:sp>
        <p:nvSpPr>
          <p:cNvPr id="6" name="Text Placeholder 5"/>
          <p:cNvSpPr>
            <a:spLocks noGrp="1"/>
          </p:cNvSpPr>
          <p:nvPr>
            <p:ph type="body" idx="1"/>
          </p:nvPr>
        </p:nvSpPr>
        <p:spPr>
          <a:xfrm>
            <a:off x="3636819" y="5498234"/>
            <a:ext cx="7315200" cy="914400"/>
          </a:xfrm>
        </p:spPr>
        <p:txBody>
          <a:bodyPr/>
          <a:lstStyle/>
          <a:p>
            <a:r>
              <a:rPr lang="hr-HR" dirty="0">
                <a:solidFill>
                  <a:srgbClr val="FFFF00"/>
                </a:solidFill>
              </a:rPr>
              <a:t>IZDVOJENI INSTITUTI – USPOREDNI PRIKAZ</a:t>
            </a:r>
            <a:endParaRPr lang="en-US" dirty="0">
              <a:solidFill>
                <a:srgbClr val="FFFF00"/>
              </a:solidFill>
            </a:endParaRPr>
          </a:p>
        </p:txBody>
      </p:sp>
      <p:sp>
        <p:nvSpPr>
          <p:cNvPr id="4" name="Footer Placeholder 3"/>
          <p:cNvSpPr>
            <a:spLocks noGrp="1"/>
          </p:cNvSpPr>
          <p:nvPr>
            <p:ph type="ftr" sz="quarter" idx="11"/>
          </p:nvPr>
        </p:nvSpPr>
        <p:spPr/>
        <p:txBody>
          <a:bodyPr/>
          <a:lstStyle/>
          <a:p>
            <a:r>
              <a:rPr lang="en-US" dirty="0"/>
              <a:t>4. </a:t>
            </a:r>
            <a:r>
              <a:rPr lang="en-US" dirty="0" err="1"/>
              <a:t>Radionica</a:t>
            </a:r>
            <a:r>
              <a:rPr lang="en-US" dirty="0"/>
              <a:t> "</a:t>
            </a:r>
            <a:r>
              <a:rPr lang="en-US" dirty="0" err="1"/>
              <a:t>Zračno</a:t>
            </a:r>
            <a:r>
              <a:rPr lang="en-US" dirty="0"/>
              <a:t> </a:t>
            </a:r>
            <a:r>
              <a:rPr lang="en-US" dirty="0" err="1"/>
              <a:t>pravo</a:t>
            </a:r>
            <a:r>
              <a:rPr lang="en-US" dirty="0"/>
              <a:t>" HDTP-HUP, 24. </a:t>
            </a:r>
            <a:r>
              <a:rPr lang="en-US" dirty="0" err="1"/>
              <a:t>studeni</a:t>
            </a:r>
            <a:r>
              <a:rPr lang="en-US" dirty="0"/>
              <a:t> 2017.</a:t>
            </a:r>
          </a:p>
        </p:txBody>
      </p:sp>
    </p:spTree>
    <p:extLst>
      <p:ext uri="{BB962C8B-B14F-4D97-AF65-F5344CB8AC3E}">
        <p14:creationId xmlns:p14="http://schemas.microsoft.com/office/powerpoint/2010/main" val="1761827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r-HR" dirty="0"/>
              <a:t>PRIMJENA</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33909884"/>
              </p:ext>
            </p:extLst>
          </p:nvPr>
        </p:nvGraphicFramePr>
        <p:xfrm>
          <a:off x="2868328" y="0"/>
          <a:ext cx="932367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7" name="Content Placeholder 4"/>
          <p:cNvPicPr>
            <a:picLocks noChangeAspect="1"/>
          </p:cNvPicPr>
          <p:nvPr/>
        </p:nvPicPr>
        <p:blipFill>
          <a:blip r:embed="rId7"/>
          <a:stretch>
            <a:fillRect/>
          </a:stretch>
        </p:blipFill>
        <p:spPr>
          <a:xfrm>
            <a:off x="755468" y="138077"/>
            <a:ext cx="1942384" cy="985760"/>
          </a:xfrm>
          <a:prstGeom prst="rect">
            <a:avLst/>
          </a:prstGeom>
        </p:spPr>
      </p:pic>
    </p:spTree>
    <p:extLst>
      <p:ext uri="{BB962C8B-B14F-4D97-AF65-F5344CB8AC3E}">
        <p14:creationId xmlns:p14="http://schemas.microsoft.com/office/powerpoint/2010/main" val="18085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Razvoj putničkog zračnog prometa u EU</a:t>
            </a:r>
          </a:p>
        </p:txBody>
      </p:sp>
      <p:sp>
        <p:nvSpPr>
          <p:cNvPr id="3" name="Content Placeholder 2"/>
          <p:cNvSpPr>
            <a:spLocks noGrp="1"/>
          </p:cNvSpPr>
          <p:nvPr>
            <p:ph idx="1"/>
          </p:nvPr>
        </p:nvSpPr>
        <p:spPr>
          <a:xfrm>
            <a:off x="3869268" y="738909"/>
            <a:ext cx="7315200" cy="5486399"/>
          </a:xfrm>
        </p:spPr>
        <p:txBody>
          <a:bodyPr>
            <a:normAutofit lnSpcReduction="10000"/>
          </a:bodyPr>
          <a:lstStyle/>
          <a:p>
            <a:pPr marL="0" indent="0">
              <a:buNone/>
            </a:pPr>
            <a:endParaRPr lang="hr-HR" dirty="0"/>
          </a:p>
          <a:p>
            <a:r>
              <a:rPr lang="hr-HR" dirty="0"/>
              <a:t>10% povećanja direktnih međunarodnih letova = 4% više sjedišta multinacionalnih tvrtki</a:t>
            </a:r>
          </a:p>
          <a:p>
            <a:r>
              <a:rPr lang="hr-HR" dirty="0"/>
              <a:t>Ukupan broj zračnih putnika u EU u 2015: 918 miliona</a:t>
            </a:r>
          </a:p>
          <a:p>
            <a:pPr lvl="1"/>
            <a:r>
              <a:rPr lang="hr-HR" dirty="0"/>
              <a:t>Povećanje od 4,7% u odnosu na 2014 g.!</a:t>
            </a:r>
          </a:p>
          <a:p>
            <a:r>
              <a:rPr lang="hr-HR" dirty="0">
                <a:solidFill>
                  <a:srgbClr val="C00000"/>
                </a:solidFill>
              </a:rPr>
              <a:t>Do 2035: ZAGUŠENJE ZRAČNOG PROSTORA I ZRAČNIH LUKA!</a:t>
            </a:r>
          </a:p>
          <a:p>
            <a:pPr lvl="1"/>
            <a:r>
              <a:rPr lang="hr-HR" dirty="0"/>
              <a:t>Manjak kapaciteta: višak od 2 miliona letova u EU</a:t>
            </a:r>
          </a:p>
          <a:p>
            <a:pPr lvl="1"/>
            <a:r>
              <a:rPr lang="hr-HR" dirty="0"/>
              <a:t>Preko 20 zračnih luka će raditi punim kapacitetom 6 i više sati dnevno</a:t>
            </a:r>
          </a:p>
          <a:p>
            <a:pPr lvl="1"/>
            <a:r>
              <a:rPr lang="hr-HR" dirty="0"/>
              <a:t>Prosječna kašnjenja od 5-6 minuta po letu</a:t>
            </a:r>
          </a:p>
          <a:p>
            <a:pPr lvl="1"/>
            <a:r>
              <a:rPr lang="hr-HR" dirty="0"/>
              <a:t>Ekonomski gubitak od 434.000-818.000 izgubljenih poslova do 2035 (zbog nemogućnosti da se udovolji potražnji)</a:t>
            </a:r>
          </a:p>
          <a:p>
            <a:pPr lvl="1"/>
            <a:r>
              <a:rPr lang="hr-HR" dirty="0"/>
              <a:t>Gubitak u BDP: 28-52 milijarde EUR/godišnje u EU</a:t>
            </a:r>
          </a:p>
          <a:p>
            <a:r>
              <a:rPr lang="hr-HR" dirty="0"/>
              <a:t>NAJSIGURNIJI vid prijevoza:</a:t>
            </a:r>
          </a:p>
          <a:p>
            <a:pPr lvl="1"/>
            <a:r>
              <a:rPr lang="hr-HR" dirty="0"/>
              <a:t>2010. g. </a:t>
            </a:r>
          </a:p>
          <a:p>
            <a:pPr lvl="2">
              <a:buFont typeface="Wingdings" panose="05000000000000000000" pitchFamily="2" charset="2"/>
              <a:buChar char="Ø"/>
            </a:pPr>
            <a:r>
              <a:rPr lang="hr-HR" dirty="0"/>
              <a:t>1 izgubljeni zrakoplov na 1,6 miliona letova (svi prijevoznici): </a:t>
            </a:r>
            <a:br>
              <a:rPr lang="hr-HR" dirty="0"/>
            </a:br>
            <a:r>
              <a:rPr lang="hr-HR" dirty="0"/>
              <a:t>42% povećanje sigurnosti u odnosu na 2001 g.</a:t>
            </a:r>
          </a:p>
          <a:p>
            <a:pPr lvl="2">
              <a:buFont typeface="Wingdings" panose="05000000000000000000" pitchFamily="2" charset="2"/>
              <a:buChar char="Ø"/>
            </a:pPr>
            <a:r>
              <a:rPr lang="hr-HR" dirty="0"/>
              <a:t>1 izgubljeni zrakoplov na 4 miliona letova (IATA članice)</a:t>
            </a:r>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Tree>
    <p:extLst>
      <p:ext uri="{BB962C8B-B14F-4D97-AF65-F5344CB8AC3E}">
        <p14:creationId xmlns:p14="http://schemas.microsoft.com/office/powerpoint/2010/main" val="144586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 calcmode="lin" valueType="num">
                                      <p:cBhvr additive="base">
                                        <p:cTn id="59" dur="500" fill="hold"/>
                                        <p:tgtEl>
                                          <p:spTgt spid="3">
                                            <p:txEl>
                                              <p:pRg st="13" end="13"/>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Oblik, sadržaj i narav ugovora o prijevozu putnika i prtljage zrakom</a:t>
            </a:r>
          </a:p>
        </p:txBody>
      </p:sp>
      <p:sp>
        <p:nvSpPr>
          <p:cNvPr id="3" name="Content Placeholder 2"/>
          <p:cNvSpPr>
            <a:spLocks noGrp="1"/>
          </p:cNvSpPr>
          <p:nvPr>
            <p:ph idx="1"/>
          </p:nvPr>
        </p:nvSpPr>
        <p:spPr>
          <a:xfrm>
            <a:off x="3657601" y="864108"/>
            <a:ext cx="8085220" cy="5120640"/>
          </a:xfrm>
        </p:spPr>
        <p:txBody>
          <a:bodyPr>
            <a:normAutofit fontScale="92500" lnSpcReduction="10000"/>
          </a:bodyPr>
          <a:lstStyle/>
          <a:p>
            <a:r>
              <a:rPr lang="hr-HR" sz="2400" dirty="0"/>
              <a:t>Ugovorom o prijevozu </a:t>
            </a:r>
            <a:r>
              <a:rPr lang="hr-HR" sz="2400" dirty="0">
                <a:solidFill>
                  <a:schemeClr val="accent4"/>
                </a:solidFill>
              </a:rPr>
              <a:t>putnika</a:t>
            </a:r>
            <a:r>
              <a:rPr lang="hr-HR" sz="2400" dirty="0"/>
              <a:t> u zračnom prometu prijevoznik se obvezuje prevesti putnika od mjesta polaska do mjesta odredišta u vrijeme predviđeno redom letenja ili u ugovoreno vrijeme, a putnik se obvezuje platiti </a:t>
            </a:r>
            <a:r>
              <a:rPr lang="hr-HR" sz="2400" dirty="0" err="1"/>
              <a:t>prevozninu</a:t>
            </a:r>
            <a:r>
              <a:rPr lang="hr-HR" sz="2400" dirty="0"/>
              <a:t>.</a:t>
            </a:r>
          </a:p>
          <a:p>
            <a:r>
              <a:rPr lang="hr-HR" sz="2400" dirty="0"/>
              <a:t>Ugovorom o prijevozu </a:t>
            </a:r>
            <a:r>
              <a:rPr lang="hr-HR" sz="2400" dirty="0">
                <a:solidFill>
                  <a:schemeClr val="accent4"/>
                </a:solidFill>
              </a:rPr>
              <a:t>prtljage</a:t>
            </a:r>
            <a:r>
              <a:rPr lang="hr-HR" sz="2400" dirty="0"/>
              <a:t> prijevoznik se obvezuje prevesti prtljagu koju mu je putnik povjerio na prijevoz u stanju i količini koju je primio te ju staviti na raspolaganje putniku po završetku putovanja.</a:t>
            </a:r>
          </a:p>
          <a:p>
            <a:r>
              <a:rPr lang="hr-HR" sz="2400" dirty="0" err="1"/>
              <a:t>Konsenzualan</a:t>
            </a:r>
            <a:r>
              <a:rPr lang="hr-HR" sz="2400" dirty="0"/>
              <a:t>, neformalan i </a:t>
            </a:r>
            <a:r>
              <a:rPr lang="hr-HR" sz="2400" dirty="0" err="1"/>
              <a:t>dvostranoobvezan</a:t>
            </a:r>
            <a:endParaRPr lang="hr-HR" sz="2400" dirty="0"/>
          </a:p>
          <a:p>
            <a:pPr lvl="1"/>
            <a:r>
              <a:rPr lang="hr-HR" sz="2000" dirty="0"/>
              <a:t>Nastaje suglasnošću volja dvaju ugovornih strana</a:t>
            </a:r>
          </a:p>
          <a:p>
            <a:pPr lvl="2"/>
            <a:r>
              <a:rPr lang="hr-HR" sz="1800" dirty="0"/>
              <a:t>Usmeno, pismeno, e-</a:t>
            </a:r>
            <a:r>
              <a:rPr lang="hr-HR" sz="1800" dirty="0" err="1"/>
              <a:t>mailom</a:t>
            </a:r>
            <a:r>
              <a:rPr lang="hr-HR" sz="1800" dirty="0"/>
              <a:t>, </a:t>
            </a:r>
            <a:r>
              <a:rPr lang="hr-HR" sz="1800" dirty="0" err="1"/>
              <a:t>fax</a:t>
            </a:r>
            <a:r>
              <a:rPr lang="hr-HR" sz="1800" dirty="0"/>
              <a:t>-om…</a:t>
            </a:r>
          </a:p>
          <a:p>
            <a:pPr lvl="1"/>
            <a:r>
              <a:rPr lang="hr-HR" sz="2000" dirty="0">
                <a:solidFill>
                  <a:srgbClr val="FF0000"/>
                </a:solidFill>
              </a:rPr>
              <a:t>Obvezno izdavanje prijevoznog dokumenta</a:t>
            </a:r>
          </a:p>
          <a:p>
            <a:pPr lvl="2"/>
            <a:r>
              <a:rPr lang="hr-HR" sz="1800" dirty="0">
                <a:solidFill>
                  <a:schemeClr val="tx1">
                    <a:lumMod val="75000"/>
                    <a:lumOff val="25000"/>
                  </a:schemeClr>
                </a:solidFill>
              </a:rPr>
              <a:t>Nepostojanje, nevaljanost ili gubitak ne utječu na postojanje i valjanost ugovora!</a:t>
            </a:r>
          </a:p>
          <a:p>
            <a:pPr lvl="2"/>
            <a:r>
              <a:rPr lang="hr-HR" sz="1800" dirty="0">
                <a:solidFill>
                  <a:schemeClr val="tx1">
                    <a:lumMod val="75000"/>
                    <a:lumOff val="25000"/>
                  </a:schemeClr>
                </a:solidFill>
              </a:rPr>
              <a:t>POSLJEDICE NEIZDAVANJA PUTNE KARTE: ugovor je i dalje podvrgnut VK/MK, no prijevoznik se </a:t>
            </a:r>
            <a:r>
              <a:rPr lang="hr-HR" sz="1800" u="sng" dirty="0">
                <a:solidFill>
                  <a:schemeClr val="accent4"/>
                </a:solidFill>
              </a:rPr>
              <a:t>ne može pozivati na odredbe o ograničenju i oslobođenju od odgovornosti</a:t>
            </a:r>
          </a:p>
        </p:txBody>
      </p:sp>
      <p:sp>
        <p:nvSpPr>
          <p:cNvPr id="6" name="Footer Placeholder 5"/>
          <p:cNvSpPr>
            <a:spLocks noGrp="1"/>
          </p:cNvSpPr>
          <p:nvPr>
            <p:ph type="ftr" sz="quarter" idx="11"/>
          </p:nvPr>
        </p:nvSpPr>
        <p:spPr/>
        <p:txBody>
          <a:bodyPr/>
          <a:lstStyle/>
          <a:p>
            <a:r>
              <a:rPr lang="en-US"/>
              <a:t>4. Radionica "Zračno pravo" HDTP-HUP, 24. studeni 2017.</a:t>
            </a:r>
            <a:endParaRPr lang="en-US" dirty="0"/>
          </a:p>
        </p:txBody>
      </p:sp>
      <p:pic>
        <p:nvPicPr>
          <p:cNvPr id="5" name="Content Placeholder 4"/>
          <p:cNvPicPr>
            <a:picLocks noChangeAspect="1"/>
          </p:cNvPicPr>
          <p:nvPr/>
        </p:nvPicPr>
        <p:blipFill>
          <a:blip r:embed="rId2"/>
          <a:stretch>
            <a:fillRect/>
          </a:stretch>
        </p:blipFill>
        <p:spPr>
          <a:xfrm>
            <a:off x="755468" y="138077"/>
            <a:ext cx="1942384" cy="985760"/>
          </a:xfrm>
          <a:prstGeom prst="rect">
            <a:avLst/>
          </a:prstGeom>
        </p:spPr>
      </p:pic>
    </p:spTree>
    <p:extLst>
      <p:ext uri="{BB962C8B-B14F-4D97-AF65-F5344CB8AC3E}">
        <p14:creationId xmlns:p14="http://schemas.microsoft.com/office/powerpoint/2010/main" val="3611527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53707" y="492880"/>
            <a:ext cx="8664499" cy="5658538"/>
          </a:xfrm>
        </p:spPr>
        <p:txBody>
          <a:bodyPr>
            <a:normAutofit/>
          </a:bodyPr>
          <a:lstStyle/>
          <a:p>
            <a:r>
              <a:rPr lang="hr-HR" sz="2400" dirty="0"/>
              <a:t>Putna karta</a:t>
            </a:r>
          </a:p>
          <a:p>
            <a:pPr lvl="1"/>
            <a:r>
              <a:rPr lang="hr-HR" sz="2000" dirty="0"/>
              <a:t>E-karta, na ime </a:t>
            </a:r>
            <a:r>
              <a:rPr lang="hr-HR" sz="1600" dirty="0"/>
              <a:t>(neprenosiva bez suglasnosti prijevoznika)</a:t>
            </a:r>
          </a:p>
          <a:p>
            <a:pPr lvl="1"/>
            <a:r>
              <a:rPr lang="hr-HR" sz="1600" dirty="0"/>
              <a:t>OBVEZNI SASTOJCI:</a:t>
            </a:r>
          </a:p>
          <a:p>
            <a:pPr lvl="2"/>
            <a:r>
              <a:rPr lang="hr-HR" sz="1400" dirty="0"/>
              <a:t>Datum i mjesto izdavanja</a:t>
            </a:r>
          </a:p>
          <a:p>
            <a:pPr lvl="2"/>
            <a:r>
              <a:rPr lang="hr-HR" sz="1400" dirty="0"/>
              <a:t>Polazište i odredište</a:t>
            </a:r>
          </a:p>
          <a:p>
            <a:pPr lvl="2"/>
            <a:r>
              <a:rPr lang="hr-HR" sz="1400" dirty="0"/>
              <a:t>Zaustavna mjesta (prijevoznik može mijenjati ali mora ostati</a:t>
            </a:r>
            <a:br>
              <a:rPr lang="hr-HR" sz="1400" dirty="0"/>
            </a:br>
            <a:r>
              <a:rPr lang="hr-HR" sz="1400" dirty="0"/>
              <a:t>međunarodni prijevoz)</a:t>
            </a:r>
          </a:p>
          <a:p>
            <a:pPr lvl="2"/>
            <a:r>
              <a:rPr lang="hr-HR" sz="1400" dirty="0"/>
              <a:t>Naziv i sjedište prijevoznika</a:t>
            </a:r>
          </a:p>
          <a:p>
            <a:pPr lvl="2"/>
            <a:r>
              <a:rPr lang="hr-HR" sz="1400" dirty="0"/>
              <a:t>Naznaku o primjeni VK ‘29 </a:t>
            </a:r>
          </a:p>
          <a:p>
            <a:r>
              <a:rPr lang="hr-HR" sz="2400" dirty="0"/>
              <a:t>Prtljažnica</a:t>
            </a:r>
          </a:p>
          <a:p>
            <a:pPr lvl="1"/>
            <a:r>
              <a:rPr lang="hr-HR" sz="2000" dirty="0"/>
              <a:t>Dokaz o tome da je prtljaga predana na prijevoz:</a:t>
            </a:r>
          </a:p>
          <a:p>
            <a:pPr lvl="2"/>
            <a:r>
              <a:rPr lang="hr-HR" sz="1800" dirty="0"/>
              <a:t>Pravo potraživati prtljagu od prijevoznika </a:t>
            </a:r>
          </a:p>
          <a:p>
            <a:pPr lvl="2"/>
            <a:r>
              <a:rPr lang="hr-HR" sz="1800" dirty="0"/>
              <a:t>Tražiti ju u ispravnom stanju</a:t>
            </a:r>
          </a:p>
        </p:txBody>
      </p:sp>
      <p:sp>
        <p:nvSpPr>
          <p:cNvPr id="4" name="TextBox 3"/>
          <p:cNvSpPr txBox="1"/>
          <p:nvPr/>
        </p:nvSpPr>
        <p:spPr>
          <a:xfrm>
            <a:off x="96253" y="1857676"/>
            <a:ext cx="3108960" cy="1446550"/>
          </a:xfrm>
          <a:prstGeom prst="rect">
            <a:avLst/>
          </a:prstGeom>
          <a:noFill/>
        </p:spPr>
        <p:txBody>
          <a:bodyPr wrap="square" rtlCol="0">
            <a:spAutoFit/>
          </a:bodyPr>
          <a:lstStyle/>
          <a:p>
            <a:r>
              <a:rPr lang="hr-HR" sz="4400" dirty="0">
                <a:solidFill>
                  <a:schemeClr val="bg1"/>
                </a:solidFill>
              </a:rPr>
              <a:t>Prijevozni dokumenti</a:t>
            </a:r>
          </a:p>
        </p:txBody>
      </p:sp>
      <p:pic>
        <p:nvPicPr>
          <p:cNvPr id="5" name="Content Placeholder 4"/>
          <p:cNvPicPr>
            <a:picLocks noChangeAspect="1"/>
          </p:cNvPicPr>
          <p:nvPr/>
        </p:nvPicPr>
        <p:blipFill>
          <a:blip r:embed="rId2"/>
          <a:stretch>
            <a:fillRect/>
          </a:stretch>
        </p:blipFill>
        <p:spPr>
          <a:xfrm>
            <a:off x="755468" y="0"/>
            <a:ext cx="1942384" cy="985760"/>
          </a:xfrm>
          <a:prstGeom prst="rect">
            <a:avLst/>
          </a:prstGeom>
        </p:spPr>
      </p:pic>
      <p:pic>
        <p:nvPicPr>
          <p:cNvPr id="7" name="Picture 6"/>
          <p:cNvPicPr>
            <a:picLocks noChangeAspect="1"/>
          </p:cNvPicPr>
          <p:nvPr/>
        </p:nvPicPr>
        <p:blipFill>
          <a:blip r:embed="rId3"/>
          <a:stretch>
            <a:fillRect/>
          </a:stretch>
        </p:blipFill>
        <p:spPr>
          <a:xfrm>
            <a:off x="10154653" y="2282284"/>
            <a:ext cx="1963553" cy="2010583"/>
          </a:xfrm>
          <a:prstGeom prst="rect">
            <a:avLst/>
          </a:prstGeom>
        </p:spPr>
      </p:pic>
      <p:pic>
        <p:nvPicPr>
          <p:cNvPr id="8" name="Picture 7"/>
          <p:cNvPicPr>
            <a:picLocks noChangeAspect="1"/>
          </p:cNvPicPr>
          <p:nvPr/>
        </p:nvPicPr>
        <p:blipFill>
          <a:blip r:embed="rId4"/>
          <a:stretch>
            <a:fillRect/>
          </a:stretch>
        </p:blipFill>
        <p:spPr>
          <a:xfrm>
            <a:off x="9398798" y="1394691"/>
            <a:ext cx="1002127" cy="3962399"/>
          </a:xfrm>
          <a:prstGeom prst="rect">
            <a:avLst/>
          </a:prstGeom>
        </p:spPr>
      </p:pic>
      <p:sp>
        <p:nvSpPr>
          <p:cNvPr id="10" name="Footer Placeholder 9"/>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44341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Effect transition="in" filter="fade">
                                      <p:cBhvr>
                                        <p:cTn id="64" dur="1000"/>
                                        <p:tgtEl>
                                          <p:spTgt spid="3">
                                            <p:txEl>
                                              <p:pRg st="11" end="11"/>
                                            </p:txEl>
                                          </p:spTgt>
                                        </p:tgtEl>
                                      </p:cBhvr>
                                    </p:animEffect>
                                    <p:anim calcmode="lin" valueType="num">
                                      <p:cBhvr>
                                        <p:cTn id="6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500" fill="hold"/>
                                        <p:tgtEl>
                                          <p:spTgt spid="8"/>
                                        </p:tgtEl>
                                        <p:attrNameLst>
                                          <p:attrName>ppt_x</p:attrName>
                                        </p:attrNameLst>
                                      </p:cBhvr>
                                      <p:tavLst>
                                        <p:tav tm="0">
                                          <p:val>
                                            <p:strVal val="#ppt_x"/>
                                          </p:val>
                                        </p:tav>
                                        <p:tav tm="100000">
                                          <p:val>
                                            <p:strVal val="#ppt_x"/>
                                          </p:val>
                                        </p:tav>
                                      </p:tavLst>
                                    </p:anim>
                                    <p:anim calcmode="lin" valueType="num">
                                      <p:cBhvr additive="base">
                                        <p:cTn id="7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3255"/>
            <a:ext cx="12475119" cy="8190144"/>
          </a:xfrm>
          <a:prstGeom prst="rect">
            <a:avLst/>
          </a:prstGeom>
        </p:spPr>
      </p:pic>
      <p:sp>
        <p:nvSpPr>
          <p:cNvPr id="5" name="Title 4"/>
          <p:cNvSpPr>
            <a:spLocks noGrp="1"/>
          </p:cNvSpPr>
          <p:nvPr>
            <p:ph type="title"/>
          </p:nvPr>
        </p:nvSpPr>
        <p:spPr>
          <a:xfrm>
            <a:off x="74587" y="0"/>
            <a:ext cx="7315200" cy="2733575"/>
          </a:xfrm>
          <a:solidFill>
            <a:srgbClr val="0070C0"/>
          </a:solidFill>
        </p:spPr>
        <p:txBody>
          <a:bodyPr>
            <a:normAutofit/>
          </a:bodyPr>
          <a:lstStyle/>
          <a:p>
            <a:r>
              <a:rPr lang="hr-HR" sz="6000" b="1" dirty="0">
                <a:solidFill>
                  <a:srgbClr val="FFFF00"/>
                </a:solidFill>
              </a:rPr>
              <a:t>ODGOVORNOST PRIJEVOZNIKA ZA ŠTETU</a:t>
            </a:r>
            <a:endParaRPr lang="en-US" sz="6000" b="1" dirty="0">
              <a:solidFill>
                <a:srgbClr val="FFFF00"/>
              </a:solidFill>
            </a:endParaRPr>
          </a:p>
        </p:txBody>
      </p:sp>
      <p:sp>
        <p:nvSpPr>
          <p:cNvPr id="6" name="Text Placeholder 5"/>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1103332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3200" dirty="0"/>
              <a:t>KUMULACIJA ZAHTJEVA PO UGOVORNOJ I IZVANUGOVORNOJ OSNOVI?</a:t>
            </a:r>
            <a:br>
              <a:rPr lang="hr-HR" sz="3200" dirty="0"/>
            </a:br>
            <a:r>
              <a:rPr lang="hr-HR" sz="3200" dirty="0">
                <a:solidFill>
                  <a:srgbClr val="FFFF00"/>
                </a:solidFill>
              </a:rPr>
              <a:t>Opseg šteta</a:t>
            </a:r>
            <a:endParaRPr lang="en-US" sz="3200" dirty="0">
              <a:solidFill>
                <a:srgbClr val="FFFF00"/>
              </a:solidFill>
            </a:endParaRPr>
          </a:p>
        </p:txBody>
      </p:sp>
      <p:sp>
        <p:nvSpPr>
          <p:cNvPr id="3" name="Content Placeholder 2"/>
          <p:cNvSpPr>
            <a:spLocks noGrp="1"/>
          </p:cNvSpPr>
          <p:nvPr>
            <p:ph idx="1"/>
          </p:nvPr>
        </p:nvSpPr>
        <p:spPr>
          <a:xfrm>
            <a:off x="3869267" y="864108"/>
            <a:ext cx="7944041" cy="5120640"/>
          </a:xfrm>
        </p:spPr>
        <p:txBody>
          <a:bodyPr>
            <a:normAutofit/>
          </a:bodyPr>
          <a:lstStyle/>
          <a:p>
            <a:r>
              <a:rPr lang="hr-HR" sz="2800" dirty="0"/>
              <a:t>Svi zahtjevi po bilo kojoj osnovi podliježu isključivo odredbama Konvencije i nikakve druge štete ne pripadaju </a:t>
            </a:r>
            <a:r>
              <a:rPr lang="hr-HR" dirty="0"/>
              <a:t>(čl. 24 WC/HP, čl.29 MC ‘99)</a:t>
            </a:r>
          </a:p>
          <a:p>
            <a:pPr lvl="1"/>
            <a:r>
              <a:rPr lang="hr-HR" dirty="0"/>
              <a:t>USA: </a:t>
            </a:r>
            <a:r>
              <a:rPr lang="hr-HR" dirty="0" err="1"/>
              <a:t>punitive</a:t>
            </a:r>
            <a:r>
              <a:rPr lang="hr-HR" dirty="0"/>
              <a:t>, </a:t>
            </a:r>
            <a:r>
              <a:rPr lang="hr-HR" dirty="0" err="1"/>
              <a:t>non-pecuniary</a:t>
            </a:r>
            <a:r>
              <a:rPr lang="hr-HR" dirty="0"/>
              <a:t> </a:t>
            </a:r>
            <a:r>
              <a:rPr lang="hr-HR" dirty="0" err="1"/>
              <a:t>damages</a:t>
            </a:r>
            <a:r>
              <a:rPr lang="hr-HR" dirty="0"/>
              <a:t> itd.</a:t>
            </a:r>
          </a:p>
          <a:p>
            <a:r>
              <a:rPr lang="hr-HR" sz="2800" dirty="0"/>
              <a:t>Konvencijski sustav predstavlja ISKLJUČIVI:</a:t>
            </a:r>
          </a:p>
          <a:p>
            <a:pPr lvl="1"/>
            <a:r>
              <a:rPr lang="hr-HR" sz="2400" dirty="0"/>
              <a:t>Pravni okvir odgovornosti prijevoznika za sve štete nastale tijekom prijevoza putnika zrakom</a:t>
            </a:r>
          </a:p>
          <a:p>
            <a:pPr lvl="1"/>
            <a:r>
              <a:rPr lang="hr-HR" sz="2400" dirty="0"/>
              <a:t>temelj za naknadu svih šteta nastalih temeljem povreda prava putnika u međunarodnom zračnom prometu</a:t>
            </a:r>
          </a:p>
        </p:txBody>
      </p:sp>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5" name="Content Placeholder 4"/>
          <p:cNvPicPr>
            <a:picLocks noChangeAspect="1"/>
          </p:cNvPicPr>
          <p:nvPr/>
        </p:nvPicPr>
        <p:blipFill>
          <a:blip r:embed="rId2"/>
          <a:stretch>
            <a:fillRect/>
          </a:stretch>
        </p:blipFill>
        <p:spPr>
          <a:xfrm>
            <a:off x="755468" y="0"/>
            <a:ext cx="1942384" cy="985760"/>
          </a:xfrm>
          <a:prstGeom prst="rect">
            <a:avLst/>
          </a:prstGeom>
        </p:spPr>
      </p:pic>
    </p:spTree>
    <p:extLst>
      <p:ext uri="{BB962C8B-B14F-4D97-AF65-F5344CB8AC3E}">
        <p14:creationId xmlns:p14="http://schemas.microsoft.com/office/powerpoint/2010/main" val="71619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dirty="0"/>
              <a:t>VRSTE ŠTETA ZA KOJE PRIJEVOZNIK ODGOVARA</a:t>
            </a:r>
          </a:p>
        </p:txBody>
      </p:sp>
      <p:sp>
        <p:nvSpPr>
          <p:cNvPr id="3" name="Content Placeholder 2"/>
          <p:cNvSpPr>
            <a:spLocks noGrp="1"/>
          </p:cNvSpPr>
          <p:nvPr>
            <p:ph idx="1"/>
          </p:nvPr>
        </p:nvSpPr>
        <p:spPr>
          <a:xfrm>
            <a:off x="3084945" y="-115503"/>
            <a:ext cx="9107055" cy="6973503"/>
          </a:xfrm>
        </p:spPr>
        <p:txBody>
          <a:bodyPr>
            <a:normAutofit fontScale="77500" lnSpcReduction="20000"/>
          </a:bodyPr>
          <a:lstStyle/>
          <a:p>
            <a:pPr lvl="1"/>
            <a:r>
              <a:rPr lang="hr-HR" sz="2800" dirty="0">
                <a:solidFill>
                  <a:srgbClr val="C00000"/>
                </a:solidFill>
              </a:rPr>
              <a:t>Ugovor o prijevozu putnika</a:t>
            </a:r>
          </a:p>
          <a:p>
            <a:pPr lvl="2"/>
            <a:r>
              <a:rPr lang="hr-HR" sz="2400" b="1" u="sng" dirty="0"/>
              <a:t>Smrt ili tjelesna povreda putnika</a:t>
            </a:r>
          </a:p>
          <a:p>
            <a:pPr lvl="3"/>
            <a:r>
              <a:rPr lang="hr-HR" sz="2200" i="1" dirty="0">
                <a:solidFill>
                  <a:srgbClr val="00B050"/>
                </a:solidFill>
              </a:rPr>
              <a:t>„…</a:t>
            </a:r>
            <a:r>
              <a:rPr lang="hr-HR" sz="2200" i="1" dirty="0" err="1">
                <a:solidFill>
                  <a:srgbClr val="00B050"/>
                </a:solidFill>
              </a:rPr>
              <a:t>death</a:t>
            </a:r>
            <a:r>
              <a:rPr lang="hr-HR" sz="2200" i="1" dirty="0">
                <a:solidFill>
                  <a:srgbClr val="00B050"/>
                </a:solidFill>
              </a:rPr>
              <a:t> </a:t>
            </a:r>
            <a:r>
              <a:rPr lang="hr-HR" sz="2200" i="1" dirty="0" err="1">
                <a:solidFill>
                  <a:srgbClr val="00B050"/>
                </a:solidFill>
              </a:rPr>
              <a:t>or</a:t>
            </a:r>
            <a:r>
              <a:rPr lang="hr-HR" sz="2200" i="1" dirty="0">
                <a:solidFill>
                  <a:srgbClr val="00B050"/>
                </a:solidFill>
              </a:rPr>
              <a:t> </a:t>
            </a:r>
            <a:r>
              <a:rPr lang="hr-HR" sz="2200" i="1" dirty="0" err="1">
                <a:solidFill>
                  <a:srgbClr val="00B050"/>
                </a:solidFill>
              </a:rPr>
              <a:t>wounding</a:t>
            </a:r>
            <a:r>
              <a:rPr lang="hr-HR" sz="2200" i="1" dirty="0">
                <a:solidFill>
                  <a:srgbClr val="00B050"/>
                </a:solidFill>
              </a:rPr>
              <a:t> </a:t>
            </a:r>
            <a:r>
              <a:rPr lang="hr-HR" sz="2200" i="1" dirty="0" err="1">
                <a:solidFill>
                  <a:srgbClr val="00B050"/>
                </a:solidFill>
              </a:rPr>
              <a:t>of</a:t>
            </a:r>
            <a:r>
              <a:rPr lang="hr-HR" sz="2200" i="1" dirty="0">
                <a:solidFill>
                  <a:srgbClr val="00B050"/>
                </a:solidFill>
              </a:rPr>
              <a:t> a </a:t>
            </a:r>
            <a:r>
              <a:rPr lang="hr-HR" sz="2200" i="1" dirty="0" err="1">
                <a:solidFill>
                  <a:srgbClr val="00B050"/>
                </a:solidFill>
              </a:rPr>
              <a:t>passenger</a:t>
            </a:r>
            <a:r>
              <a:rPr lang="hr-HR" sz="2200" i="1" dirty="0">
                <a:solidFill>
                  <a:srgbClr val="00B050"/>
                </a:solidFill>
              </a:rPr>
              <a:t> </a:t>
            </a:r>
            <a:r>
              <a:rPr lang="hr-HR" sz="2200" i="1" dirty="0" err="1">
                <a:solidFill>
                  <a:srgbClr val="00B050"/>
                </a:solidFill>
              </a:rPr>
              <a:t>or</a:t>
            </a:r>
            <a:r>
              <a:rPr lang="hr-HR" sz="2200" i="1" dirty="0">
                <a:solidFill>
                  <a:srgbClr val="00B050"/>
                </a:solidFill>
              </a:rPr>
              <a:t> </a:t>
            </a:r>
            <a:r>
              <a:rPr lang="hr-HR" sz="2200" i="1" dirty="0" err="1">
                <a:solidFill>
                  <a:srgbClr val="00B050"/>
                </a:solidFill>
              </a:rPr>
              <a:t>any</a:t>
            </a:r>
            <a:r>
              <a:rPr lang="hr-HR" sz="2200" i="1" dirty="0">
                <a:solidFill>
                  <a:srgbClr val="00B050"/>
                </a:solidFill>
              </a:rPr>
              <a:t> </a:t>
            </a:r>
            <a:r>
              <a:rPr lang="hr-HR" sz="2200" i="1" dirty="0" err="1">
                <a:solidFill>
                  <a:srgbClr val="00B050"/>
                </a:solidFill>
              </a:rPr>
              <a:t>other</a:t>
            </a:r>
            <a:r>
              <a:rPr lang="hr-HR" sz="2200" i="1" dirty="0">
                <a:solidFill>
                  <a:srgbClr val="00B050"/>
                </a:solidFill>
              </a:rPr>
              <a:t> </a:t>
            </a:r>
            <a:r>
              <a:rPr lang="hr-HR" sz="2200" i="1" dirty="0" err="1">
                <a:solidFill>
                  <a:srgbClr val="00B050"/>
                </a:solidFill>
              </a:rPr>
              <a:t>bodily</a:t>
            </a:r>
            <a:r>
              <a:rPr lang="hr-HR" sz="2200" i="1" dirty="0">
                <a:solidFill>
                  <a:srgbClr val="00B050"/>
                </a:solidFill>
              </a:rPr>
              <a:t> </a:t>
            </a:r>
            <a:r>
              <a:rPr lang="hr-HR" sz="2200" i="1" dirty="0" err="1">
                <a:solidFill>
                  <a:srgbClr val="00B050"/>
                </a:solidFill>
              </a:rPr>
              <a:t>injury</a:t>
            </a:r>
            <a:r>
              <a:rPr lang="hr-HR" sz="2200" i="1" dirty="0">
                <a:solidFill>
                  <a:srgbClr val="00B050"/>
                </a:solidFill>
              </a:rPr>
              <a:t>…” WC ’29+ HP ‘55</a:t>
            </a:r>
          </a:p>
          <a:p>
            <a:pPr lvl="3"/>
            <a:r>
              <a:rPr lang="hr-HR" sz="2200" i="1" dirty="0">
                <a:solidFill>
                  <a:srgbClr val="00B050"/>
                </a:solidFill>
              </a:rPr>
              <a:t>„…</a:t>
            </a:r>
            <a:r>
              <a:rPr lang="hr-HR" sz="2200" i="1" dirty="0" err="1">
                <a:solidFill>
                  <a:srgbClr val="00B050"/>
                </a:solidFill>
              </a:rPr>
              <a:t>death</a:t>
            </a:r>
            <a:r>
              <a:rPr lang="hr-HR" sz="2200" i="1" dirty="0">
                <a:solidFill>
                  <a:srgbClr val="00B050"/>
                </a:solidFill>
              </a:rPr>
              <a:t> </a:t>
            </a:r>
            <a:r>
              <a:rPr lang="hr-HR" sz="2200" i="1" dirty="0" err="1">
                <a:solidFill>
                  <a:srgbClr val="00B050"/>
                </a:solidFill>
              </a:rPr>
              <a:t>or</a:t>
            </a:r>
            <a:r>
              <a:rPr lang="hr-HR" sz="2200" i="1" dirty="0">
                <a:solidFill>
                  <a:srgbClr val="00B050"/>
                </a:solidFill>
              </a:rPr>
              <a:t> </a:t>
            </a:r>
            <a:r>
              <a:rPr lang="hr-HR" sz="2200" i="1" dirty="0" err="1">
                <a:solidFill>
                  <a:srgbClr val="00B050"/>
                </a:solidFill>
              </a:rPr>
              <a:t>bodily</a:t>
            </a:r>
            <a:r>
              <a:rPr lang="hr-HR" sz="2200" i="1" dirty="0">
                <a:solidFill>
                  <a:srgbClr val="00B050"/>
                </a:solidFill>
              </a:rPr>
              <a:t> </a:t>
            </a:r>
            <a:r>
              <a:rPr lang="hr-HR" sz="2200" i="1" dirty="0" err="1">
                <a:solidFill>
                  <a:srgbClr val="00B050"/>
                </a:solidFill>
              </a:rPr>
              <a:t>injury</a:t>
            </a:r>
            <a:r>
              <a:rPr lang="hr-HR" sz="2200" i="1" dirty="0">
                <a:solidFill>
                  <a:srgbClr val="00B050"/>
                </a:solidFill>
              </a:rPr>
              <a:t>…” MC ’99</a:t>
            </a:r>
          </a:p>
          <a:p>
            <a:pPr lvl="3"/>
            <a:r>
              <a:rPr lang="hr-HR" sz="2200" i="1" dirty="0">
                <a:solidFill>
                  <a:srgbClr val="00B050"/>
                </a:solidFill>
              </a:rPr>
              <a:t>„…personal </a:t>
            </a:r>
            <a:r>
              <a:rPr lang="hr-HR" sz="2200" i="1" dirty="0" err="1">
                <a:solidFill>
                  <a:srgbClr val="00B050"/>
                </a:solidFill>
              </a:rPr>
              <a:t>injury</a:t>
            </a:r>
            <a:r>
              <a:rPr lang="hr-HR" sz="2200" i="1" dirty="0">
                <a:solidFill>
                  <a:srgbClr val="00B050"/>
                </a:solidFill>
              </a:rPr>
              <a:t>…” Guatemala </a:t>
            </a:r>
            <a:r>
              <a:rPr lang="hr-HR" sz="2200" i="1" dirty="0" err="1">
                <a:solidFill>
                  <a:srgbClr val="00B050"/>
                </a:solidFill>
              </a:rPr>
              <a:t>Protocol</a:t>
            </a:r>
            <a:r>
              <a:rPr lang="hr-HR" sz="2200" i="1" dirty="0">
                <a:solidFill>
                  <a:srgbClr val="00B050"/>
                </a:solidFill>
              </a:rPr>
              <a:t> ‘71 (nije na snazi)</a:t>
            </a:r>
          </a:p>
          <a:p>
            <a:pPr lvl="4"/>
            <a:r>
              <a:rPr lang="hr-HR" sz="2200" i="1" u="sng" dirty="0">
                <a:solidFill>
                  <a:schemeClr val="tx1">
                    <a:lumMod val="75000"/>
                    <a:lumOff val="25000"/>
                  </a:schemeClr>
                </a:solidFill>
              </a:rPr>
              <a:t>Spadaju li mentalne povrede pod tjelesne ozljede?</a:t>
            </a:r>
            <a:endParaRPr lang="hr-HR" sz="2200" u="sng" dirty="0">
              <a:solidFill>
                <a:schemeClr val="tx1">
                  <a:lumMod val="75000"/>
                  <a:lumOff val="25000"/>
                </a:schemeClr>
              </a:solidFill>
            </a:endParaRPr>
          </a:p>
          <a:p>
            <a:pPr lvl="4"/>
            <a:r>
              <a:rPr lang="hr-HR" sz="2200" dirty="0">
                <a:solidFill>
                  <a:schemeClr val="tx1">
                    <a:lumMod val="75000"/>
                    <a:lumOff val="25000"/>
                  </a:schemeClr>
                </a:solidFill>
              </a:rPr>
              <a:t>Npr. šok, trauma, strah, PTSP uslijed prisilnog slijetanja, otmice itd.</a:t>
            </a:r>
          </a:p>
          <a:p>
            <a:pPr lvl="4"/>
            <a:r>
              <a:rPr lang="hr-HR" sz="2200" dirty="0">
                <a:solidFill>
                  <a:schemeClr val="tx1">
                    <a:lumMod val="75000"/>
                    <a:lumOff val="25000"/>
                  </a:schemeClr>
                </a:solidFill>
              </a:rPr>
              <a:t>Isključivo takva šteta:</a:t>
            </a:r>
          </a:p>
          <a:p>
            <a:pPr lvl="5"/>
            <a:r>
              <a:rPr lang="hr-HR" sz="2200" dirty="0">
                <a:solidFill>
                  <a:schemeClr val="tx1">
                    <a:lumMod val="75000"/>
                    <a:lumOff val="25000"/>
                  </a:schemeClr>
                </a:solidFill>
              </a:rPr>
              <a:t>Sudska praksa WC ‘29/HP ‘55): NE!</a:t>
            </a:r>
          </a:p>
          <a:p>
            <a:pPr lvl="6"/>
            <a:r>
              <a:rPr lang="hr-HR" sz="2200" dirty="0">
                <a:solidFill>
                  <a:schemeClr val="tx1">
                    <a:lumMod val="75000"/>
                    <a:lumOff val="25000"/>
                  </a:schemeClr>
                </a:solidFill>
              </a:rPr>
              <a:t>USA, UK, Škotska, Australija</a:t>
            </a:r>
          </a:p>
          <a:p>
            <a:pPr lvl="5"/>
            <a:r>
              <a:rPr lang="hr-HR" sz="2200" dirty="0">
                <a:solidFill>
                  <a:schemeClr val="tx1">
                    <a:lumMod val="75000"/>
                    <a:lumOff val="25000"/>
                  </a:schemeClr>
                </a:solidFill>
              </a:rPr>
              <a:t>Doktrina: DA!</a:t>
            </a:r>
          </a:p>
          <a:p>
            <a:pPr lvl="5"/>
            <a:r>
              <a:rPr lang="hr-HR" sz="2200" dirty="0">
                <a:solidFill>
                  <a:schemeClr val="tx1">
                    <a:lumMod val="75000"/>
                    <a:lumOff val="25000"/>
                  </a:schemeClr>
                </a:solidFill>
              </a:rPr>
              <a:t>MC ‘99: DA, samo ako je psihička trauma izazvala </a:t>
            </a:r>
            <a:r>
              <a:rPr lang="hr-HR" sz="2200" u="sng" dirty="0">
                <a:solidFill>
                  <a:schemeClr val="tx1">
                    <a:lumMod val="75000"/>
                    <a:lumOff val="25000"/>
                  </a:schemeClr>
                </a:solidFill>
              </a:rPr>
              <a:t>trajno i ozbiljno </a:t>
            </a:r>
            <a:r>
              <a:rPr lang="hr-HR" sz="2200" dirty="0" err="1">
                <a:solidFill>
                  <a:schemeClr val="tx1">
                    <a:lumMod val="75000"/>
                    <a:lumOff val="25000"/>
                  </a:schemeClr>
                </a:solidFill>
              </a:rPr>
              <a:t>narušenje</a:t>
            </a:r>
            <a:r>
              <a:rPr lang="hr-HR" sz="2200" dirty="0">
                <a:solidFill>
                  <a:schemeClr val="tx1">
                    <a:lumMod val="75000"/>
                    <a:lumOff val="25000"/>
                  </a:schemeClr>
                </a:solidFill>
              </a:rPr>
              <a:t> zdravlja </a:t>
            </a:r>
          </a:p>
          <a:p>
            <a:pPr lvl="6"/>
            <a:r>
              <a:rPr lang="hr-HR" sz="2200" dirty="0">
                <a:solidFill>
                  <a:schemeClr val="tx1">
                    <a:lumMod val="75000"/>
                    <a:lumOff val="25000"/>
                  </a:schemeClr>
                </a:solidFill>
              </a:rPr>
              <a:t>Njemačka praksa i doktrina</a:t>
            </a:r>
          </a:p>
          <a:p>
            <a:pPr lvl="4"/>
            <a:r>
              <a:rPr lang="hr-HR" sz="2200" dirty="0">
                <a:solidFill>
                  <a:schemeClr val="tx1">
                    <a:lumMod val="75000"/>
                    <a:lumOff val="25000"/>
                  </a:schemeClr>
                </a:solidFill>
              </a:rPr>
              <a:t>Vezana uz tjelesne ozljede: DA (sudska praksa)</a:t>
            </a:r>
          </a:p>
          <a:p>
            <a:pPr lvl="2"/>
            <a:r>
              <a:rPr lang="hr-HR" sz="2400" b="1" u="sng" dirty="0"/>
              <a:t>Kašnjenje (u dolasku)</a:t>
            </a:r>
          </a:p>
          <a:p>
            <a:pPr lvl="3"/>
            <a:r>
              <a:rPr lang="hr-HR" sz="2200" dirty="0">
                <a:solidFill>
                  <a:schemeClr val="tx1">
                    <a:lumMod val="75000"/>
                    <a:lumOff val="25000"/>
                  </a:schemeClr>
                </a:solidFill>
              </a:rPr>
              <a:t>Putnik treba dokazati nastalu štetu</a:t>
            </a:r>
          </a:p>
          <a:p>
            <a:pPr lvl="3"/>
            <a:r>
              <a:rPr lang="hr-HR" sz="2200" dirty="0">
                <a:solidFill>
                  <a:schemeClr val="tx1">
                    <a:lumMod val="75000"/>
                    <a:lumOff val="25000"/>
                  </a:schemeClr>
                </a:solidFill>
              </a:rPr>
              <a:t>Pretpostavljena krivnja prijevoznika: oslobađa se ako dokaže da je poduzeo sve razumne mjere da se izbjegne šteta (čl. 19 MC ‘99)</a:t>
            </a:r>
          </a:p>
          <a:p>
            <a:pPr lvl="3"/>
            <a:r>
              <a:rPr lang="hr-HR" sz="2200" dirty="0">
                <a:solidFill>
                  <a:schemeClr val="tx1">
                    <a:lumMod val="75000"/>
                    <a:lumOff val="25000"/>
                  </a:schemeClr>
                </a:solidFill>
              </a:rPr>
              <a:t>Ograničenje: 4.694 SDR</a:t>
            </a:r>
          </a:p>
          <a:p>
            <a:pPr lvl="1"/>
            <a:r>
              <a:rPr lang="hr-HR" sz="2800" dirty="0">
                <a:solidFill>
                  <a:srgbClr val="C00000"/>
                </a:solidFill>
              </a:rPr>
              <a:t>Ugovor o prijevozu prtljage</a:t>
            </a:r>
          </a:p>
          <a:p>
            <a:pPr lvl="2"/>
            <a:r>
              <a:rPr lang="hr-HR" sz="2400" dirty="0"/>
              <a:t>Ručna</a:t>
            </a:r>
          </a:p>
          <a:p>
            <a:pPr lvl="3"/>
            <a:r>
              <a:rPr lang="hr-HR" sz="2000" dirty="0"/>
              <a:t>oštećenje prtljage</a:t>
            </a:r>
          </a:p>
          <a:p>
            <a:pPr lvl="2"/>
            <a:r>
              <a:rPr lang="hr-HR" sz="2400" dirty="0"/>
              <a:t>Predana</a:t>
            </a:r>
          </a:p>
          <a:p>
            <a:pPr lvl="3"/>
            <a:r>
              <a:rPr lang="hr-HR" sz="2000" dirty="0"/>
              <a:t>Gubitak i oštećenje</a:t>
            </a:r>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
        <p:nvSpPr>
          <p:cNvPr id="5" name="Footer Placeholder 4"/>
          <p:cNvSpPr>
            <a:spLocks noGrp="1"/>
          </p:cNvSpPr>
          <p:nvPr>
            <p:ph type="ftr" sz="quarter" idx="11"/>
          </p:nvPr>
        </p:nvSpPr>
        <p:spPr/>
        <p:txBody>
          <a:bodyPr/>
          <a:lstStyle/>
          <a:p>
            <a:r>
              <a:rPr lang="en-US"/>
              <a:t>4. Radionica "Zračno pravo" HDTP-HUP, 24. studeni 2017.</a:t>
            </a:r>
            <a:endParaRPr lang="en-US" dirty="0"/>
          </a:p>
        </p:txBody>
      </p:sp>
      <p:sp>
        <p:nvSpPr>
          <p:cNvPr id="6" name="Right Brace 5"/>
          <p:cNvSpPr/>
          <p:nvPr/>
        </p:nvSpPr>
        <p:spPr>
          <a:xfrm>
            <a:off x="6906472" y="5505305"/>
            <a:ext cx="480291" cy="10336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7538779" y="5325052"/>
            <a:ext cx="4008581" cy="1396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WC ‘29/HP ‘55 -razlikuju predanu i ručnu prtljagu (odredba o robi)</a:t>
            </a:r>
          </a:p>
          <a:p>
            <a:pPr algn="ctr"/>
            <a:r>
              <a:rPr lang="hr-HR" dirty="0"/>
              <a:t>MC ‘99 – jedinstveno tretira prtljagu (odredba o putnicima)</a:t>
            </a:r>
            <a:endParaRPr lang="en-US" dirty="0"/>
          </a:p>
        </p:txBody>
      </p:sp>
    </p:spTree>
    <p:extLst>
      <p:ext uri="{BB962C8B-B14F-4D97-AF65-F5344CB8AC3E}">
        <p14:creationId xmlns:p14="http://schemas.microsoft.com/office/powerpoint/2010/main" val="231072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fade">
                                      <p:cBhvr>
                                        <p:cTn id="63" dur="1000"/>
                                        <p:tgtEl>
                                          <p:spTgt spid="3">
                                            <p:txEl>
                                              <p:pRg st="10" end="10"/>
                                            </p:txEl>
                                          </p:spTgt>
                                        </p:tgtEl>
                                      </p:cBhvr>
                                    </p:animEffect>
                                    <p:anim calcmode="lin" valueType="num">
                                      <p:cBhvr>
                                        <p:cTn id="6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11" end="11"/>
                                            </p:txEl>
                                          </p:spTgt>
                                        </p:tgtEl>
                                        <p:attrNameLst>
                                          <p:attrName>style.visibility</p:attrName>
                                        </p:attrNameLst>
                                      </p:cBhvr>
                                      <p:to>
                                        <p:strVal val="visible"/>
                                      </p:to>
                                    </p:set>
                                    <p:animEffect transition="in" filter="fade">
                                      <p:cBhvr>
                                        <p:cTn id="70" dur="1000"/>
                                        <p:tgtEl>
                                          <p:spTgt spid="3">
                                            <p:txEl>
                                              <p:pRg st="11" end="11"/>
                                            </p:txEl>
                                          </p:spTgt>
                                        </p:tgtEl>
                                      </p:cBhvr>
                                    </p:animEffect>
                                    <p:anim calcmode="lin" valueType="num">
                                      <p:cBhvr>
                                        <p:cTn id="71"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3">
                                            <p:txEl>
                                              <p:pRg st="12" end="12"/>
                                            </p:txEl>
                                          </p:spTgt>
                                        </p:tgtEl>
                                        <p:attrNameLst>
                                          <p:attrName>style.visibility</p:attrName>
                                        </p:attrNameLst>
                                      </p:cBhvr>
                                      <p:to>
                                        <p:strVal val="visible"/>
                                      </p:to>
                                    </p:set>
                                    <p:animEffect transition="in" filter="fade">
                                      <p:cBhvr>
                                        <p:cTn id="75" dur="1000"/>
                                        <p:tgtEl>
                                          <p:spTgt spid="3">
                                            <p:txEl>
                                              <p:pRg st="12" end="12"/>
                                            </p:txEl>
                                          </p:spTgt>
                                        </p:tgtEl>
                                      </p:cBhvr>
                                    </p:animEffect>
                                    <p:anim calcmode="lin" valueType="num">
                                      <p:cBhvr>
                                        <p:cTn id="76"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
                                            <p:txEl>
                                              <p:pRg st="13" end="13"/>
                                            </p:txEl>
                                          </p:spTgt>
                                        </p:tgtEl>
                                        <p:attrNameLst>
                                          <p:attrName>style.visibility</p:attrName>
                                        </p:attrNameLst>
                                      </p:cBhvr>
                                      <p:to>
                                        <p:strVal val="visible"/>
                                      </p:to>
                                    </p:set>
                                    <p:animEffect transition="in" filter="fade">
                                      <p:cBhvr>
                                        <p:cTn id="82" dur="1000"/>
                                        <p:tgtEl>
                                          <p:spTgt spid="3">
                                            <p:txEl>
                                              <p:pRg st="13" end="13"/>
                                            </p:txEl>
                                          </p:spTgt>
                                        </p:tgtEl>
                                      </p:cBhvr>
                                    </p:animEffect>
                                    <p:anim calcmode="lin" valueType="num">
                                      <p:cBhvr>
                                        <p:cTn id="83"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3">
                                            <p:txEl>
                                              <p:pRg st="14" end="14"/>
                                            </p:txEl>
                                          </p:spTgt>
                                        </p:tgtEl>
                                        <p:attrNameLst>
                                          <p:attrName>style.visibility</p:attrName>
                                        </p:attrNameLst>
                                      </p:cBhvr>
                                      <p:to>
                                        <p:strVal val="visible"/>
                                      </p:to>
                                    </p:set>
                                    <p:animEffect transition="in" filter="fade">
                                      <p:cBhvr>
                                        <p:cTn id="89" dur="1000"/>
                                        <p:tgtEl>
                                          <p:spTgt spid="3">
                                            <p:txEl>
                                              <p:pRg st="14" end="14"/>
                                            </p:txEl>
                                          </p:spTgt>
                                        </p:tgtEl>
                                      </p:cBhvr>
                                    </p:animEffect>
                                    <p:anim calcmode="lin" valueType="num">
                                      <p:cBhvr>
                                        <p:cTn id="90"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91"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
                                            <p:txEl>
                                              <p:pRg st="15" end="15"/>
                                            </p:txEl>
                                          </p:spTgt>
                                        </p:tgtEl>
                                        <p:attrNameLst>
                                          <p:attrName>style.visibility</p:attrName>
                                        </p:attrNameLst>
                                      </p:cBhvr>
                                      <p:to>
                                        <p:strVal val="visible"/>
                                      </p:to>
                                    </p:set>
                                    <p:animEffect transition="in" filter="fade">
                                      <p:cBhvr>
                                        <p:cTn id="94" dur="1000"/>
                                        <p:tgtEl>
                                          <p:spTgt spid="3">
                                            <p:txEl>
                                              <p:pRg st="15" end="15"/>
                                            </p:txEl>
                                          </p:spTgt>
                                        </p:tgtEl>
                                      </p:cBhvr>
                                    </p:animEffect>
                                    <p:anim calcmode="lin" valueType="num">
                                      <p:cBhvr>
                                        <p:cTn id="95"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96"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
                                            <p:txEl>
                                              <p:pRg st="16" end="16"/>
                                            </p:txEl>
                                          </p:spTgt>
                                        </p:tgtEl>
                                        <p:attrNameLst>
                                          <p:attrName>style.visibility</p:attrName>
                                        </p:attrNameLst>
                                      </p:cBhvr>
                                      <p:to>
                                        <p:strVal val="visible"/>
                                      </p:to>
                                    </p:set>
                                    <p:animEffect transition="in" filter="fade">
                                      <p:cBhvr>
                                        <p:cTn id="99" dur="1000"/>
                                        <p:tgtEl>
                                          <p:spTgt spid="3">
                                            <p:txEl>
                                              <p:pRg st="16" end="16"/>
                                            </p:txEl>
                                          </p:spTgt>
                                        </p:tgtEl>
                                      </p:cBhvr>
                                    </p:animEffect>
                                    <p:anim calcmode="lin" valueType="num">
                                      <p:cBhvr>
                                        <p:cTn id="100"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01" dur="1000" fill="hold"/>
                                        <p:tgtEl>
                                          <p:spTgt spid="3">
                                            <p:txEl>
                                              <p:pRg st="16" end="16"/>
                                            </p:txEl>
                                          </p:spTgt>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
                                            <p:txEl>
                                              <p:pRg st="17" end="17"/>
                                            </p:txEl>
                                          </p:spTgt>
                                        </p:tgtEl>
                                        <p:attrNameLst>
                                          <p:attrName>style.visibility</p:attrName>
                                        </p:attrNameLst>
                                      </p:cBhvr>
                                      <p:to>
                                        <p:strVal val="visible"/>
                                      </p:to>
                                    </p:set>
                                    <p:animEffect transition="in" filter="fade">
                                      <p:cBhvr>
                                        <p:cTn id="104" dur="1000"/>
                                        <p:tgtEl>
                                          <p:spTgt spid="3">
                                            <p:txEl>
                                              <p:pRg st="17" end="17"/>
                                            </p:txEl>
                                          </p:spTgt>
                                        </p:tgtEl>
                                      </p:cBhvr>
                                    </p:animEffect>
                                    <p:anim calcmode="lin" valueType="num">
                                      <p:cBhvr>
                                        <p:cTn id="105"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106" dur="1000" fill="hold"/>
                                        <p:tgtEl>
                                          <p:spTgt spid="3">
                                            <p:txEl>
                                              <p:pRg st="17" end="17"/>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3">
                                            <p:txEl>
                                              <p:pRg st="18" end="18"/>
                                            </p:txEl>
                                          </p:spTgt>
                                        </p:tgtEl>
                                        <p:attrNameLst>
                                          <p:attrName>style.visibility</p:attrName>
                                        </p:attrNameLst>
                                      </p:cBhvr>
                                      <p:to>
                                        <p:strVal val="visible"/>
                                      </p:to>
                                    </p:set>
                                    <p:animEffect transition="in" filter="fade">
                                      <p:cBhvr>
                                        <p:cTn id="111" dur="1000"/>
                                        <p:tgtEl>
                                          <p:spTgt spid="3">
                                            <p:txEl>
                                              <p:pRg st="18" end="18"/>
                                            </p:txEl>
                                          </p:spTgt>
                                        </p:tgtEl>
                                      </p:cBhvr>
                                    </p:animEffect>
                                    <p:anim calcmode="lin" valueType="num">
                                      <p:cBhvr>
                                        <p:cTn id="112"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13" dur="1000" fill="hold"/>
                                        <p:tgtEl>
                                          <p:spTgt spid="3">
                                            <p:txEl>
                                              <p:pRg st="18" end="18"/>
                                            </p:tx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3">
                                            <p:txEl>
                                              <p:pRg st="19" end="19"/>
                                            </p:txEl>
                                          </p:spTgt>
                                        </p:tgtEl>
                                        <p:attrNameLst>
                                          <p:attrName>style.visibility</p:attrName>
                                        </p:attrNameLst>
                                      </p:cBhvr>
                                      <p:to>
                                        <p:strVal val="visible"/>
                                      </p:to>
                                    </p:set>
                                    <p:animEffect transition="in" filter="fade">
                                      <p:cBhvr>
                                        <p:cTn id="118" dur="1000"/>
                                        <p:tgtEl>
                                          <p:spTgt spid="3">
                                            <p:txEl>
                                              <p:pRg st="19" end="19"/>
                                            </p:txEl>
                                          </p:spTgt>
                                        </p:tgtEl>
                                      </p:cBhvr>
                                    </p:animEffect>
                                    <p:anim calcmode="lin" valueType="num">
                                      <p:cBhvr>
                                        <p:cTn id="119" dur="1000" fill="hold"/>
                                        <p:tgtEl>
                                          <p:spTgt spid="3">
                                            <p:txEl>
                                              <p:pRg st="19" end="19"/>
                                            </p:txEl>
                                          </p:spTgt>
                                        </p:tgtEl>
                                        <p:attrNameLst>
                                          <p:attrName>ppt_x</p:attrName>
                                        </p:attrNameLst>
                                      </p:cBhvr>
                                      <p:tavLst>
                                        <p:tav tm="0">
                                          <p:val>
                                            <p:strVal val="#ppt_x"/>
                                          </p:val>
                                        </p:tav>
                                        <p:tav tm="100000">
                                          <p:val>
                                            <p:strVal val="#ppt_x"/>
                                          </p:val>
                                        </p:tav>
                                      </p:tavLst>
                                    </p:anim>
                                    <p:anim calcmode="lin" valueType="num">
                                      <p:cBhvr>
                                        <p:cTn id="120" dur="1000" fill="hold"/>
                                        <p:tgtEl>
                                          <p:spTgt spid="3">
                                            <p:txEl>
                                              <p:pRg st="19" end="19"/>
                                            </p:txEl>
                                          </p:spTgt>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3">
                                            <p:txEl>
                                              <p:pRg st="20" end="20"/>
                                            </p:txEl>
                                          </p:spTgt>
                                        </p:tgtEl>
                                        <p:attrNameLst>
                                          <p:attrName>style.visibility</p:attrName>
                                        </p:attrNameLst>
                                      </p:cBhvr>
                                      <p:to>
                                        <p:strVal val="visible"/>
                                      </p:to>
                                    </p:set>
                                    <p:animEffect transition="in" filter="fade">
                                      <p:cBhvr>
                                        <p:cTn id="123" dur="1000"/>
                                        <p:tgtEl>
                                          <p:spTgt spid="3">
                                            <p:txEl>
                                              <p:pRg st="20" end="20"/>
                                            </p:txEl>
                                          </p:spTgt>
                                        </p:tgtEl>
                                      </p:cBhvr>
                                    </p:animEffect>
                                    <p:anim calcmode="lin" valueType="num">
                                      <p:cBhvr>
                                        <p:cTn id="124" dur="1000" fill="hold"/>
                                        <p:tgtEl>
                                          <p:spTgt spid="3">
                                            <p:txEl>
                                              <p:pRg st="20" end="20"/>
                                            </p:txEl>
                                          </p:spTgt>
                                        </p:tgtEl>
                                        <p:attrNameLst>
                                          <p:attrName>ppt_x</p:attrName>
                                        </p:attrNameLst>
                                      </p:cBhvr>
                                      <p:tavLst>
                                        <p:tav tm="0">
                                          <p:val>
                                            <p:strVal val="#ppt_x"/>
                                          </p:val>
                                        </p:tav>
                                        <p:tav tm="100000">
                                          <p:val>
                                            <p:strVal val="#ppt_x"/>
                                          </p:val>
                                        </p:tav>
                                      </p:tavLst>
                                    </p:anim>
                                    <p:anim calcmode="lin" valueType="num">
                                      <p:cBhvr>
                                        <p:cTn id="125" dur="1000" fill="hold"/>
                                        <p:tgtEl>
                                          <p:spTgt spid="3">
                                            <p:txEl>
                                              <p:pRg st="20" end="20"/>
                                            </p:txEl>
                                          </p:spTgt>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0"/>
                                  </p:stCondLst>
                                  <p:childTnLst>
                                    <p:set>
                                      <p:cBhvr>
                                        <p:cTn id="127" dur="1" fill="hold">
                                          <p:stCondLst>
                                            <p:cond delay="0"/>
                                          </p:stCondLst>
                                        </p:cTn>
                                        <p:tgtEl>
                                          <p:spTgt spid="3">
                                            <p:txEl>
                                              <p:pRg st="21" end="21"/>
                                            </p:txEl>
                                          </p:spTgt>
                                        </p:tgtEl>
                                        <p:attrNameLst>
                                          <p:attrName>style.visibility</p:attrName>
                                        </p:attrNameLst>
                                      </p:cBhvr>
                                      <p:to>
                                        <p:strVal val="visible"/>
                                      </p:to>
                                    </p:set>
                                    <p:animEffect transition="in" filter="fade">
                                      <p:cBhvr>
                                        <p:cTn id="128" dur="1000"/>
                                        <p:tgtEl>
                                          <p:spTgt spid="3">
                                            <p:txEl>
                                              <p:pRg st="21" end="21"/>
                                            </p:txEl>
                                          </p:spTgt>
                                        </p:tgtEl>
                                      </p:cBhvr>
                                    </p:animEffect>
                                    <p:anim calcmode="lin" valueType="num">
                                      <p:cBhvr>
                                        <p:cTn id="129" dur="1000" fill="hold"/>
                                        <p:tgtEl>
                                          <p:spTgt spid="3">
                                            <p:txEl>
                                              <p:pRg st="21" end="21"/>
                                            </p:txEl>
                                          </p:spTgt>
                                        </p:tgtEl>
                                        <p:attrNameLst>
                                          <p:attrName>ppt_x</p:attrName>
                                        </p:attrNameLst>
                                      </p:cBhvr>
                                      <p:tavLst>
                                        <p:tav tm="0">
                                          <p:val>
                                            <p:strVal val="#ppt_x"/>
                                          </p:val>
                                        </p:tav>
                                        <p:tav tm="100000">
                                          <p:val>
                                            <p:strVal val="#ppt_x"/>
                                          </p:val>
                                        </p:tav>
                                      </p:tavLst>
                                    </p:anim>
                                    <p:anim calcmode="lin" valueType="num">
                                      <p:cBhvr>
                                        <p:cTn id="130" dur="1000" fill="hold"/>
                                        <p:tgtEl>
                                          <p:spTgt spid="3">
                                            <p:txEl>
                                              <p:pRg st="21" end="21"/>
                                            </p:txEl>
                                          </p:spTgt>
                                        </p:tgtEl>
                                        <p:attrNameLst>
                                          <p:attrName>ppt_y</p:attrName>
                                        </p:attrNameLst>
                                      </p:cBhvr>
                                      <p:tavLst>
                                        <p:tav tm="0">
                                          <p:val>
                                            <p:strVal val="#ppt_y+.1"/>
                                          </p:val>
                                        </p:tav>
                                        <p:tav tm="100000">
                                          <p:val>
                                            <p:strVal val="#ppt_y"/>
                                          </p:val>
                                        </p:tav>
                                      </p:tavLst>
                                    </p:anim>
                                  </p:childTnLst>
                                </p:cTn>
                              </p:par>
                              <p:par>
                                <p:cTn id="131" presetID="42" presetClass="entr" presetSubtype="0" fill="hold" nodeType="withEffect">
                                  <p:stCondLst>
                                    <p:cond delay="0"/>
                                  </p:stCondLst>
                                  <p:childTnLst>
                                    <p:set>
                                      <p:cBhvr>
                                        <p:cTn id="132" dur="1" fill="hold">
                                          <p:stCondLst>
                                            <p:cond delay="0"/>
                                          </p:stCondLst>
                                        </p:cTn>
                                        <p:tgtEl>
                                          <p:spTgt spid="3">
                                            <p:txEl>
                                              <p:pRg st="22" end="22"/>
                                            </p:txEl>
                                          </p:spTgt>
                                        </p:tgtEl>
                                        <p:attrNameLst>
                                          <p:attrName>style.visibility</p:attrName>
                                        </p:attrNameLst>
                                      </p:cBhvr>
                                      <p:to>
                                        <p:strVal val="visible"/>
                                      </p:to>
                                    </p:set>
                                    <p:animEffect transition="in" filter="fade">
                                      <p:cBhvr>
                                        <p:cTn id="133" dur="1000"/>
                                        <p:tgtEl>
                                          <p:spTgt spid="3">
                                            <p:txEl>
                                              <p:pRg st="22" end="22"/>
                                            </p:txEl>
                                          </p:spTgt>
                                        </p:tgtEl>
                                      </p:cBhvr>
                                    </p:animEffect>
                                    <p:anim calcmode="lin" valueType="num">
                                      <p:cBhvr>
                                        <p:cTn id="134" dur="1000" fill="hold"/>
                                        <p:tgtEl>
                                          <p:spTgt spid="3">
                                            <p:txEl>
                                              <p:pRg st="22" end="22"/>
                                            </p:txEl>
                                          </p:spTgt>
                                        </p:tgtEl>
                                        <p:attrNameLst>
                                          <p:attrName>ppt_x</p:attrName>
                                        </p:attrNameLst>
                                      </p:cBhvr>
                                      <p:tavLst>
                                        <p:tav tm="0">
                                          <p:val>
                                            <p:strVal val="#ppt_x"/>
                                          </p:val>
                                        </p:tav>
                                        <p:tav tm="100000">
                                          <p:val>
                                            <p:strVal val="#ppt_x"/>
                                          </p:val>
                                        </p:tav>
                                      </p:tavLst>
                                    </p:anim>
                                    <p:anim calcmode="lin" valueType="num">
                                      <p:cBhvr>
                                        <p:cTn id="135" dur="1000" fill="hold"/>
                                        <p:tgtEl>
                                          <p:spTgt spid="3">
                                            <p:txEl>
                                              <p:pRg st="22" end="22"/>
                                            </p:txEl>
                                          </p:spTgt>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6"/>
                                        </p:tgtEl>
                                        <p:attrNameLst>
                                          <p:attrName>style.visibility</p:attrName>
                                        </p:attrNameLst>
                                      </p:cBhvr>
                                      <p:to>
                                        <p:strVal val="visible"/>
                                      </p:to>
                                    </p:set>
                                    <p:animEffect transition="in" filter="fade">
                                      <p:cBhvr>
                                        <p:cTn id="140" dur="1000"/>
                                        <p:tgtEl>
                                          <p:spTgt spid="6"/>
                                        </p:tgtEl>
                                      </p:cBhvr>
                                    </p:animEffect>
                                    <p:anim calcmode="lin" valueType="num">
                                      <p:cBhvr>
                                        <p:cTn id="141" dur="1000" fill="hold"/>
                                        <p:tgtEl>
                                          <p:spTgt spid="6"/>
                                        </p:tgtEl>
                                        <p:attrNameLst>
                                          <p:attrName>ppt_x</p:attrName>
                                        </p:attrNameLst>
                                      </p:cBhvr>
                                      <p:tavLst>
                                        <p:tav tm="0">
                                          <p:val>
                                            <p:strVal val="#ppt_x"/>
                                          </p:val>
                                        </p:tav>
                                        <p:tav tm="100000">
                                          <p:val>
                                            <p:strVal val="#ppt_x"/>
                                          </p:val>
                                        </p:tav>
                                      </p:tavLst>
                                    </p:anim>
                                    <p:anim calcmode="lin" valueType="num">
                                      <p:cBhvr>
                                        <p:cTn id="1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7"/>
                                        </p:tgtEl>
                                        <p:attrNameLst>
                                          <p:attrName>style.visibility</p:attrName>
                                        </p:attrNameLst>
                                      </p:cBhvr>
                                      <p:to>
                                        <p:strVal val="visible"/>
                                      </p:to>
                                    </p:set>
                                    <p:animEffect transition="in" filter="fade">
                                      <p:cBhvr>
                                        <p:cTn id="147" dur="1000"/>
                                        <p:tgtEl>
                                          <p:spTgt spid="7"/>
                                        </p:tgtEl>
                                      </p:cBhvr>
                                    </p:animEffect>
                                    <p:anim calcmode="lin" valueType="num">
                                      <p:cBhvr>
                                        <p:cTn id="148" dur="1000" fill="hold"/>
                                        <p:tgtEl>
                                          <p:spTgt spid="7"/>
                                        </p:tgtEl>
                                        <p:attrNameLst>
                                          <p:attrName>ppt_x</p:attrName>
                                        </p:attrNameLst>
                                      </p:cBhvr>
                                      <p:tavLst>
                                        <p:tav tm="0">
                                          <p:val>
                                            <p:strVal val="#ppt_x"/>
                                          </p:val>
                                        </p:tav>
                                        <p:tav tm="100000">
                                          <p:val>
                                            <p:strVal val="#ppt_x"/>
                                          </p:val>
                                        </p:tav>
                                      </p:tavLst>
                                    </p:anim>
                                    <p:anim calcmode="lin" valueType="num">
                                      <p:cBhvr>
                                        <p:cTn id="1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PERIOD ODGOVORNOSTI</a:t>
            </a:r>
            <a:endParaRPr lang="en-US" dirty="0"/>
          </a:p>
        </p:txBody>
      </p:sp>
      <p:sp>
        <p:nvSpPr>
          <p:cNvPr id="3" name="Content Placeholder 2"/>
          <p:cNvSpPr>
            <a:spLocks noGrp="1"/>
          </p:cNvSpPr>
          <p:nvPr>
            <p:ph idx="1"/>
          </p:nvPr>
        </p:nvSpPr>
        <p:spPr>
          <a:xfrm>
            <a:off x="3454400" y="864108"/>
            <a:ext cx="8737600" cy="5120640"/>
          </a:xfrm>
        </p:spPr>
        <p:txBody>
          <a:bodyPr/>
          <a:lstStyle/>
          <a:p>
            <a:r>
              <a:rPr lang="hr-HR" dirty="0"/>
              <a:t>„</a:t>
            </a:r>
            <a:r>
              <a:rPr lang="hr-HR" i="1" dirty="0">
                <a:solidFill>
                  <a:srgbClr val="00B050"/>
                </a:solidFill>
              </a:rPr>
              <a:t>Prijevoznik je odgovoran za pretrpljenu štetu u slučaju smrti ili tjelesne povrede putnika isključivo pod uvjetom da se nesreća koja je prouzročila smrt ili ozljedu dogodila u zrakoplovu ili u tijeku bilo koje radnje ukrcaja ili </a:t>
            </a:r>
            <a:r>
              <a:rPr lang="hr-HR" i="1" dirty="0" err="1">
                <a:solidFill>
                  <a:srgbClr val="00B050"/>
                </a:solidFill>
              </a:rPr>
              <a:t>iskrcaja</a:t>
            </a:r>
            <a:r>
              <a:rPr lang="hr-HR" i="1" dirty="0">
                <a:solidFill>
                  <a:srgbClr val="00B050"/>
                </a:solidFill>
              </a:rPr>
              <a:t>.” (čl. 17. st. 1. MC ‘99)</a:t>
            </a:r>
          </a:p>
          <a:p>
            <a:r>
              <a:rPr lang="hr-HR" dirty="0"/>
              <a:t>Nesreća mora biti posljedica rizika povezanih sa zračnim prijevozom i operacijama ukrcaja/</a:t>
            </a:r>
            <a:r>
              <a:rPr lang="hr-HR" dirty="0" err="1"/>
              <a:t>iskrcaja</a:t>
            </a:r>
            <a:r>
              <a:rPr lang="hr-HR" dirty="0"/>
              <a:t> putnika</a:t>
            </a:r>
          </a:p>
          <a:p>
            <a:pPr lvl="1"/>
            <a:r>
              <a:rPr lang="hr-HR" dirty="0"/>
              <a:t>Teroristički napad, otmica: NE (nije rizik svojstven zračnom prijevozu)</a:t>
            </a:r>
          </a:p>
          <a:p>
            <a:pPr lvl="1"/>
            <a:r>
              <a:rPr lang="hr-HR" dirty="0"/>
              <a:t>Srčani udar zbog turbulencija i sl.: NE (redoviti događaj)</a:t>
            </a:r>
          </a:p>
          <a:p>
            <a:pPr lvl="1"/>
            <a:r>
              <a:rPr lang="hr-HR" dirty="0"/>
              <a:t>Ozljede zbog alkoholiziranosti, tučnjave putnika itd.: NE (sami krivi)</a:t>
            </a:r>
          </a:p>
          <a:p>
            <a:pPr lvl="1"/>
            <a:r>
              <a:rPr lang="hr-HR" dirty="0"/>
              <a:t>Nejasno: kad počinje/završava period odgovornosti prijevoznika kod ukrcaja/</a:t>
            </a:r>
            <a:r>
              <a:rPr lang="hr-HR" dirty="0" err="1"/>
              <a:t>iskrcaja</a:t>
            </a:r>
            <a:r>
              <a:rPr lang="hr-HR" dirty="0"/>
              <a:t> putnika u zračnoj luci</a:t>
            </a:r>
          </a:p>
          <a:p>
            <a:pPr lvl="2"/>
            <a:r>
              <a:rPr lang="hr-HR" dirty="0"/>
              <a:t>Na kojoj točki prijevoznik preuzima odgovornost za putnike u zračnoj luci od zračne luke?</a:t>
            </a:r>
          </a:p>
          <a:p>
            <a:pPr lvl="2"/>
            <a:r>
              <a:rPr lang="hr-HR" dirty="0"/>
              <a:t>Nakon završene kontrole putovnica i ukrcajnih propusnica (</a:t>
            </a:r>
            <a:r>
              <a:rPr lang="hr-HR" i="1" dirty="0" err="1"/>
              <a:t>boarding-pass</a:t>
            </a:r>
            <a:r>
              <a:rPr lang="hr-HR" dirty="0"/>
              <a:t>), nakon izlaska iz zgrade terminala na ukrcajni most/stajanku prema zrakoplovu: pod „vlašću” prijevoznika</a:t>
            </a:r>
          </a:p>
        </p:txBody>
      </p:sp>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5" name="Content Placeholder 4"/>
          <p:cNvPicPr>
            <a:picLocks noChangeAspect="1"/>
          </p:cNvPicPr>
          <p:nvPr/>
        </p:nvPicPr>
        <p:blipFill>
          <a:blip r:embed="rId2"/>
          <a:stretch>
            <a:fillRect/>
          </a:stretch>
        </p:blipFill>
        <p:spPr>
          <a:xfrm>
            <a:off x="755468" y="0"/>
            <a:ext cx="1942384" cy="985760"/>
          </a:xfrm>
          <a:prstGeom prst="rect">
            <a:avLst/>
          </a:prstGeom>
        </p:spPr>
      </p:pic>
    </p:spTree>
    <p:extLst>
      <p:ext uri="{BB962C8B-B14F-4D97-AF65-F5344CB8AC3E}">
        <p14:creationId xmlns:p14="http://schemas.microsoft.com/office/powerpoint/2010/main" val="174716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t>ODGOVORNOST PRIJEVOZNIKA ZA SMRT I TJELESNU POVREDU PUTNIKA</a:t>
            </a:r>
            <a:br>
              <a:rPr lang="hr-HR" sz="2800" dirty="0"/>
            </a:br>
            <a:br>
              <a:rPr lang="hr-HR" sz="2800" dirty="0"/>
            </a:br>
            <a:r>
              <a:rPr lang="hr-HR" sz="2800" dirty="0">
                <a:solidFill>
                  <a:srgbClr val="FFFF00"/>
                </a:solidFill>
              </a:rPr>
              <a:t>iznos ograničenja</a:t>
            </a:r>
            <a:endParaRPr lang="en-US" sz="2800" dirty="0">
              <a:solidFill>
                <a:srgbClr val="FFFF00"/>
              </a:solidFill>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12130988"/>
              </p:ext>
            </p:extLst>
          </p:nvPr>
        </p:nvGraphicFramePr>
        <p:xfrm>
          <a:off x="3517755" y="0"/>
          <a:ext cx="8581881"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7" name="Content Placeholder 4"/>
          <p:cNvPicPr>
            <a:picLocks noChangeAspect="1"/>
          </p:cNvPicPr>
          <p:nvPr/>
        </p:nvPicPr>
        <p:blipFill>
          <a:blip r:embed="rId7"/>
          <a:stretch>
            <a:fillRect/>
          </a:stretch>
        </p:blipFill>
        <p:spPr>
          <a:xfrm>
            <a:off x="755468" y="0"/>
            <a:ext cx="1942384" cy="985760"/>
          </a:xfrm>
          <a:prstGeom prst="rect">
            <a:avLst/>
          </a:prstGeom>
        </p:spPr>
      </p:pic>
    </p:spTree>
    <p:extLst>
      <p:ext uri="{BB962C8B-B14F-4D97-AF65-F5344CB8AC3E}">
        <p14:creationId xmlns:p14="http://schemas.microsoft.com/office/powerpoint/2010/main" val="2809900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DOKAZ ŠTETE</a:t>
            </a:r>
            <a:br>
              <a:rPr lang="hr-HR" dirty="0"/>
            </a:br>
            <a:r>
              <a:rPr lang="hr-HR" sz="2400" dirty="0">
                <a:solidFill>
                  <a:srgbClr val="FFFF00"/>
                </a:solidFill>
              </a:rPr>
              <a:t>pravila nacionalnog prava suda pred kojim se vodi postupak</a:t>
            </a:r>
            <a:endParaRPr lang="en-US" sz="2400" dirty="0">
              <a:solidFill>
                <a:srgbClr val="FFFF00"/>
              </a:solidFill>
            </a:endParaRPr>
          </a:p>
        </p:txBody>
      </p:sp>
      <p:sp>
        <p:nvSpPr>
          <p:cNvPr id="3" name="Content Placeholder 2"/>
          <p:cNvSpPr>
            <a:spLocks noGrp="1"/>
          </p:cNvSpPr>
          <p:nvPr>
            <p:ph idx="1"/>
          </p:nvPr>
        </p:nvSpPr>
        <p:spPr>
          <a:xfrm>
            <a:off x="3491345" y="0"/>
            <a:ext cx="8700655" cy="6858000"/>
          </a:xfrm>
        </p:spPr>
        <p:txBody>
          <a:bodyPr/>
          <a:lstStyle/>
          <a:p>
            <a:r>
              <a:rPr lang="hr-HR" dirty="0"/>
              <a:t>INDIREKTAN NAČIN ZA NEUJEDNAČENOST PRAVA PUTNIKA NA MEĐUNARODNOJ RAZINI</a:t>
            </a:r>
          </a:p>
          <a:p>
            <a:pPr lvl="1"/>
            <a:r>
              <a:rPr lang="hr-HR" dirty="0"/>
              <a:t>Mogu li se dostići iznosi štete od 113.100 SDR (cca 150.000 USD)?</a:t>
            </a:r>
          </a:p>
          <a:p>
            <a:r>
              <a:rPr lang="hr-HR" dirty="0"/>
              <a:t>HR: ZAKON O OBVEZNIM ODNOSIMA</a:t>
            </a:r>
          </a:p>
          <a:p>
            <a:pPr lvl="1"/>
            <a:r>
              <a:rPr lang="hr-HR" dirty="0"/>
              <a:t>Stvarna šteta (</a:t>
            </a:r>
            <a:r>
              <a:rPr lang="hr-HR" i="1" dirty="0" err="1"/>
              <a:t>damnum</a:t>
            </a:r>
            <a:r>
              <a:rPr lang="hr-HR" i="1" dirty="0"/>
              <a:t> </a:t>
            </a:r>
            <a:r>
              <a:rPr lang="hr-HR" i="1" dirty="0" err="1"/>
              <a:t>emergens</a:t>
            </a:r>
            <a:r>
              <a:rPr lang="hr-HR" dirty="0"/>
              <a:t>)</a:t>
            </a:r>
          </a:p>
          <a:p>
            <a:pPr lvl="2"/>
            <a:r>
              <a:rPr lang="hr-HR" dirty="0"/>
              <a:t>Npr. Troškovi liječenja</a:t>
            </a:r>
          </a:p>
          <a:p>
            <a:pPr lvl="1"/>
            <a:r>
              <a:rPr lang="hr-HR" dirty="0"/>
              <a:t>Izmakla dobit (</a:t>
            </a:r>
            <a:r>
              <a:rPr lang="hr-HR" i="1" dirty="0" err="1"/>
              <a:t>lucrum</a:t>
            </a:r>
            <a:r>
              <a:rPr lang="hr-HR" i="1" dirty="0"/>
              <a:t> </a:t>
            </a:r>
            <a:r>
              <a:rPr lang="hr-HR" i="1" dirty="0" err="1"/>
              <a:t>cessans</a:t>
            </a:r>
            <a:r>
              <a:rPr lang="hr-HR" dirty="0"/>
              <a:t>)</a:t>
            </a:r>
          </a:p>
          <a:p>
            <a:pPr lvl="2"/>
            <a:r>
              <a:rPr lang="hr-HR" dirty="0"/>
              <a:t>Npr. Gubitak uzdržavanja za maloljetnu djecu u slučaju smrti putnika</a:t>
            </a:r>
          </a:p>
          <a:p>
            <a:pPr lvl="1"/>
            <a:r>
              <a:rPr lang="hr-HR" dirty="0"/>
              <a:t>Povreda prava osobnosti </a:t>
            </a:r>
          </a:p>
          <a:p>
            <a:pPr lvl="2"/>
            <a:r>
              <a:rPr lang="hr-HR" dirty="0"/>
              <a:t>Npr. Bol, naruženost, strah, duševni bolovi zbog smrti bliske osobe itd.</a:t>
            </a:r>
          </a:p>
          <a:p>
            <a:pPr lvl="2"/>
            <a:r>
              <a:rPr lang="hr-HR" dirty="0">
                <a:solidFill>
                  <a:srgbClr val="FF0000"/>
                </a:solidFill>
              </a:rPr>
              <a:t>Orijentacijski kriteriji VSH</a:t>
            </a:r>
          </a:p>
          <a:p>
            <a:pPr lvl="3"/>
            <a:r>
              <a:rPr lang="hr-HR" dirty="0"/>
              <a:t>Duševni bolovi zbog smrti supružnika/djeteta: 220.000 kn</a:t>
            </a:r>
          </a:p>
          <a:p>
            <a:pPr lvl="3"/>
            <a:r>
              <a:rPr lang="hr-HR" dirty="0"/>
              <a:t>Teško dostižan dokaz nastale štete čak i u prvom stupnju</a:t>
            </a:r>
          </a:p>
          <a:p>
            <a:pPr lvl="3"/>
            <a:r>
              <a:rPr lang="hr-HR" dirty="0"/>
              <a:t>Dramatičan nerazmjer iznosa naknade iste štete u različitim pravnim porecima</a:t>
            </a:r>
          </a:p>
          <a:p>
            <a:pPr lvl="3"/>
            <a:r>
              <a:rPr lang="hr-HR" i="1" dirty="0"/>
              <a:t>Forum </a:t>
            </a:r>
            <a:r>
              <a:rPr lang="hr-HR" i="1" dirty="0" err="1"/>
              <a:t>shopping</a:t>
            </a:r>
            <a:r>
              <a:rPr lang="hr-HR" dirty="0"/>
              <a:t>?</a:t>
            </a:r>
            <a:endParaRPr lang="en-US" dirty="0"/>
          </a:p>
        </p:txBody>
      </p:sp>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5" name="Content Placeholder 4"/>
          <p:cNvPicPr>
            <a:picLocks noChangeAspect="1"/>
          </p:cNvPicPr>
          <p:nvPr/>
        </p:nvPicPr>
        <p:blipFill>
          <a:blip r:embed="rId2"/>
          <a:stretch>
            <a:fillRect/>
          </a:stretch>
        </p:blipFill>
        <p:spPr>
          <a:xfrm>
            <a:off x="755468" y="0"/>
            <a:ext cx="1942384" cy="985760"/>
          </a:xfrm>
          <a:prstGeom prst="rect">
            <a:avLst/>
          </a:prstGeom>
        </p:spPr>
      </p:pic>
    </p:spTree>
    <p:extLst>
      <p:ext uri="{BB962C8B-B14F-4D97-AF65-F5344CB8AC3E}">
        <p14:creationId xmlns:p14="http://schemas.microsoft.com/office/powerpoint/2010/main" val="226169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1000"/>
                                        <p:tgtEl>
                                          <p:spTgt spid="3">
                                            <p:txEl>
                                              <p:pRg st="10" end="10"/>
                                            </p:txEl>
                                          </p:spTgt>
                                        </p:tgtEl>
                                      </p:cBhvr>
                                    </p:animEffect>
                                    <p:anim calcmode="lin" valueType="num">
                                      <p:cBhvr>
                                        <p:cTn id="6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Effect transition="in" filter="fade">
                                      <p:cBhvr>
                                        <p:cTn id="72" dur="1000"/>
                                        <p:tgtEl>
                                          <p:spTgt spid="3">
                                            <p:txEl>
                                              <p:pRg st="11" end="11"/>
                                            </p:txEl>
                                          </p:spTgt>
                                        </p:tgtEl>
                                      </p:cBhvr>
                                    </p:animEffect>
                                    <p:anim calcmode="lin" valueType="num">
                                      <p:cBhvr>
                                        <p:cTn id="7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animEffect transition="in" filter="fade">
                                      <p:cBhvr>
                                        <p:cTn id="77" dur="1000"/>
                                        <p:tgtEl>
                                          <p:spTgt spid="3">
                                            <p:txEl>
                                              <p:pRg st="12" end="12"/>
                                            </p:txEl>
                                          </p:spTgt>
                                        </p:tgtEl>
                                      </p:cBhvr>
                                    </p:animEffect>
                                    <p:anim calcmode="lin" valueType="num">
                                      <p:cBhvr>
                                        <p:cTn id="7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80" presetID="47" presetClass="entr" presetSubtype="0" fill="hold" nodeType="withEffect">
                                  <p:stCondLst>
                                    <p:cond delay="0"/>
                                  </p:stCondLst>
                                  <p:childTnLst>
                                    <p:set>
                                      <p:cBhvr>
                                        <p:cTn id="81" dur="1" fill="hold">
                                          <p:stCondLst>
                                            <p:cond delay="0"/>
                                          </p:stCondLst>
                                        </p:cTn>
                                        <p:tgtEl>
                                          <p:spTgt spid="3">
                                            <p:txEl>
                                              <p:pRg st="13" end="13"/>
                                            </p:txEl>
                                          </p:spTgt>
                                        </p:tgtEl>
                                        <p:attrNameLst>
                                          <p:attrName>style.visibility</p:attrName>
                                        </p:attrNameLst>
                                      </p:cBhvr>
                                      <p:to>
                                        <p:strVal val="visible"/>
                                      </p:to>
                                    </p:set>
                                    <p:animEffect transition="in" filter="fade">
                                      <p:cBhvr>
                                        <p:cTn id="82" dur="1000"/>
                                        <p:tgtEl>
                                          <p:spTgt spid="3">
                                            <p:txEl>
                                              <p:pRg st="13" end="13"/>
                                            </p:txEl>
                                          </p:spTgt>
                                        </p:tgtEl>
                                      </p:cBhvr>
                                    </p:animEffect>
                                    <p:anim calcmode="lin" valueType="num">
                                      <p:cBhvr>
                                        <p:cTn id="83"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800" dirty="0"/>
              <a:t>RAZLOG OSLOBOĐENJA OD ODGOVORNOSTI</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86783207"/>
              </p:ext>
            </p:extLst>
          </p:nvPr>
        </p:nvGraphicFramePr>
        <p:xfrm>
          <a:off x="3621088" y="628650"/>
          <a:ext cx="8570912" cy="5559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6" name="Content Placeholder 4"/>
          <p:cNvPicPr>
            <a:picLocks noChangeAspect="1"/>
          </p:cNvPicPr>
          <p:nvPr/>
        </p:nvPicPr>
        <p:blipFill>
          <a:blip r:embed="rId7"/>
          <a:stretch>
            <a:fillRect/>
          </a:stretch>
        </p:blipFill>
        <p:spPr>
          <a:xfrm>
            <a:off x="755468" y="0"/>
            <a:ext cx="1942384" cy="985760"/>
          </a:xfrm>
          <a:prstGeom prst="rect">
            <a:avLst/>
          </a:prstGeom>
        </p:spPr>
      </p:pic>
    </p:spTree>
    <p:extLst>
      <p:ext uri="{BB962C8B-B14F-4D97-AF65-F5344CB8AC3E}">
        <p14:creationId xmlns:p14="http://schemas.microsoft.com/office/powerpoint/2010/main" val="1003331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3200" dirty="0"/>
              <a:t>GUBITAK PRAVA NA OGRANIČENJE ODGOVORNOSTI</a:t>
            </a:r>
            <a:br>
              <a:rPr lang="hr-HR" sz="3200" dirty="0"/>
            </a:br>
            <a:r>
              <a:rPr lang="hr-HR" sz="3200" dirty="0"/>
              <a:t>=</a:t>
            </a:r>
            <a:br>
              <a:rPr lang="hr-HR" sz="3200" dirty="0"/>
            </a:br>
            <a:r>
              <a:rPr lang="hr-HR" sz="2800" dirty="0">
                <a:solidFill>
                  <a:srgbClr val="FFFF00"/>
                </a:solidFill>
              </a:rPr>
              <a:t>NEOGRANIČENA ODGOVORNOST</a:t>
            </a:r>
            <a:endParaRPr lang="en-US" sz="3200" dirty="0">
              <a:solidFill>
                <a:srgbClr val="FFFF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2768270"/>
              </p:ext>
            </p:extLst>
          </p:nvPr>
        </p:nvGraphicFramePr>
        <p:xfrm>
          <a:off x="3517756" y="0"/>
          <a:ext cx="867424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6" name="Content Placeholder 4"/>
          <p:cNvPicPr>
            <a:picLocks noChangeAspect="1"/>
          </p:cNvPicPr>
          <p:nvPr/>
        </p:nvPicPr>
        <p:blipFill>
          <a:blip r:embed="rId7"/>
          <a:stretch>
            <a:fillRect/>
          </a:stretch>
        </p:blipFill>
        <p:spPr>
          <a:xfrm>
            <a:off x="755468" y="0"/>
            <a:ext cx="1942384" cy="985760"/>
          </a:xfrm>
          <a:prstGeom prst="rect">
            <a:avLst/>
          </a:prstGeom>
        </p:spPr>
      </p:pic>
    </p:spTree>
    <p:extLst>
      <p:ext uri="{BB962C8B-B14F-4D97-AF65-F5344CB8AC3E}">
        <p14:creationId xmlns:p14="http://schemas.microsoft.com/office/powerpoint/2010/main" val="3736757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PROBLEMI</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81828340"/>
              </p:ext>
            </p:extLst>
          </p:nvPr>
        </p:nvGraphicFramePr>
        <p:xfrm>
          <a:off x="3424382" y="808522"/>
          <a:ext cx="8610600" cy="5245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p:cNvPicPr>
            <a:picLocks noChangeAspect="1"/>
          </p:cNvPicPr>
          <p:nvPr/>
        </p:nvPicPr>
        <p:blipFill>
          <a:blip r:embed="rId7"/>
          <a:stretch>
            <a:fillRect/>
          </a:stretch>
        </p:blipFill>
        <p:spPr>
          <a:xfrm>
            <a:off x="755468" y="0"/>
            <a:ext cx="1942384" cy="985760"/>
          </a:xfrm>
          <a:prstGeom prst="rect">
            <a:avLst/>
          </a:prstGeom>
        </p:spPr>
      </p:pic>
    </p:spTree>
    <p:extLst>
      <p:ext uri="{BB962C8B-B14F-4D97-AF65-F5344CB8AC3E}">
        <p14:creationId xmlns:p14="http://schemas.microsoft.com/office/powerpoint/2010/main" val="267221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464" y="0"/>
            <a:ext cx="12253190" cy="6871240"/>
          </a:xfrm>
          <a:prstGeom prst="rect">
            <a:avLst/>
          </a:prstGeom>
        </p:spPr>
      </p:pic>
      <p:pic>
        <p:nvPicPr>
          <p:cNvPr id="7" name="Picture 6"/>
          <p:cNvPicPr>
            <a:picLocks noChangeAspect="1"/>
          </p:cNvPicPr>
          <p:nvPr/>
        </p:nvPicPr>
        <p:blipFill>
          <a:blip r:embed="rId3"/>
          <a:stretch>
            <a:fillRect/>
          </a:stretch>
        </p:blipFill>
        <p:spPr>
          <a:xfrm>
            <a:off x="6096000" y="3415284"/>
            <a:ext cx="6160654" cy="3429000"/>
          </a:xfrm>
          <a:prstGeom prst="rect">
            <a:avLst/>
          </a:prstGeom>
        </p:spPr>
      </p:pic>
      <p:sp>
        <p:nvSpPr>
          <p:cNvPr id="5" name="Title 4"/>
          <p:cNvSpPr>
            <a:spLocks noGrp="1"/>
          </p:cNvSpPr>
          <p:nvPr>
            <p:ph type="title"/>
          </p:nvPr>
        </p:nvSpPr>
        <p:spPr>
          <a:xfrm>
            <a:off x="3464" y="-594995"/>
            <a:ext cx="12253190" cy="2599286"/>
          </a:xfrm>
        </p:spPr>
        <p:txBody>
          <a:bodyPr/>
          <a:lstStyle/>
          <a:p>
            <a:pPr algn="ctr"/>
            <a:r>
              <a:rPr lang="hr-HR" dirty="0">
                <a:solidFill>
                  <a:srgbClr val="FF0000"/>
                </a:solidFill>
              </a:rPr>
              <a:t>ODGOVORNOST PRIJEVOZNIKA ZA PRTLJAGU</a:t>
            </a:r>
            <a:endParaRPr lang="en-US" dirty="0">
              <a:solidFill>
                <a:srgbClr val="FF0000"/>
              </a:solidFill>
            </a:endParaRPr>
          </a:p>
        </p:txBody>
      </p:sp>
      <p:sp>
        <p:nvSpPr>
          <p:cNvPr id="6" name="Text Placeholder 5"/>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sp>
        <p:nvSpPr>
          <p:cNvPr id="9" name="TextBox 8"/>
          <p:cNvSpPr txBox="1"/>
          <p:nvPr/>
        </p:nvSpPr>
        <p:spPr>
          <a:xfrm>
            <a:off x="2689907" y="5363135"/>
            <a:ext cx="5975797" cy="1508105"/>
          </a:xfrm>
          <a:prstGeom prst="rect">
            <a:avLst/>
          </a:prstGeom>
          <a:solidFill>
            <a:schemeClr val="accent2">
              <a:lumMod val="60000"/>
              <a:lumOff val="40000"/>
            </a:schemeClr>
          </a:solidFill>
        </p:spPr>
        <p:txBody>
          <a:bodyPr wrap="square" rtlCol="0">
            <a:spAutoFit/>
          </a:bodyPr>
          <a:lstStyle/>
          <a:p>
            <a:r>
              <a:rPr lang="hr-HR" sz="3200" b="1" dirty="0">
                <a:solidFill>
                  <a:srgbClr val="0070C0"/>
                </a:solidFill>
              </a:rPr>
              <a:t>2007. : </a:t>
            </a:r>
            <a:r>
              <a:rPr lang="hr-HR" sz="3600" b="1" dirty="0">
                <a:solidFill>
                  <a:srgbClr val="0070C0"/>
                </a:solidFill>
              </a:rPr>
              <a:t>49</a:t>
            </a:r>
            <a:r>
              <a:rPr lang="hr-HR" sz="2800" b="1" dirty="0">
                <a:solidFill>
                  <a:srgbClr val="0070C0"/>
                </a:solidFill>
              </a:rPr>
              <a:t> MILIONA</a:t>
            </a:r>
          </a:p>
          <a:p>
            <a:r>
              <a:rPr lang="hr-HR" sz="3200" b="1" dirty="0">
                <a:solidFill>
                  <a:srgbClr val="0070C0"/>
                </a:solidFill>
              </a:rPr>
              <a:t>2013</a:t>
            </a:r>
            <a:r>
              <a:rPr lang="hr-HR" sz="2400" b="1" dirty="0">
                <a:solidFill>
                  <a:srgbClr val="0070C0"/>
                </a:solidFill>
              </a:rPr>
              <a:t>.: </a:t>
            </a:r>
            <a:r>
              <a:rPr lang="hr-HR" sz="3200" b="1" dirty="0">
                <a:solidFill>
                  <a:srgbClr val="0070C0"/>
                </a:solidFill>
              </a:rPr>
              <a:t>21,8</a:t>
            </a:r>
            <a:r>
              <a:rPr lang="hr-HR" sz="2400" b="1" dirty="0">
                <a:solidFill>
                  <a:srgbClr val="0070C0"/>
                </a:solidFill>
              </a:rPr>
              <a:t> MILIONA</a:t>
            </a:r>
          </a:p>
          <a:p>
            <a:pPr marL="800100" lvl="1" indent="-342900">
              <a:buFont typeface="Arial" panose="020B0604020202020204" pitchFamily="34" charset="0"/>
              <a:buChar char="•"/>
            </a:pPr>
            <a:r>
              <a:rPr lang="hr-HR" sz="2400" b="1" dirty="0">
                <a:solidFill>
                  <a:srgbClr val="0070C0"/>
                </a:solidFill>
              </a:rPr>
              <a:t>Uvođenje naplate za predanu prtljagu</a:t>
            </a:r>
          </a:p>
        </p:txBody>
      </p:sp>
    </p:spTree>
    <p:extLst>
      <p:ext uri="{BB962C8B-B14F-4D97-AF65-F5344CB8AC3E}">
        <p14:creationId xmlns:p14="http://schemas.microsoft.com/office/powerpoint/2010/main" val="3812743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214"/>
            <a:ext cx="3371274" cy="5716659"/>
          </a:xfrm>
        </p:spPr>
        <p:txBody>
          <a:bodyPr>
            <a:normAutofit/>
          </a:bodyPr>
          <a:lstStyle/>
          <a:p>
            <a:pPr algn="l"/>
            <a:r>
              <a:rPr lang="hr-HR" sz="3200" dirty="0" err="1">
                <a:effectLst>
                  <a:outerShdw blurRad="38100" dist="38100" dir="2700000" algn="tl">
                    <a:srgbClr val="000000">
                      <a:alpha val="43137"/>
                    </a:srgbClr>
                  </a:outerShdw>
                </a:effectLst>
              </a:rPr>
              <a:t>Montrealska</a:t>
            </a:r>
            <a:r>
              <a:rPr lang="hr-HR" sz="3200" dirty="0">
                <a:effectLst>
                  <a:outerShdw blurRad="38100" dist="38100" dir="2700000" algn="tl">
                    <a:srgbClr val="000000">
                      <a:alpha val="43137"/>
                    </a:srgbClr>
                  </a:outerShdw>
                </a:effectLst>
              </a:rPr>
              <a:t> konvencija 1999 (čl. 17)</a:t>
            </a:r>
            <a:br>
              <a:rPr lang="hr-HR" sz="3200" dirty="0">
                <a:effectLst>
                  <a:outerShdw blurRad="38100" dist="38100" dir="2700000" algn="tl">
                    <a:srgbClr val="000000">
                      <a:alpha val="43137"/>
                    </a:srgbClr>
                  </a:outerShdw>
                </a:effectLst>
              </a:rPr>
            </a:br>
            <a:r>
              <a:rPr lang="hr-HR" sz="3200" dirty="0">
                <a:effectLst>
                  <a:outerShdw blurRad="38100" dist="38100" dir="2700000" algn="tl">
                    <a:srgbClr val="000000">
                      <a:alpha val="43137"/>
                    </a:srgbClr>
                  </a:outerShdw>
                </a:effectLst>
              </a:rPr>
              <a:t>Uredba EC 889/2002 (recepcija MK uz dodatke)</a:t>
            </a:r>
            <a:br>
              <a:rPr lang="hr-HR" sz="3200" dirty="0">
                <a:effectLst>
                  <a:outerShdw blurRad="38100" dist="38100" dir="2700000" algn="tl">
                    <a:srgbClr val="000000">
                      <a:alpha val="43137"/>
                    </a:srgbClr>
                  </a:outerShdw>
                </a:effectLst>
              </a:rPr>
            </a:br>
            <a:r>
              <a:rPr lang="hr-HR" sz="3200" dirty="0">
                <a:effectLst>
                  <a:outerShdw blurRad="38100" dist="38100" dir="2700000" algn="tl">
                    <a:srgbClr val="000000">
                      <a:alpha val="43137"/>
                    </a:srgbClr>
                  </a:outerShdw>
                </a:effectLst>
              </a:rPr>
              <a:t>ZOSOZP (recepcija MK)</a:t>
            </a:r>
          </a:p>
        </p:txBody>
      </p:sp>
      <p:sp>
        <p:nvSpPr>
          <p:cNvPr id="3" name="Content Placeholder 2"/>
          <p:cNvSpPr>
            <a:spLocks noGrp="1"/>
          </p:cNvSpPr>
          <p:nvPr>
            <p:ph idx="1"/>
          </p:nvPr>
        </p:nvSpPr>
        <p:spPr>
          <a:xfrm>
            <a:off x="3740726" y="-258618"/>
            <a:ext cx="8081819" cy="6844145"/>
          </a:xfrm>
        </p:spPr>
        <p:txBody>
          <a:bodyPr>
            <a:normAutofit/>
          </a:bodyPr>
          <a:lstStyle/>
          <a:p>
            <a:r>
              <a:rPr lang="hr-HR" sz="2800" dirty="0">
                <a:solidFill>
                  <a:srgbClr val="C00000"/>
                </a:solidFill>
              </a:rPr>
              <a:t>Objektivna</a:t>
            </a:r>
            <a:r>
              <a:rPr lang="hr-HR" sz="2800" dirty="0"/>
              <a:t> odgovornost prijevoznika za:</a:t>
            </a:r>
          </a:p>
          <a:p>
            <a:pPr lvl="1"/>
            <a:r>
              <a:rPr lang="hr-HR" sz="2400" dirty="0"/>
              <a:t>Uništenu, oštećenu i </a:t>
            </a:r>
            <a:r>
              <a:rPr lang="hr-HR" sz="2400" dirty="0">
                <a:solidFill>
                  <a:srgbClr val="C00000"/>
                </a:solidFill>
              </a:rPr>
              <a:t>izgubljenu </a:t>
            </a:r>
            <a:r>
              <a:rPr lang="hr-HR" sz="2400" dirty="0"/>
              <a:t>predanu prtljagu </a:t>
            </a:r>
          </a:p>
          <a:p>
            <a:r>
              <a:rPr lang="hr-HR" sz="2800" dirty="0"/>
              <a:t>Egzoneracija:</a:t>
            </a:r>
          </a:p>
          <a:p>
            <a:pPr lvl="1"/>
            <a:r>
              <a:rPr lang="hr-HR" sz="2400" dirty="0"/>
              <a:t>Svojstvo ili mana robe zbog koje je došlo do štete/uništenja</a:t>
            </a:r>
          </a:p>
          <a:p>
            <a:r>
              <a:rPr lang="hr-HR" sz="2800" dirty="0"/>
              <a:t>Period odgovornosti</a:t>
            </a:r>
          </a:p>
          <a:p>
            <a:pPr lvl="1"/>
            <a:r>
              <a:rPr lang="hr-HR" sz="2400" dirty="0"/>
              <a:t>Dok je prtljaga u posjedu prijevoznika (njem. </a:t>
            </a:r>
            <a:r>
              <a:rPr lang="hr-HR" sz="2400" i="1" dirty="0"/>
              <a:t>Obhutshaftung</a:t>
            </a:r>
            <a:r>
              <a:rPr lang="hr-HR" sz="2400" dirty="0"/>
              <a:t>)</a:t>
            </a:r>
          </a:p>
          <a:p>
            <a:r>
              <a:rPr lang="hr-HR" sz="2800" dirty="0"/>
              <a:t>Rokovi</a:t>
            </a:r>
          </a:p>
          <a:p>
            <a:pPr lvl="1"/>
            <a:r>
              <a:rPr lang="hr-HR" sz="2400" dirty="0"/>
              <a:t>Predana prtljaga se smatra izgubljenom nakon </a:t>
            </a:r>
            <a:r>
              <a:rPr lang="hr-HR" sz="3200" dirty="0">
                <a:solidFill>
                  <a:srgbClr val="C00000"/>
                </a:solidFill>
              </a:rPr>
              <a:t>21 dana</a:t>
            </a:r>
          </a:p>
        </p:txBody>
      </p:sp>
      <p:pic>
        <p:nvPicPr>
          <p:cNvPr id="4" name="Content Placeholder 4"/>
          <p:cNvPicPr>
            <a:picLocks noChangeAspect="1"/>
          </p:cNvPicPr>
          <p:nvPr/>
        </p:nvPicPr>
        <p:blipFill>
          <a:blip r:embed="rId2"/>
          <a:stretch>
            <a:fillRect/>
          </a:stretch>
        </p:blipFill>
        <p:spPr>
          <a:xfrm>
            <a:off x="714445" y="91320"/>
            <a:ext cx="1942384" cy="985760"/>
          </a:xfrm>
          <a:prstGeom prst="rect">
            <a:avLst/>
          </a:prstGeom>
        </p:spPr>
      </p:pic>
    </p:spTree>
    <p:extLst>
      <p:ext uri="{BB962C8B-B14F-4D97-AF65-F5344CB8AC3E}">
        <p14:creationId xmlns:p14="http://schemas.microsoft.com/office/powerpoint/2010/main" val="138506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637" y="574573"/>
            <a:ext cx="3318599" cy="5530664"/>
          </a:xfrm>
        </p:spPr>
        <p:txBody>
          <a:bodyPr/>
          <a:lstStyle/>
          <a:p>
            <a:r>
              <a:rPr lang="hr-HR" dirty="0"/>
              <a:t>Ograničenje odgovornosti</a:t>
            </a:r>
          </a:p>
        </p:txBody>
      </p:sp>
      <p:sp>
        <p:nvSpPr>
          <p:cNvPr id="3" name="Content Placeholder 2"/>
          <p:cNvSpPr>
            <a:spLocks noGrp="1"/>
          </p:cNvSpPr>
          <p:nvPr>
            <p:ph idx="1"/>
          </p:nvPr>
        </p:nvSpPr>
        <p:spPr>
          <a:xfrm>
            <a:off x="3565236" y="73891"/>
            <a:ext cx="8562109" cy="6784109"/>
          </a:xfrm>
        </p:spPr>
        <p:txBody>
          <a:bodyPr/>
          <a:lstStyle/>
          <a:p>
            <a:r>
              <a:rPr lang="hr-HR" sz="3600" dirty="0">
                <a:solidFill>
                  <a:srgbClr val="C00000"/>
                </a:solidFill>
              </a:rPr>
              <a:t>Iznos ograničenja : 1131 SDR </a:t>
            </a:r>
            <a:r>
              <a:rPr lang="hr-HR" sz="3600" dirty="0"/>
              <a:t>(cca 11.000 kn)</a:t>
            </a:r>
            <a:endParaRPr lang="hr-HR" sz="2800" dirty="0"/>
          </a:p>
          <a:p>
            <a:r>
              <a:rPr lang="hr-HR" dirty="0"/>
              <a:t>Više: izjava posebnog interesa u isporuci ( čl. 22.st.2. MK) ili deklaracija više vrijednosti najkasnije na </a:t>
            </a:r>
            <a:r>
              <a:rPr lang="hr-HR" i="1" dirty="0"/>
              <a:t>check-in</a:t>
            </a:r>
            <a:r>
              <a:rPr lang="hr-HR" dirty="0"/>
              <a:t>-u (eng. </a:t>
            </a:r>
            <a:r>
              <a:rPr lang="hr-HR" i="1" dirty="0"/>
              <a:t>special declaration</a:t>
            </a:r>
            <a:r>
              <a:rPr lang="hr-HR" dirty="0"/>
              <a:t>, čl.10 Uredba 889/2002)</a:t>
            </a:r>
          </a:p>
          <a:p>
            <a:r>
              <a:rPr lang="hr-HR" dirty="0"/>
              <a:t>MZLZ: nema takvog slučaja u 20 g.!</a:t>
            </a:r>
          </a:p>
        </p:txBody>
      </p:sp>
      <p:pic>
        <p:nvPicPr>
          <p:cNvPr id="4" name="Content Placeholder 4"/>
          <p:cNvPicPr>
            <a:picLocks noChangeAspect="1"/>
          </p:cNvPicPr>
          <p:nvPr/>
        </p:nvPicPr>
        <p:blipFill>
          <a:blip r:embed="rId2"/>
          <a:stretch>
            <a:fillRect/>
          </a:stretch>
        </p:blipFill>
        <p:spPr>
          <a:xfrm>
            <a:off x="934744" y="0"/>
            <a:ext cx="1942384" cy="985760"/>
          </a:xfrm>
          <a:prstGeom prst="rect">
            <a:avLst/>
          </a:prstGeom>
        </p:spPr>
      </p:pic>
    </p:spTree>
    <p:extLst>
      <p:ext uri="{BB962C8B-B14F-4D97-AF65-F5344CB8AC3E}">
        <p14:creationId xmlns:p14="http://schemas.microsoft.com/office/powerpoint/2010/main" val="221937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a:p>
        </p:txBody>
      </p:sp>
      <p:pic>
        <p:nvPicPr>
          <p:cNvPr id="5" name="Picture 4"/>
          <p:cNvPicPr>
            <a:picLocks noChangeAspect="1"/>
          </p:cNvPicPr>
          <p:nvPr/>
        </p:nvPicPr>
        <p:blipFill>
          <a:blip r:embed="rId2"/>
          <a:stretch>
            <a:fillRect/>
          </a:stretch>
        </p:blipFill>
        <p:spPr>
          <a:xfrm>
            <a:off x="-396696" y="-457201"/>
            <a:ext cx="13011150" cy="7785279"/>
          </a:xfrm>
          <a:prstGeom prst="rect">
            <a:avLst/>
          </a:prstGeom>
        </p:spPr>
      </p:pic>
    </p:spTree>
    <p:extLst>
      <p:ext uri="{BB962C8B-B14F-4D97-AF65-F5344CB8AC3E}">
        <p14:creationId xmlns:p14="http://schemas.microsoft.com/office/powerpoint/2010/main" val="2255554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19" y="994894"/>
            <a:ext cx="2745945" cy="4094342"/>
          </a:xfrm>
        </p:spPr>
        <p:txBody>
          <a:bodyPr/>
          <a:lstStyle/>
          <a:p>
            <a:r>
              <a:rPr lang="hr-HR" dirty="0"/>
              <a:t>Što nakon 21. dana?</a:t>
            </a:r>
          </a:p>
        </p:txBody>
      </p:sp>
      <p:sp>
        <p:nvSpPr>
          <p:cNvPr id="3" name="Content Placeholder 2"/>
          <p:cNvSpPr>
            <a:spLocks noGrp="1"/>
          </p:cNvSpPr>
          <p:nvPr>
            <p:ph idx="1"/>
          </p:nvPr>
        </p:nvSpPr>
        <p:spPr>
          <a:xfrm>
            <a:off x="3534810" y="267856"/>
            <a:ext cx="8386618" cy="7333672"/>
          </a:xfrm>
        </p:spPr>
        <p:txBody>
          <a:bodyPr>
            <a:normAutofit/>
          </a:bodyPr>
          <a:lstStyle/>
          <a:p>
            <a:r>
              <a:rPr lang="hr-HR" dirty="0"/>
              <a:t>Odštetni zahtjev ugovornom ili stvarnom prijevozniku</a:t>
            </a:r>
          </a:p>
          <a:p>
            <a:r>
              <a:rPr lang="hr-HR" dirty="0"/>
              <a:t>Iznos ograničenja NIJE „</a:t>
            </a:r>
            <a:r>
              <a:rPr lang="hr-HR" dirty="0" err="1"/>
              <a:t>lump</a:t>
            </a:r>
            <a:r>
              <a:rPr lang="hr-HR" dirty="0"/>
              <a:t> </a:t>
            </a:r>
            <a:r>
              <a:rPr lang="hr-HR" dirty="0" err="1"/>
              <a:t>sum</a:t>
            </a:r>
            <a:r>
              <a:rPr lang="hr-HR" dirty="0"/>
              <a:t>”, već valja dokazati </a:t>
            </a:r>
          </a:p>
          <a:p>
            <a:pPr marL="0" indent="0">
              <a:buNone/>
            </a:pPr>
            <a:r>
              <a:rPr lang="hr-HR" dirty="0"/>
              <a:t>Štetu u svakom pojedinom slučaju do iznosa ograničenja!</a:t>
            </a:r>
          </a:p>
          <a:p>
            <a:r>
              <a:rPr lang="hr-HR" dirty="0"/>
              <a:t>Dokaz vrijednosti stvari u prtljazi?</a:t>
            </a:r>
          </a:p>
          <a:p>
            <a:pPr marL="914400" lvl="1" indent="-457200">
              <a:buAutoNum type="arabicPeriod"/>
            </a:pPr>
            <a:r>
              <a:rPr lang="hr-HR" b="1" dirty="0">
                <a:solidFill>
                  <a:srgbClr val="FF0000"/>
                </a:solidFill>
              </a:rPr>
              <a:t>Računi od kupljene garderobe </a:t>
            </a:r>
          </a:p>
          <a:p>
            <a:pPr marL="914400" lvl="1" indent="-457200">
              <a:buFont typeface="Arial"/>
              <a:buAutoNum type="arabicPeriod"/>
            </a:pPr>
            <a:r>
              <a:rPr lang="hr-HR" b="1" dirty="0">
                <a:solidFill>
                  <a:srgbClr val="FF0000"/>
                </a:solidFill>
              </a:rPr>
              <a:t>Notorna činjenica</a:t>
            </a:r>
            <a:r>
              <a:rPr lang="hr-HR" dirty="0">
                <a:solidFill>
                  <a:srgbClr val="FF0000"/>
                </a:solidFill>
              </a:rPr>
              <a:t>: </a:t>
            </a:r>
            <a:r>
              <a:rPr lang="hr-HR" b="1" dirty="0">
                <a:solidFill>
                  <a:schemeClr val="tx1"/>
                </a:solidFill>
              </a:rPr>
              <a:t>cca 20 kg </a:t>
            </a:r>
            <a:r>
              <a:rPr lang="hr-HR" dirty="0">
                <a:solidFill>
                  <a:schemeClr val="tx1"/>
                </a:solidFill>
              </a:rPr>
              <a:t>garderobe vrijedi cca </a:t>
            </a:r>
            <a:r>
              <a:rPr lang="hr-HR" b="1" dirty="0">
                <a:solidFill>
                  <a:schemeClr val="tx1"/>
                </a:solidFill>
              </a:rPr>
              <a:t>10.000 </a:t>
            </a:r>
            <a:r>
              <a:rPr lang="hr-HR" dirty="0">
                <a:solidFill>
                  <a:schemeClr val="tx1"/>
                </a:solidFill>
              </a:rPr>
              <a:t>kn – ne dokazuje se!</a:t>
            </a:r>
            <a:endParaRPr lang="hr-HR" b="1" dirty="0">
              <a:solidFill>
                <a:schemeClr val="tx1"/>
              </a:solidFill>
            </a:endParaRPr>
          </a:p>
          <a:p>
            <a:pPr marL="457200" lvl="1" indent="0">
              <a:buNone/>
            </a:pPr>
            <a:r>
              <a:rPr lang="hr-HR" b="1" dirty="0">
                <a:solidFill>
                  <a:srgbClr val="FF0000"/>
                </a:solidFill>
              </a:rPr>
              <a:t>3. Sigurnosne provjere</a:t>
            </a:r>
            <a:r>
              <a:rPr lang="hr-HR" dirty="0"/>
              <a:t>: neoboriva pretpostavka da je prijevoznik znao/morao znati što se nalazi u prtljazi</a:t>
            </a:r>
          </a:p>
          <a:p>
            <a:pPr marL="457200" lvl="1" indent="0">
              <a:buNone/>
            </a:pPr>
            <a:endParaRPr lang="hr-HR" dirty="0"/>
          </a:p>
          <a:p>
            <a:pPr marL="457200" lvl="1" indent="0">
              <a:buNone/>
            </a:pPr>
            <a:r>
              <a:rPr lang="hr-HR" sz="3200" dirty="0"/>
              <a:t>Nemoguć dokaz – </a:t>
            </a:r>
            <a:r>
              <a:rPr lang="hr-HR" sz="3200" i="1" dirty="0" err="1">
                <a:solidFill>
                  <a:srgbClr val="C00000"/>
                </a:solidFill>
              </a:rPr>
              <a:t>probatio</a:t>
            </a:r>
            <a:r>
              <a:rPr lang="hr-HR" sz="3200" i="1" dirty="0">
                <a:solidFill>
                  <a:srgbClr val="C00000"/>
                </a:solidFill>
              </a:rPr>
              <a:t> </a:t>
            </a:r>
            <a:r>
              <a:rPr lang="hr-HR" sz="3200" i="1" dirty="0" err="1">
                <a:solidFill>
                  <a:srgbClr val="C00000"/>
                </a:solidFill>
              </a:rPr>
              <a:t>diabolica</a:t>
            </a:r>
            <a:endParaRPr lang="hr-HR" sz="3200" i="1" dirty="0">
              <a:solidFill>
                <a:srgbClr val="C00000"/>
              </a:solidFill>
            </a:endParaRPr>
          </a:p>
          <a:p>
            <a:pPr marL="457200" lvl="1" indent="0">
              <a:buNone/>
            </a:pPr>
            <a:endParaRPr lang="hr-HR" sz="3200" i="1" dirty="0">
              <a:solidFill>
                <a:srgbClr val="C00000"/>
              </a:solidFill>
            </a:endParaRPr>
          </a:p>
          <a:p>
            <a:pPr marL="457200" lvl="1" indent="0">
              <a:buNone/>
            </a:pPr>
            <a:endParaRPr lang="hr-HR" sz="3200" i="1" dirty="0">
              <a:solidFill>
                <a:srgbClr val="C00000"/>
              </a:solidFill>
            </a:endParaRPr>
          </a:p>
          <a:p>
            <a:pPr lvl="1"/>
            <a:endParaRPr lang="hr-HR" dirty="0"/>
          </a:p>
          <a:p>
            <a:pPr lvl="1"/>
            <a:endParaRPr lang="hr-HR" dirty="0"/>
          </a:p>
          <a:p>
            <a:pPr lvl="1"/>
            <a:endParaRPr lang="hr-HR" dirty="0"/>
          </a:p>
        </p:txBody>
      </p:sp>
      <p:pic>
        <p:nvPicPr>
          <p:cNvPr id="6" name="Picture 5"/>
          <p:cNvPicPr>
            <a:picLocks noChangeAspect="1"/>
          </p:cNvPicPr>
          <p:nvPr/>
        </p:nvPicPr>
        <p:blipFill>
          <a:blip r:embed="rId2"/>
          <a:stretch>
            <a:fillRect/>
          </a:stretch>
        </p:blipFill>
        <p:spPr>
          <a:xfrm>
            <a:off x="9713648" y="1229513"/>
            <a:ext cx="2143125" cy="2143125"/>
          </a:xfrm>
          <a:prstGeom prst="rect">
            <a:avLst/>
          </a:prstGeom>
        </p:spPr>
      </p:pic>
      <p:pic>
        <p:nvPicPr>
          <p:cNvPr id="7" name="Content Placeholder 4"/>
          <p:cNvPicPr>
            <a:picLocks noChangeAspect="1"/>
          </p:cNvPicPr>
          <p:nvPr/>
        </p:nvPicPr>
        <p:blipFill>
          <a:blip r:embed="rId3"/>
          <a:stretch>
            <a:fillRect/>
          </a:stretch>
        </p:blipFill>
        <p:spPr>
          <a:xfrm>
            <a:off x="491399" y="9134"/>
            <a:ext cx="1942384" cy="985760"/>
          </a:xfrm>
          <a:prstGeom prst="rect">
            <a:avLst/>
          </a:prstGeom>
        </p:spPr>
      </p:pic>
    </p:spTree>
    <p:extLst>
      <p:ext uri="{BB962C8B-B14F-4D97-AF65-F5344CB8AC3E}">
        <p14:creationId xmlns:p14="http://schemas.microsoft.com/office/powerpoint/2010/main" val="54697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27" y="1528651"/>
            <a:ext cx="1979327" cy="2858623"/>
          </a:xfrm>
        </p:spPr>
        <p:txBody>
          <a:bodyPr/>
          <a:lstStyle/>
          <a:p>
            <a:r>
              <a:rPr lang="hr-HR" dirty="0"/>
              <a:t>Praksa</a:t>
            </a:r>
          </a:p>
        </p:txBody>
      </p:sp>
      <p:sp>
        <p:nvSpPr>
          <p:cNvPr id="3" name="Content Placeholder 2"/>
          <p:cNvSpPr>
            <a:spLocks noGrp="1"/>
          </p:cNvSpPr>
          <p:nvPr>
            <p:ph idx="1"/>
          </p:nvPr>
        </p:nvSpPr>
        <p:spPr>
          <a:xfrm>
            <a:off x="3463636" y="480291"/>
            <a:ext cx="8616747" cy="6377708"/>
          </a:xfrm>
        </p:spPr>
        <p:txBody>
          <a:bodyPr>
            <a:normAutofit/>
          </a:bodyPr>
          <a:lstStyle/>
          <a:p>
            <a:pPr marL="457200" indent="-457200">
              <a:buFont typeface="+mj-lt"/>
              <a:buAutoNum type="arabicPeriod"/>
            </a:pPr>
            <a:r>
              <a:rPr lang="hr-HR" sz="2800" dirty="0"/>
              <a:t>Izbjegavanje i odugovlačenje korespondencije</a:t>
            </a:r>
          </a:p>
          <a:p>
            <a:pPr marL="457200" indent="-457200">
              <a:buFont typeface="+mj-lt"/>
              <a:buAutoNum type="arabicPeriod"/>
            </a:pPr>
            <a:r>
              <a:rPr lang="hr-HR" sz="2800" dirty="0"/>
              <a:t>Nuđenje vaučera za usluge/letove određenom iznosu</a:t>
            </a:r>
          </a:p>
          <a:p>
            <a:pPr marL="457200" indent="-457200">
              <a:buFont typeface="+mj-lt"/>
              <a:buAutoNum type="arabicPeriod"/>
            </a:pPr>
            <a:r>
              <a:rPr lang="hr-HR" sz="2800" dirty="0"/>
              <a:t>Nagodba u određenom iznosu (cca 2.000 kn)</a:t>
            </a:r>
          </a:p>
          <a:p>
            <a:pPr marL="457200" indent="-457200">
              <a:buFont typeface="+mj-lt"/>
              <a:buAutoNum type="arabicPeriod"/>
            </a:pPr>
            <a:r>
              <a:rPr lang="hr-HR" sz="2800" dirty="0"/>
              <a:t>Isplata  </a:t>
            </a:r>
            <a:r>
              <a:rPr lang="hr-HR" sz="3600" b="1" dirty="0">
                <a:solidFill>
                  <a:srgbClr val="FF0000"/>
                </a:solidFill>
              </a:rPr>
              <a:t>19 SDR </a:t>
            </a:r>
            <a:r>
              <a:rPr lang="hr-HR" sz="3200" b="1" dirty="0"/>
              <a:t>(roba) </a:t>
            </a:r>
            <a:r>
              <a:rPr lang="hr-HR" sz="2800" dirty="0"/>
              <a:t>x kg izgubljene prtljage</a:t>
            </a:r>
          </a:p>
          <a:p>
            <a:pPr lvl="1"/>
            <a:r>
              <a:rPr lang="hr-HR" sz="2400" dirty="0"/>
              <a:t>19 SDR x 23 kg = </a:t>
            </a:r>
            <a:r>
              <a:rPr lang="hr-HR" sz="2400" b="1" dirty="0">
                <a:solidFill>
                  <a:srgbClr val="FF0000"/>
                </a:solidFill>
              </a:rPr>
              <a:t>437 </a:t>
            </a:r>
            <a:r>
              <a:rPr lang="hr-HR" sz="2400" dirty="0"/>
              <a:t>SDR umjesto </a:t>
            </a:r>
            <a:r>
              <a:rPr lang="hr-HR" sz="2400" b="1" dirty="0">
                <a:solidFill>
                  <a:srgbClr val="FF0000"/>
                </a:solidFill>
              </a:rPr>
              <a:t>1.131</a:t>
            </a:r>
            <a:r>
              <a:rPr lang="hr-HR" sz="2400" dirty="0"/>
              <a:t> SDR (694 SDR razlika)</a:t>
            </a:r>
          </a:p>
          <a:p>
            <a:pPr lvl="1"/>
            <a:r>
              <a:rPr lang="hr-HR" sz="2400" dirty="0"/>
              <a:t>4.250 kn umjesto 11.000 kn </a:t>
            </a:r>
          </a:p>
          <a:p>
            <a:pPr marL="0" indent="0">
              <a:buNone/>
            </a:pPr>
            <a:r>
              <a:rPr lang="hr-HR" sz="2800" dirty="0">
                <a:solidFill>
                  <a:srgbClr val="C00000"/>
                </a:solidFill>
              </a:rPr>
              <a:t>5.</a:t>
            </a:r>
            <a:r>
              <a:rPr lang="hr-HR" sz="2800" dirty="0"/>
              <a:t> SUD</a:t>
            </a:r>
          </a:p>
          <a:p>
            <a:pPr marL="0" indent="0">
              <a:buNone/>
            </a:pPr>
            <a:r>
              <a:rPr lang="hr-HR" sz="1800" dirty="0"/>
              <a:t>PRIMJER</a:t>
            </a:r>
            <a:r>
              <a:rPr lang="hr-HR" sz="2800" dirty="0"/>
              <a:t>: 21 800 000 kom (2013) x 694 SDR = </a:t>
            </a:r>
          </a:p>
          <a:p>
            <a:pPr marL="0" indent="0" algn="ctr">
              <a:buNone/>
            </a:pPr>
            <a:r>
              <a:rPr lang="hr-HR" sz="2800" dirty="0">
                <a:solidFill>
                  <a:srgbClr val="C00000"/>
                </a:solidFill>
              </a:rPr>
              <a:t>cca 15 mlrd SDR!!</a:t>
            </a:r>
          </a:p>
          <a:p>
            <a:pPr lvl="1"/>
            <a:endParaRPr lang="hr-HR" sz="2800" dirty="0"/>
          </a:p>
        </p:txBody>
      </p:sp>
      <p:pic>
        <p:nvPicPr>
          <p:cNvPr id="4" name="Content Placeholder 4"/>
          <p:cNvPicPr>
            <a:picLocks noChangeAspect="1"/>
          </p:cNvPicPr>
          <p:nvPr/>
        </p:nvPicPr>
        <p:blipFill>
          <a:blip r:embed="rId2"/>
          <a:stretch>
            <a:fillRect/>
          </a:stretch>
        </p:blipFill>
        <p:spPr>
          <a:xfrm>
            <a:off x="737535" y="-12589"/>
            <a:ext cx="1942384" cy="985760"/>
          </a:xfrm>
          <a:prstGeom prst="rect">
            <a:avLst/>
          </a:prstGeom>
        </p:spPr>
      </p:pic>
    </p:spTree>
    <p:extLst>
      <p:ext uri="{BB962C8B-B14F-4D97-AF65-F5344CB8AC3E}">
        <p14:creationId xmlns:p14="http://schemas.microsoft.com/office/powerpoint/2010/main" val="174691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74" y="1119925"/>
            <a:ext cx="3011054" cy="4615857"/>
          </a:xfrm>
        </p:spPr>
        <p:txBody>
          <a:bodyPr>
            <a:normAutofit/>
          </a:bodyPr>
          <a:lstStyle/>
          <a:p>
            <a:r>
              <a:rPr lang="hr-HR" dirty="0"/>
              <a:t>Ograničenje odgovornosti ili penal?</a:t>
            </a:r>
          </a:p>
        </p:txBody>
      </p:sp>
      <p:sp>
        <p:nvSpPr>
          <p:cNvPr id="3" name="Content Placeholder 2"/>
          <p:cNvSpPr>
            <a:spLocks noGrp="1"/>
          </p:cNvSpPr>
          <p:nvPr>
            <p:ph idx="1"/>
          </p:nvPr>
        </p:nvSpPr>
        <p:spPr>
          <a:xfrm>
            <a:off x="3426690" y="0"/>
            <a:ext cx="8765309" cy="6857999"/>
          </a:xfrm>
        </p:spPr>
        <p:txBody>
          <a:bodyPr>
            <a:normAutofit/>
          </a:bodyPr>
          <a:lstStyle/>
          <a:p>
            <a:r>
              <a:rPr lang="hr-HR" dirty="0"/>
              <a:t>Zračni prijevoz: tehnološke specifičnosti manipulacije prtljagom</a:t>
            </a:r>
          </a:p>
          <a:p>
            <a:pPr lvl="1"/>
            <a:r>
              <a:rPr lang="hr-HR" dirty="0"/>
              <a:t>Security vs. Naknada štete</a:t>
            </a:r>
          </a:p>
          <a:p>
            <a:pPr lvl="2"/>
            <a:r>
              <a:rPr lang="hr-HR" dirty="0"/>
              <a:t>Zračna luka i prijevoznik: sva prava nad predmetima u prtljazi prilikom primitka (security)</a:t>
            </a:r>
          </a:p>
          <a:p>
            <a:pPr lvl="2"/>
            <a:r>
              <a:rPr lang="hr-HR" dirty="0"/>
              <a:t>Putnik: nikakva prava u slučaju gubitka prtljage</a:t>
            </a:r>
          </a:p>
          <a:p>
            <a:r>
              <a:rPr lang="hr-HR" dirty="0">
                <a:solidFill>
                  <a:srgbClr val="C00000"/>
                </a:solidFill>
              </a:rPr>
              <a:t>„tick the box” </a:t>
            </a:r>
            <a:r>
              <a:rPr lang="hr-HR" dirty="0"/>
              <a:t>postupak za sve osim ugovornog utvrđivanja vrijednosti prtljage</a:t>
            </a:r>
          </a:p>
          <a:p>
            <a:r>
              <a:rPr lang="hr-HR" dirty="0">
                <a:solidFill>
                  <a:srgbClr val="C00000"/>
                </a:solidFill>
              </a:rPr>
              <a:t>Utvrđivanje vrijednosti predane prtljage NAKON gubitka </a:t>
            </a:r>
            <a:r>
              <a:rPr lang="hr-HR" dirty="0"/>
              <a:t>vs. </a:t>
            </a:r>
            <a:r>
              <a:rPr lang="hr-HR" dirty="0">
                <a:solidFill>
                  <a:srgbClr val="00B050"/>
                </a:solidFill>
              </a:rPr>
              <a:t>Načela odštetnog prava</a:t>
            </a:r>
          </a:p>
          <a:p>
            <a:pPr lvl="1"/>
            <a:r>
              <a:rPr lang="hr-HR" sz="2800" dirty="0"/>
              <a:t>Načelo savjesnosti i poštenja (čl. 4. ZOO)?</a:t>
            </a:r>
          </a:p>
          <a:p>
            <a:pPr lvl="1"/>
            <a:r>
              <a:rPr lang="hr-HR" sz="2800" dirty="0"/>
              <a:t>Načelo ravnopravnosti ugovornih strana (čl. 3. ZOO)?</a:t>
            </a:r>
          </a:p>
          <a:p>
            <a:pPr lvl="1"/>
            <a:r>
              <a:rPr lang="hr-HR" sz="2800" dirty="0"/>
              <a:t>Zabrana zlouporabe prava (čl. 6 ZOO)?</a:t>
            </a:r>
          </a:p>
          <a:p>
            <a:endParaRPr lang="hr-HR" dirty="0"/>
          </a:p>
        </p:txBody>
      </p:sp>
      <p:pic>
        <p:nvPicPr>
          <p:cNvPr id="4" name="Content Placeholder 4"/>
          <p:cNvPicPr>
            <a:picLocks noChangeAspect="1"/>
          </p:cNvPicPr>
          <p:nvPr/>
        </p:nvPicPr>
        <p:blipFill>
          <a:blip r:embed="rId2"/>
          <a:stretch>
            <a:fillRect/>
          </a:stretch>
        </p:blipFill>
        <p:spPr>
          <a:xfrm>
            <a:off x="872042" y="134165"/>
            <a:ext cx="1942384" cy="985760"/>
          </a:xfrm>
          <a:prstGeom prst="rect">
            <a:avLst/>
          </a:prstGeom>
        </p:spPr>
      </p:pic>
    </p:spTree>
    <p:extLst>
      <p:ext uri="{BB962C8B-B14F-4D97-AF65-F5344CB8AC3E}">
        <p14:creationId xmlns:p14="http://schemas.microsoft.com/office/powerpoint/2010/main" val="27111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479E-E8E9-405D-BB96-7B3DA82DBA7B}"/>
              </a:ext>
            </a:extLst>
          </p:cNvPr>
          <p:cNvSpPr>
            <a:spLocks noGrp="1"/>
          </p:cNvSpPr>
          <p:nvPr>
            <p:ph type="title"/>
          </p:nvPr>
        </p:nvSpPr>
        <p:spPr/>
        <p:txBody>
          <a:bodyPr>
            <a:normAutofit/>
          </a:bodyPr>
          <a:lstStyle/>
          <a:p>
            <a:r>
              <a:rPr lang="hr-HR" dirty="0"/>
              <a:t>Sudska nadležnost</a:t>
            </a:r>
          </a:p>
        </p:txBody>
      </p:sp>
      <p:sp>
        <p:nvSpPr>
          <p:cNvPr id="3" name="Content Placeholder 2">
            <a:extLst>
              <a:ext uri="{FF2B5EF4-FFF2-40B4-BE49-F238E27FC236}">
                <a16:creationId xmlns:a16="http://schemas.microsoft.com/office/drawing/2014/main" id="{4286FA60-0823-45CB-94C0-9E2E71BA0905}"/>
              </a:ext>
            </a:extLst>
          </p:cNvPr>
          <p:cNvSpPr>
            <a:spLocks noGrp="1"/>
          </p:cNvSpPr>
          <p:nvPr>
            <p:ph idx="1"/>
          </p:nvPr>
        </p:nvSpPr>
        <p:spPr/>
        <p:txBody>
          <a:bodyPr>
            <a:normAutofit/>
          </a:bodyPr>
          <a:lstStyle/>
          <a:p>
            <a:pPr marL="0" indent="0">
              <a:buNone/>
            </a:pPr>
            <a:r>
              <a:rPr lang="hr-HR" dirty="0"/>
              <a:t>Tužba za naknadu štete podnosi se, po izboru tužitelja, pred sudom države stranke, ako je u istoj:</a:t>
            </a:r>
          </a:p>
          <a:p>
            <a:pPr marL="457200" indent="-457200">
              <a:buFont typeface="+mj-lt"/>
              <a:buAutoNum type="arabicParenR"/>
            </a:pPr>
            <a:r>
              <a:rPr lang="hr-HR" dirty="0"/>
              <a:t>sjedište prijevoznika</a:t>
            </a:r>
          </a:p>
          <a:p>
            <a:pPr marL="457200" indent="-457200">
              <a:buFont typeface="+mj-lt"/>
              <a:buAutoNum type="arabicParenR"/>
            </a:pPr>
            <a:r>
              <a:rPr lang="hr-HR" dirty="0"/>
              <a:t>glavno mjesto njegovog poslovanja</a:t>
            </a:r>
          </a:p>
          <a:p>
            <a:pPr marL="457200" indent="-457200">
              <a:buFont typeface="+mj-lt"/>
              <a:buAutoNum type="arabicParenR"/>
            </a:pPr>
            <a:r>
              <a:rPr lang="hr-HR" dirty="0"/>
              <a:t>mjesto poslovanja u kojem je sklopljen ugovor </a:t>
            </a:r>
          </a:p>
          <a:p>
            <a:pPr marL="457200" indent="-457200">
              <a:buFont typeface="+mj-lt"/>
              <a:buAutoNum type="arabicParenR"/>
            </a:pPr>
            <a:r>
              <a:rPr lang="hr-HR" dirty="0"/>
              <a:t>mjesto odredišta</a:t>
            </a:r>
          </a:p>
          <a:p>
            <a:pPr marL="457200" indent="-457200">
              <a:buFont typeface="+mj-lt"/>
              <a:buAutoNum type="arabicParenR"/>
            </a:pPr>
            <a:r>
              <a:rPr lang="hr-HR" dirty="0">
                <a:solidFill>
                  <a:srgbClr val="000000">
                    <a:lumMod val="65000"/>
                    <a:lumOff val="35000"/>
                  </a:srgbClr>
                </a:solidFill>
              </a:rPr>
              <a:t>u odnosu na štetu nastalu zbog smrti ili ozljede putnika </a:t>
            </a:r>
            <a:r>
              <a:rPr lang="hr-HR" dirty="0">
                <a:solidFill>
                  <a:srgbClr val="000000">
                    <a:lumMod val="65000"/>
                    <a:lumOff val="35000"/>
                  </a:srgbClr>
                </a:solidFill>
                <a:sym typeface="Wingdings" panose="05000000000000000000" pitchFamily="2" charset="2"/>
              </a:rPr>
              <a:t></a:t>
            </a:r>
            <a:r>
              <a:rPr lang="hr-HR" dirty="0">
                <a:solidFill>
                  <a:srgbClr val="000000">
                    <a:lumMod val="65000"/>
                    <a:lumOff val="35000"/>
                  </a:srgbClr>
                </a:solidFill>
              </a:rPr>
              <a:t> država u kojoj je u trenutku nesreće putnik ili putnica imao svoje prebivalište ili boravište (i u/iz koje prijevoznik pruža usluge, samostalno ili temeljem komercijalnog ugovora sa drugima)</a:t>
            </a:r>
            <a:endParaRPr lang="hr-HR" dirty="0"/>
          </a:p>
          <a:p>
            <a:pPr marL="0" indent="0">
              <a:buNone/>
            </a:pPr>
            <a:endParaRPr lang="hr-HR" dirty="0"/>
          </a:p>
          <a:p>
            <a:r>
              <a:rPr lang="hr-HR" dirty="0"/>
              <a:t>»prebivalište i boravište« jedno stalno i trajno boravište putnika u trenutku nesreće. Državljanstvo putnika nije odlučujući čimbenik.</a:t>
            </a:r>
          </a:p>
          <a:p>
            <a:pPr marL="0" indent="0">
              <a:buNone/>
            </a:pPr>
            <a:endParaRPr lang="hr-HR" dirty="0"/>
          </a:p>
        </p:txBody>
      </p:sp>
      <p:sp>
        <p:nvSpPr>
          <p:cNvPr id="4" name="Footer Placeholder 3">
            <a:extLst>
              <a:ext uri="{FF2B5EF4-FFF2-40B4-BE49-F238E27FC236}">
                <a16:creationId xmlns:a16="http://schemas.microsoft.com/office/drawing/2014/main" id="{722A0B1C-299C-49A2-80A7-02B4BD39781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643615A0-CC94-44C9-B05C-87B2E2C3B134}"/>
              </a:ext>
            </a:extLst>
          </p:cNvPr>
          <p:cNvPicPr>
            <a:picLocks noChangeAspect="1"/>
          </p:cNvPicPr>
          <p:nvPr/>
        </p:nvPicPr>
        <p:blipFill>
          <a:blip r:embed="rId2"/>
          <a:stretch>
            <a:fillRect/>
          </a:stretch>
        </p:blipFill>
        <p:spPr>
          <a:xfrm>
            <a:off x="872042" y="134165"/>
            <a:ext cx="1942384" cy="985760"/>
          </a:xfrm>
          <a:prstGeom prst="rect">
            <a:avLst/>
          </a:prstGeom>
        </p:spPr>
      </p:pic>
    </p:spTree>
    <p:extLst>
      <p:ext uri="{BB962C8B-B14F-4D97-AF65-F5344CB8AC3E}">
        <p14:creationId xmlns:p14="http://schemas.microsoft.com/office/powerpoint/2010/main" val="1638425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479E-E8E9-405D-BB96-7B3DA82DBA7B}"/>
              </a:ext>
            </a:extLst>
          </p:cNvPr>
          <p:cNvSpPr>
            <a:spLocks noGrp="1"/>
          </p:cNvSpPr>
          <p:nvPr>
            <p:ph type="title"/>
          </p:nvPr>
        </p:nvSpPr>
        <p:spPr/>
        <p:txBody>
          <a:bodyPr/>
          <a:lstStyle/>
          <a:p>
            <a:r>
              <a:rPr lang="hr-HR" dirty="0"/>
              <a:t>Sudska nadležnost</a:t>
            </a:r>
          </a:p>
        </p:txBody>
      </p:sp>
      <p:sp>
        <p:nvSpPr>
          <p:cNvPr id="3" name="Content Placeholder 2">
            <a:extLst>
              <a:ext uri="{FF2B5EF4-FFF2-40B4-BE49-F238E27FC236}">
                <a16:creationId xmlns:a16="http://schemas.microsoft.com/office/drawing/2014/main" id="{4286FA60-0823-45CB-94C0-9E2E71BA0905}"/>
              </a:ext>
            </a:extLst>
          </p:cNvPr>
          <p:cNvSpPr>
            <a:spLocks noGrp="1"/>
          </p:cNvSpPr>
          <p:nvPr>
            <p:ph idx="1"/>
          </p:nvPr>
        </p:nvSpPr>
        <p:spPr/>
        <p:txBody>
          <a:bodyPr/>
          <a:lstStyle/>
          <a:p>
            <a:pPr marL="0" indent="0">
              <a:buNone/>
            </a:pPr>
            <a:r>
              <a:rPr lang="hr-HR" sz="1800" b="1" i="1" dirty="0" err="1"/>
              <a:t>Hornsby</a:t>
            </a:r>
            <a:r>
              <a:rPr lang="hr-HR" sz="1800" b="1" i="1" dirty="0"/>
              <a:t> v. Lufthansa German Airlines</a:t>
            </a:r>
            <a:r>
              <a:rPr lang="hr-HR" b="1" dirty="0"/>
              <a:t> </a:t>
            </a:r>
            <a:r>
              <a:rPr lang="hr-HR" dirty="0"/>
              <a:t>(2009)</a:t>
            </a:r>
          </a:p>
          <a:p>
            <a:pPr marL="0" indent="0">
              <a:buNone/>
            </a:pPr>
            <a:endParaRPr lang="hr-HR" dirty="0"/>
          </a:p>
          <a:p>
            <a:pPr>
              <a:buFont typeface="Arial" panose="020B0604020202020204" pitchFamily="34" charset="0"/>
              <a:buChar char="•"/>
            </a:pPr>
            <a:r>
              <a:rPr lang="hr-HR" dirty="0"/>
              <a:t>FRA-LAX segment (ne krajnja destinacija)</a:t>
            </a:r>
          </a:p>
          <a:p>
            <a:pPr>
              <a:buFont typeface="Arial" panose="020B0604020202020204" pitchFamily="34" charset="0"/>
              <a:buChar char="•"/>
            </a:pPr>
            <a:r>
              <a:rPr lang="hr-HR" dirty="0"/>
              <a:t>LH: tužiteljica ima prebivalište i stalno boravište u Njemačkoj (osporavanje nadležnosti američkog suda): bankovni račun, doktor, telefon, pošta, prodana kuća u SAD-u</a:t>
            </a:r>
          </a:p>
          <a:p>
            <a:pPr>
              <a:buFont typeface="Arial" panose="020B0604020202020204" pitchFamily="34" charset="0"/>
              <a:buChar char="•"/>
            </a:pPr>
            <a:r>
              <a:rPr lang="hr-HR" dirty="0"/>
              <a:t>Tužiteljica: kalifornijska vozačka dozvola, bankovni račun, PO </a:t>
            </a:r>
            <a:r>
              <a:rPr lang="hr-HR" dirty="0" err="1"/>
              <a:t>box</a:t>
            </a:r>
            <a:r>
              <a:rPr lang="hr-HR" dirty="0"/>
              <a:t>, glasala na izborima i podnijela poreznu prijavu u SAD-u </a:t>
            </a:r>
            <a:r>
              <a:rPr lang="hr-HR" dirty="0">
                <a:sym typeface="Wingdings" panose="05000000000000000000" pitchFamily="2" charset="2"/>
              </a:rPr>
              <a:t> nikada nije namjeravala postati stalni stanovnik Njemačke </a:t>
            </a:r>
          </a:p>
          <a:p>
            <a:pPr>
              <a:buFont typeface="Arial" panose="020B0604020202020204" pitchFamily="34" charset="0"/>
              <a:buChar char="•"/>
            </a:pPr>
            <a:r>
              <a:rPr lang="hr-HR" dirty="0">
                <a:sym typeface="Wingdings" panose="05000000000000000000" pitchFamily="2" charset="2"/>
              </a:rPr>
              <a:t>„</a:t>
            </a:r>
            <a:r>
              <a:rPr lang="hr-HR" i="1" dirty="0" err="1">
                <a:sym typeface="Wingdings" panose="05000000000000000000" pitchFamily="2" charset="2"/>
              </a:rPr>
              <a:t>it</a:t>
            </a:r>
            <a:r>
              <a:rPr lang="hr-HR" i="1" dirty="0">
                <a:sym typeface="Wingdings" panose="05000000000000000000" pitchFamily="2" charset="2"/>
              </a:rPr>
              <a:t> </a:t>
            </a:r>
            <a:r>
              <a:rPr lang="hr-HR" i="1" dirty="0" err="1">
                <a:sym typeface="Wingdings" panose="05000000000000000000" pitchFamily="2" charset="2"/>
              </a:rPr>
              <a:t>was</a:t>
            </a:r>
            <a:r>
              <a:rPr lang="hr-HR" i="1" dirty="0">
                <a:sym typeface="Wingdings" panose="05000000000000000000" pitchFamily="2" charset="2"/>
              </a:rPr>
              <a:t> more </a:t>
            </a:r>
            <a:r>
              <a:rPr lang="hr-HR" i="1" dirty="0" err="1">
                <a:sym typeface="Wingdings" panose="05000000000000000000" pitchFamily="2" charset="2"/>
              </a:rPr>
              <a:t>likely</a:t>
            </a:r>
            <a:r>
              <a:rPr lang="hr-HR" i="1" dirty="0">
                <a:sym typeface="Wingdings" panose="05000000000000000000" pitchFamily="2" charset="2"/>
              </a:rPr>
              <a:t> </a:t>
            </a:r>
            <a:r>
              <a:rPr lang="hr-HR" i="1" dirty="0" err="1">
                <a:sym typeface="Wingdings" panose="05000000000000000000" pitchFamily="2" charset="2"/>
              </a:rPr>
              <a:t>than</a:t>
            </a:r>
            <a:r>
              <a:rPr lang="hr-HR" i="1" dirty="0">
                <a:sym typeface="Wingdings" panose="05000000000000000000" pitchFamily="2" charset="2"/>
              </a:rPr>
              <a:t> </a:t>
            </a:r>
            <a:r>
              <a:rPr lang="hr-HR" i="1" dirty="0" err="1">
                <a:sym typeface="Wingdings" panose="05000000000000000000" pitchFamily="2" charset="2"/>
              </a:rPr>
              <a:t>not</a:t>
            </a:r>
            <a:r>
              <a:rPr lang="hr-HR" i="1" dirty="0">
                <a:sym typeface="Wingdings" panose="05000000000000000000" pitchFamily="2" charset="2"/>
              </a:rPr>
              <a:t> </a:t>
            </a:r>
            <a:r>
              <a:rPr lang="hr-HR" i="1" dirty="0" err="1">
                <a:sym typeface="Wingdings" panose="05000000000000000000" pitchFamily="2" charset="2"/>
              </a:rPr>
              <a:t>that</a:t>
            </a:r>
            <a:r>
              <a:rPr lang="hr-HR" i="1" dirty="0">
                <a:sym typeface="Wingdings" panose="05000000000000000000" pitchFamily="2" charset="2"/>
              </a:rPr>
              <a:t> </a:t>
            </a:r>
            <a:r>
              <a:rPr lang="hr-HR" i="1" dirty="0" err="1">
                <a:sym typeface="Wingdings" panose="05000000000000000000" pitchFamily="2" charset="2"/>
              </a:rPr>
              <a:t>the</a:t>
            </a:r>
            <a:r>
              <a:rPr lang="hr-HR" i="1" dirty="0">
                <a:sym typeface="Wingdings" panose="05000000000000000000" pitchFamily="2" charset="2"/>
              </a:rPr>
              <a:t> </a:t>
            </a:r>
            <a:r>
              <a:rPr lang="hr-HR" i="1" dirty="0" err="1">
                <a:sym typeface="Wingdings" panose="05000000000000000000" pitchFamily="2" charset="2"/>
              </a:rPr>
              <a:t>plaintiff</a:t>
            </a:r>
            <a:r>
              <a:rPr lang="hr-HR" i="1" dirty="0">
                <a:sym typeface="Wingdings" panose="05000000000000000000" pitchFamily="2" charset="2"/>
              </a:rPr>
              <a:t> </a:t>
            </a:r>
            <a:r>
              <a:rPr lang="hr-HR" i="1" dirty="0" err="1">
                <a:sym typeface="Wingdings" panose="05000000000000000000" pitchFamily="2" charset="2"/>
              </a:rPr>
              <a:t>intended</a:t>
            </a:r>
            <a:r>
              <a:rPr lang="hr-HR" i="1" dirty="0">
                <a:sym typeface="Wingdings" panose="05000000000000000000" pitchFamily="2" charset="2"/>
              </a:rPr>
              <a:t> to </a:t>
            </a:r>
            <a:r>
              <a:rPr lang="hr-HR" i="1" dirty="0" err="1">
                <a:sym typeface="Wingdings" panose="05000000000000000000" pitchFamily="2" charset="2"/>
              </a:rPr>
              <a:t>return</a:t>
            </a:r>
            <a:r>
              <a:rPr lang="hr-HR" i="1" dirty="0">
                <a:sym typeface="Wingdings" panose="05000000000000000000" pitchFamily="2" charset="2"/>
              </a:rPr>
              <a:t> to </a:t>
            </a:r>
            <a:r>
              <a:rPr lang="hr-HR" i="1" dirty="0" err="1">
                <a:sym typeface="Wingdings" panose="05000000000000000000" pitchFamily="2" charset="2"/>
              </a:rPr>
              <a:t>the</a:t>
            </a:r>
            <a:r>
              <a:rPr lang="hr-HR" i="1" dirty="0">
                <a:sym typeface="Wingdings" panose="05000000000000000000" pitchFamily="2" charset="2"/>
              </a:rPr>
              <a:t> United </a:t>
            </a:r>
            <a:r>
              <a:rPr lang="hr-HR" i="1" dirty="0" err="1">
                <a:sym typeface="Wingdings" panose="05000000000000000000" pitchFamily="2" charset="2"/>
              </a:rPr>
              <a:t>States</a:t>
            </a:r>
            <a:r>
              <a:rPr lang="hr-HR" dirty="0">
                <a:sym typeface="Wingdings" panose="05000000000000000000" pitchFamily="2" charset="2"/>
              </a:rPr>
              <a:t>”</a:t>
            </a:r>
          </a:p>
          <a:p>
            <a:pPr>
              <a:buFont typeface="Arial" panose="020B0604020202020204" pitchFamily="34" charset="0"/>
              <a:buChar char="•"/>
            </a:pPr>
            <a:endParaRPr lang="hr-HR" dirty="0">
              <a:sym typeface="Wingdings" panose="05000000000000000000" pitchFamily="2" charset="2"/>
            </a:endParaRPr>
          </a:p>
          <a:p>
            <a:pPr>
              <a:buFont typeface="Arial" panose="020B0604020202020204" pitchFamily="34" charset="0"/>
              <a:buChar char="•"/>
            </a:pPr>
            <a:endParaRPr lang="hr-HR" dirty="0">
              <a:sym typeface="Wingdings" panose="05000000000000000000" pitchFamily="2" charset="2"/>
            </a:endParaRPr>
          </a:p>
          <a:p>
            <a:pPr>
              <a:buFont typeface="Arial" panose="020B0604020202020204" pitchFamily="34" charset="0"/>
              <a:buChar char="•"/>
            </a:pPr>
            <a:endParaRPr lang="hr-HR" dirty="0"/>
          </a:p>
        </p:txBody>
      </p:sp>
      <p:sp>
        <p:nvSpPr>
          <p:cNvPr id="4" name="Footer Placeholder 3">
            <a:extLst>
              <a:ext uri="{FF2B5EF4-FFF2-40B4-BE49-F238E27FC236}">
                <a16:creationId xmlns:a16="http://schemas.microsoft.com/office/drawing/2014/main" id="{722A0B1C-299C-49A2-80A7-02B4BD39781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643615A0-CC94-44C9-B05C-87B2E2C3B134}"/>
              </a:ext>
            </a:extLst>
          </p:cNvPr>
          <p:cNvPicPr>
            <a:picLocks noChangeAspect="1"/>
          </p:cNvPicPr>
          <p:nvPr/>
        </p:nvPicPr>
        <p:blipFill>
          <a:blip r:embed="rId2"/>
          <a:stretch>
            <a:fillRect/>
          </a:stretch>
        </p:blipFill>
        <p:spPr>
          <a:xfrm>
            <a:off x="872042" y="134165"/>
            <a:ext cx="1942384" cy="985760"/>
          </a:xfrm>
          <a:prstGeom prst="rect">
            <a:avLst/>
          </a:prstGeom>
        </p:spPr>
      </p:pic>
    </p:spTree>
    <p:extLst>
      <p:ext uri="{BB962C8B-B14F-4D97-AF65-F5344CB8AC3E}">
        <p14:creationId xmlns:p14="http://schemas.microsoft.com/office/powerpoint/2010/main" val="3204764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479E-E8E9-405D-BB96-7B3DA82DBA7B}"/>
              </a:ext>
            </a:extLst>
          </p:cNvPr>
          <p:cNvSpPr>
            <a:spLocks noGrp="1"/>
          </p:cNvSpPr>
          <p:nvPr>
            <p:ph type="title"/>
          </p:nvPr>
        </p:nvSpPr>
        <p:spPr/>
        <p:txBody>
          <a:bodyPr/>
          <a:lstStyle/>
          <a:p>
            <a:r>
              <a:rPr lang="hr-HR" dirty="0"/>
              <a:t>Zastarni rokovi</a:t>
            </a:r>
          </a:p>
        </p:txBody>
      </p:sp>
      <p:sp>
        <p:nvSpPr>
          <p:cNvPr id="3" name="Content Placeholder 2">
            <a:extLst>
              <a:ext uri="{FF2B5EF4-FFF2-40B4-BE49-F238E27FC236}">
                <a16:creationId xmlns:a16="http://schemas.microsoft.com/office/drawing/2014/main" id="{4286FA60-0823-45CB-94C0-9E2E71BA0905}"/>
              </a:ext>
            </a:extLst>
          </p:cNvPr>
          <p:cNvSpPr>
            <a:spLocks noGrp="1"/>
          </p:cNvSpPr>
          <p:nvPr>
            <p:ph idx="1"/>
          </p:nvPr>
        </p:nvSpPr>
        <p:spPr/>
        <p:txBody>
          <a:bodyPr/>
          <a:lstStyle/>
          <a:p>
            <a:r>
              <a:rPr lang="hr-HR" dirty="0"/>
              <a:t>Pravo na naknadu štete prestaje ako se tužba ne podnese u roku od </a:t>
            </a:r>
            <a:r>
              <a:rPr lang="hr-HR" b="1" dirty="0"/>
              <a:t>dvije godine</a:t>
            </a:r>
            <a:r>
              <a:rPr lang="hr-HR" dirty="0"/>
              <a:t> računajući od datuma dolaska u mjesto odredišta ili od datuma kada je zrakoplov trebao stići ili od datuma kada je teret zaustavljen.</a:t>
            </a:r>
          </a:p>
          <a:p>
            <a:r>
              <a:rPr lang="hr-HR" dirty="0"/>
              <a:t>Ne primjenjuju se nacionalni propisi/</a:t>
            </a:r>
            <a:r>
              <a:rPr lang="hr-HR" dirty="0" err="1"/>
              <a:t>zastarni</a:t>
            </a:r>
            <a:r>
              <a:rPr lang="hr-HR" dirty="0"/>
              <a:t> rokovi</a:t>
            </a:r>
          </a:p>
          <a:p>
            <a:r>
              <a:rPr lang="hr-HR" dirty="0"/>
              <a:t>≠ Uredba 261/2004; primjenjuju se nacionalni propisi o zastari</a:t>
            </a:r>
          </a:p>
        </p:txBody>
      </p:sp>
      <p:sp>
        <p:nvSpPr>
          <p:cNvPr id="4" name="Footer Placeholder 3">
            <a:extLst>
              <a:ext uri="{FF2B5EF4-FFF2-40B4-BE49-F238E27FC236}">
                <a16:creationId xmlns:a16="http://schemas.microsoft.com/office/drawing/2014/main" id="{722A0B1C-299C-49A2-80A7-02B4BD39781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643615A0-CC94-44C9-B05C-87B2E2C3B134}"/>
              </a:ext>
            </a:extLst>
          </p:cNvPr>
          <p:cNvPicPr>
            <a:picLocks noChangeAspect="1"/>
          </p:cNvPicPr>
          <p:nvPr/>
        </p:nvPicPr>
        <p:blipFill>
          <a:blip r:embed="rId2"/>
          <a:stretch>
            <a:fillRect/>
          </a:stretch>
        </p:blipFill>
        <p:spPr>
          <a:xfrm>
            <a:off x="872042" y="134165"/>
            <a:ext cx="1942384" cy="985760"/>
          </a:xfrm>
          <a:prstGeom prst="rect">
            <a:avLst/>
          </a:prstGeom>
        </p:spPr>
      </p:pic>
    </p:spTree>
    <p:extLst>
      <p:ext uri="{BB962C8B-B14F-4D97-AF65-F5344CB8AC3E}">
        <p14:creationId xmlns:p14="http://schemas.microsoft.com/office/powerpoint/2010/main" val="3423763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Koji izvori uređuju ugovor o prijevozu putnika i prtljage zrakom?</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4233190"/>
              </p:ext>
            </p:extLst>
          </p:nvPr>
        </p:nvGraphicFramePr>
        <p:xfrm>
          <a:off x="3868738" y="863600"/>
          <a:ext cx="7315200"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a:t>4. Radionica "Zračno pravo" HDTP-HUP, 24. studeni 2017.</a:t>
            </a:r>
            <a:endParaRPr lang="en-US" dirty="0"/>
          </a:p>
        </p:txBody>
      </p:sp>
      <p:pic>
        <p:nvPicPr>
          <p:cNvPr id="6" name="Content Placeholder 4"/>
          <p:cNvPicPr>
            <a:picLocks noChangeAspect="1"/>
          </p:cNvPicPr>
          <p:nvPr/>
        </p:nvPicPr>
        <p:blipFill>
          <a:blip r:embed="rId7"/>
          <a:stretch>
            <a:fillRect/>
          </a:stretch>
        </p:blipFill>
        <p:spPr>
          <a:xfrm>
            <a:off x="755468" y="0"/>
            <a:ext cx="1942384" cy="985760"/>
          </a:xfrm>
          <a:prstGeom prst="rect">
            <a:avLst/>
          </a:prstGeom>
        </p:spPr>
      </p:pic>
    </p:spTree>
    <p:extLst>
      <p:ext uri="{BB962C8B-B14F-4D97-AF65-F5344CB8AC3E}">
        <p14:creationId xmlns:p14="http://schemas.microsoft.com/office/powerpoint/2010/main" val="1302250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B3F5-9D9C-4F61-BD4D-250B3383F9B4}"/>
              </a:ext>
            </a:extLst>
          </p:cNvPr>
          <p:cNvSpPr>
            <a:spLocks noGrp="1"/>
          </p:cNvSpPr>
          <p:nvPr>
            <p:ph type="title"/>
          </p:nvPr>
        </p:nvSpPr>
        <p:spPr/>
        <p:txBody>
          <a:bodyPr>
            <a:normAutofit/>
          </a:bodyPr>
          <a:lstStyle/>
          <a:p>
            <a:r>
              <a:rPr lang="hr-HR" sz="3200" dirty="0"/>
              <a:t>PRIJEVOZ U KOJEM SUDJELUJE VIŠE PRIJEVOZNIKA</a:t>
            </a:r>
          </a:p>
        </p:txBody>
      </p:sp>
      <p:sp>
        <p:nvSpPr>
          <p:cNvPr id="3" name="Content Placeholder 2">
            <a:extLst>
              <a:ext uri="{FF2B5EF4-FFF2-40B4-BE49-F238E27FC236}">
                <a16:creationId xmlns:a16="http://schemas.microsoft.com/office/drawing/2014/main" id="{2743C9F8-2D8D-4F75-9537-2A532CB7747F}"/>
              </a:ext>
            </a:extLst>
          </p:cNvPr>
          <p:cNvSpPr>
            <a:spLocks noGrp="1"/>
          </p:cNvSpPr>
          <p:nvPr>
            <p:ph idx="1"/>
          </p:nvPr>
        </p:nvSpPr>
        <p:spPr/>
        <p:txBody>
          <a:bodyPr/>
          <a:lstStyle/>
          <a:p>
            <a:r>
              <a:rPr lang="hr-HR" u="sng" dirty="0"/>
              <a:t>Uzastopni prijevoz</a:t>
            </a:r>
            <a:r>
              <a:rPr lang="hr-HR" dirty="0"/>
              <a:t>; prijevoz obavlja nekoliko uzastopnih prijevoznika</a:t>
            </a:r>
          </a:p>
          <a:p>
            <a:endParaRPr lang="hr-HR" dirty="0"/>
          </a:p>
          <a:p>
            <a:r>
              <a:rPr lang="hr-HR" u="sng" dirty="0"/>
              <a:t>Mješoviti prijevoz</a:t>
            </a:r>
            <a:r>
              <a:rPr lang="hr-HR" dirty="0"/>
              <a:t>; djelomično obavljen zrakom, a djelomično nekim drugim načinom prijevoza</a:t>
            </a:r>
          </a:p>
          <a:p>
            <a:endParaRPr lang="hr-HR" dirty="0"/>
          </a:p>
          <a:p>
            <a:r>
              <a:rPr lang="hr-HR" u="sng" dirty="0"/>
              <a:t>Ugovorni/stvarni prijevoznik</a:t>
            </a:r>
            <a:r>
              <a:rPr lang="hr-HR" dirty="0"/>
              <a:t>; sklopio ugovor o prijevozu sa putnikom/izvodi ili namjerava izvesti let </a:t>
            </a:r>
          </a:p>
        </p:txBody>
      </p:sp>
      <p:sp>
        <p:nvSpPr>
          <p:cNvPr id="4" name="Footer Placeholder 3">
            <a:extLst>
              <a:ext uri="{FF2B5EF4-FFF2-40B4-BE49-F238E27FC236}">
                <a16:creationId xmlns:a16="http://schemas.microsoft.com/office/drawing/2014/main" id="{236DE012-1B82-4988-9BF1-D130B986DF1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27927232-F257-48E5-AA4C-90CB2270592A}"/>
              </a:ext>
            </a:extLst>
          </p:cNvPr>
          <p:cNvPicPr>
            <a:picLocks noChangeAspect="1"/>
          </p:cNvPicPr>
          <p:nvPr/>
        </p:nvPicPr>
        <p:blipFill>
          <a:blip r:embed="rId2"/>
          <a:stretch>
            <a:fillRect/>
          </a:stretch>
        </p:blipFill>
        <p:spPr>
          <a:xfrm>
            <a:off x="872042" y="134165"/>
            <a:ext cx="1942384" cy="985760"/>
          </a:xfrm>
          <a:prstGeom prst="rect">
            <a:avLst/>
          </a:prstGeom>
        </p:spPr>
      </p:pic>
    </p:spTree>
    <p:extLst>
      <p:ext uri="{BB962C8B-B14F-4D97-AF65-F5344CB8AC3E}">
        <p14:creationId xmlns:p14="http://schemas.microsoft.com/office/powerpoint/2010/main" val="2101463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479E-E8E9-405D-BB96-7B3DA82DBA7B}"/>
              </a:ext>
            </a:extLst>
          </p:cNvPr>
          <p:cNvSpPr>
            <a:spLocks noGrp="1"/>
          </p:cNvSpPr>
          <p:nvPr>
            <p:ph type="title"/>
          </p:nvPr>
        </p:nvSpPr>
        <p:spPr/>
        <p:txBody>
          <a:bodyPr/>
          <a:lstStyle/>
          <a:p>
            <a:r>
              <a:rPr lang="hr-HR" dirty="0"/>
              <a:t>Uzastopni prijevoz</a:t>
            </a:r>
          </a:p>
        </p:txBody>
      </p:sp>
      <p:sp>
        <p:nvSpPr>
          <p:cNvPr id="3" name="Content Placeholder 2">
            <a:extLst>
              <a:ext uri="{FF2B5EF4-FFF2-40B4-BE49-F238E27FC236}">
                <a16:creationId xmlns:a16="http://schemas.microsoft.com/office/drawing/2014/main" id="{4286FA60-0823-45CB-94C0-9E2E71BA0905}"/>
              </a:ext>
            </a:extLst>
          </p:cNvPr>
          <p:cNvSpPr>
            <a:spLocks noGrp="1"/>
          </p:cNvSpPr>
          <p:nvPr>
            <p:ph idx="1"/>
          </p:nvPr>
        </p:nvSpPr>
        <p:spPr/>
        <p:txBody>
          <a:bodyPr>
            <a:normAutofit fontScale="92500" lnSpcReduction="10000"/>
          </a:bodyPr>
          <a:lstStyle/>
          <a:p>
            <a:r>
              <a:rPr lang="hr-HR" dirty="0"/>
              <a:t>Prijevoz koji će obaviti nekoliko uzastopnih prijevoznika smatra se, </a:t>
            </a:r>
            <a:r>
              <a:rPr lang="hr-HR" u="sng" dirty="0"/>
              <a:t>jednim nedjeljivim prijevozom </a:t>
            </a:r>
            <a:r>
              <a:rPr lang="hr-HR" dirty="0"/>
              <a:t>ako ga stranke smatraju jednim letom, bilo da je ugovoren u obliku jednog ugovora ili niza ugovora </a:t>
            </a:r>
          </a:p>
          <a:p>
            <a:r>
              <a:rPr lang="hr-HR" dirty="0"/>
              <a:t>ne gubi svoj međunarodni karakter samo zato što će se jedan ugovor ili niz ugovora provesti u cijelosti unutar državnog područja iste države</a:t>
            </a:r>
          </a:p>
          <a:p>
            <a:r>
              <a:rPr lang="hr-HR" dirty="0"/>
              <a:t>svaki prijevoznik podliježe odredbama Konvencije i smatra se jednom od stranaka ugovora o prijevozu tako dugo dok se ugovor odnosi na prijevoz koji se obavlja pod njegovim nadzorom</a:t>
            </a:r>
          </a:p>
          <a:p>
            <a:r>
              <a:rPr lang="hr-HR" dirty="0"/>
              <a:t>putnik može podnijeti tužbu </a:t>
            </a:r>
            <a:r>
              <a:rPr lang="hr-HR" u="sng" dirty="0"/>
              <a:t>isključivo protiv prijevoznika koji je obavljao prijevoz</a:t>
            </a:r>
            <a:r>
              <a:rPr lang="hr-HR" dirty="0"/>
              <a:t> tijekom kojeg je došlo do nesreće ili kašnjenja, osim u slučaju kada, na temelju izričitog sporazuma, prvi prijevoznik preuzima odgovornost za cjelokupno putovanje</a:t>
            </a:r>
          </a:p>
          <a:p>
            <a:r>
              <a:rPr lang="hr-HR" dirty="0"/>
              <a:t>prtljaga ili teret - pravo na podnošenje tužbe protiv prvog prijevoznika, a putnik ili pošiljatelj koji je ovlašten na isporuku imat će pravo podnošenja tužbe protiv </a:t>
            </a:r>
            <a:r>
              <a:rPr lang="hr-HR" u="sng" dirty="0"/>
              <a:t>posljednjeg prijevoznika</a:t>
            </a:r>
            <a:r>
              <a:rPr lang="hr-HR" dirty="0"/>
              <a:t>, te nadalje, protiv </a:t>
            </a:r>
            <a:r>
              <a:rPr lang="hr-HR" u="sng" dirty="0"/>
              <a:t>prijevoznika koji je obavio prijevoz tijekom kojeg je došlo do uništenja, gubitka, štete ili kašnjenja</a:t>
            </a:r>
            <a:r>
              <a:rPr lang="hr-HR" dirty="0"/>
              <a:t> – solidarno odgovorni putniku ili pošiljatelju ili primatelju</a:t>
            </a:r>
          </a:p>
        </p:txBody>
      </p:sp>
      <p:sp>
        <p:nvSpPr>
          <p:cNvPr id="4" name="Footer Placeholder 3">
            <a:extLst>
              <a:ext uri="{FF2B5EF4-FFF2-40B4-BE49-F238E27FC236}">
                <a16:creationId xmlns:a16="http://schemas.microsoft.com/office/drawing/2014/main" id="{722A0B1C-299C-49A2-80A7-02B4BD39781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643615A0-CC94-44C9-B05C-87B2E2C3B134}"/>
              </a:ext>
            </a:extLst>
          </p:cNvPr>
          <p:cNvPicPr>
            <a:picLocks noChangeAspect="1"/>
          </p:cNvPicPr>
          <p:nvPr/>
        </p:nvPicPr>
        <p:blipFill>
          <a:blip r:embed="rId2"/>
          <a:stretch>
            <a:fillRect/>
          </a:stretch>
        </p:blipFill>
        <p:spPr>
          <a:xfrm>
            <a:off x="872042" y="134165"/>
            <a:ext cx="1942384" cy="985760"/>
          </a:xfrm>
          <a:prstGeom prst="rect">
            <a:avLst/>
          </a:prstGeom>
        </p:spPr>
      </p:pic>
    </p:spTree>
    <p:extLst>
      <p:ext uri="{BB962C8B-B14F-4D97-AF65-F5344CB8AC3E}">
        <p14:creationId xmlns:p14="http://schemas.microsoft.com/office/powerpoint/2010/main" val="3101108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69635-0745-42F8-AECA-670817B595CE}"/>
              </a:ext>
            </a:extLst>
          </p:cNvPr>
          <p:cNvSpPr>
            <a:spLocks noGrp="1"/>
          </p:cNvSpPr>
          <p:nvPr>
            <p:ph type="title"/>
          </p:nvPr>
        </p:nvSpPr>
        <p:spPr/>
        <p:txBody>
          <a:bodyPr/>
          <a:lstStyle/>
          <a:p>
            <a:r>
              <a:rPr lang="hr-HR" dirty="0"/>
              <a:t>Mješoviti (kombinirani) prijevoz</a:t>
            </a:r>
          </a:p>
        </p:txBody>
      </p:sp>
      <p:sp>
        <p:nvSpPr>
          <p:cNvPr id="3" name="Content Placeholder 2">
            <a:extLst>
              <a:ext uri="{FF2B5EF4-FFF2-40B4-BE49-F238E27FC236}">
                <a16:creationId xmlns:a16="http://schemas.microsoft.com/office/drawing/2014/main" id="{15DBA528-B518-4CAE-B464-3E609286EAF7}"/>
              </a:ext>
            </a:extLst>
          </p:cNvPr>
          <p:cNvSpPr>
            <a:spLocks noGrp="1"/>
          </p:cNvSpPr>
          <p:nvPr>
            <p:ph idx="1"/>
          </p:nvPr>
        </p:nvSpPr>
        <p:spPr/>
        <p:txBody>
          <a:bodyPr>
            <a:normAutofit fontScale="92500" lnSpcReduction="10000"/>
          </a:bodyPr>
          <a:lstStyle/>
          <a:p>
            <a:r>
              <a:rPr lang="hr-HR" dirty="0"/>
              <a:t>djelomično obavljen zrakom, a djelomično nekim drugim načinom prijevoza: odredbe Konvencije se primjenjuju isključivo na zračni prijevoz pod uvjetom da se radi o međunarodnom zračnom prijevozu</a:t>
            </a:r>
          </a:p>
          <a:p>
            <a:endParaRPr lang="hr-HR" dirty="0"/>
          </a:p>
          <a:p>
            <a:r>
              <a:rPr lang="hr-HR" dirty="0"/>
              <a:t>ZOSZP: „Prijevoznik koji je sklopio ugovor o mješovitom prijevozu odgovara za štetu prema propisima o naknadi štete koji vrijede za prijevoznika na čijem je dijelu puta nastala šteta.”</a:t>
            </a:r>
          </a:p>
          <a:p>
            <a:endParaRPr lang="hr-HR" dirty="0"/>
          </a:p>
          <a:p>
            <a:r>
              <a:rPr lang="hr-HR" dirty="0"/>
              <a:t>M99: prijevoz tereta: razdoblje zračnog prijevoza ne proteže se na kopneni prijevoz, pomorski prijevoz, niti na prijevoz unutarnjim vodama izvršen izvan zračne luke. Ako se, unatoč tome, takav prijevoz obavi u okviru provedbe ugovora o zračnom prijevozu u svrhu utovara, isporuke ili pretovara, smatrat će se, ako se ne dokaže suprotno, da je bilo koja od takvih šteta proizišla iz nekog događaja koji se odvio tijekom zračnog prijevoza. Ako prijevoznik bez odobrenja pošiljatelja zamijeni prijevoz nekim drugim načinom u cijelosti ili na dijelu prijevoza za koji su stranke sklopile ugovor o zračnom prijevozu, za takav će se prijevoz obavljen nekim drugim načinom smatrati da spada u razdoblje zračnog prijevoza.</a:t>
            </a:r>
          </a:p>
        </p:txBody>
      </p:sp>
      <p:sp>
        <p:nvSpPr>
          <p:cNvPr id="4" name="Footer Placeholder 3">
            <a:extLst>
              <a:ext uri="{FF2B5EF4-FFF2-40B4-BE49-F238E27FC236}">
                <a16:creationId xmlns:a16="http://schemas.microsoft.com/office/drawing/2014/main" id="{C0582CC0-33DF-4EB0-B9EF-C393D62BDF4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4. </a:t>
            </a:r>
            <a:r>
              <a:rPr kumimoji="0" lang="en-US" sz="1100" b="0" i="0" u="none" strike="noStrike" kern="1200" cap="none" spc="0" normalizeH="0" baseline="0" noProof="0" dirty="0" err="1">
                <a:ln>
                  <a:noFill/>
                </a:ln>
                <a:solidFill>
                  <a:srgbClr val="000000">
                    <a:lumMod val="50000"/>
                    <a:lumOff val="50000"/>
                  </a:srgbClr>
                </a:solidFill>
                <a:effectLst/>
                <a:uLnTx/>
                <a:uFillTx/>
                <a:latin typeface="Corbel" panose="020B0503020204020204"/>
                <a:ea typeface="+mn-ea"/>
                <a:cs typeface="+mn-cs"/>
              </a:rPr>
              <a:t>Radionica</a:t>
            </a:r>
            <a:r>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 "</a:t>
            </a:r>
            <a:r>
              <a:rPr kumimoji="0" lang="en-US" sz="1100" b="0" i="0" u="none" strike="noStrike" kern="1200" cap="none" spc="0" normalizeH="0" baseline="0" noProof="0" dirty="0" err="1">
                <a:ln>
                  <a:noFill/>
                </a:ln>
                <a:solidFill>
                  <a:srgbClr val="000000">
                    <a:lumMod val="50000"/>
                    <a:lumOff val="50000"/>
                  </a:srgbClr>
                </a:solidFill>
                <a:effectLst/>
                <a:uLnTx/>
                <a:uFillTx/>
                <a:latin typeface="Corbel" panose="020B0503020204020204"/>
                <a:ea typeface="+mn-ea"/>
                <a:cs typeface="+mn-cs"/>
              </a:rPr>
              <a:t>Zračno</a:t>
            </a:r>
            <a:r>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 </a:t>
            </a:r>
            <a:r>
              <a:rPr kumimoji="0" lang="en-US" sz="1100" b="0" i="0" u="none" strike="noStrike" kern="1200" cap="none" spc="0" normalizeH="0" baseline="0" noProof="0" dirty="0" err="1">
                <a:ln>
                  <a:noFill/>
                </a:ln>
                <a:solidFill>
                  <a:srgbClr val="000000">
                    <a:lumMod val="50000"/>
                    <a:lumOff val="50000"/>
                  </a:srgbClr>
                </a:solidFill>
                <a:effectLst/>
                <a:uLnTx/>
                <a:uFillTx/>
                <a:latin typeface="Corbel" panose="020B0503020204020204"/>
                <a:ea typeface="+mn-ea"/>
                <a:cs typeface="+mn-cs"/>
              </a:rPr>
              <a:t>pravo</a:t>
            </a:r>
            <a:r>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 HDTP-HUP, 24. </a:t>
            </a:r>
            <a:r>
              <a:rPr kumimoji="0" lang="en-US" sz="1100" b="0" i="0" u="none" strike="noStrike" kern="1200" cap="none" spc="0" normalizeH="0" baseline="0" noProof="0" dirty="0" err="1">
                <a:ln>
                  <a:noFill/>
                </a:ln>
                <a:solidFill>
                  <a:srgbClr val="000000">
                    <a:lumMod val="50000"/>
                    <a:lumOff val="50000"/>
                  </a:srgbClr>
                </a:solidFill>
                <a:effectLst/>
                <a:uLnTx/>
                <a:uFillTx/>
                <a:latin typeface="Corbel" panose="020B0503020204020204"/>
                <a:ea typeface="+mn-ea"/>
                <a:cs typeface="+mn-cs"/>
              </a:rPr>
              <a:t>studeni</a:t>
            </a:r>
            <a:r>
              <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 2017.</a:t>
            </a:r>
          </a:p>
        </p:txBody>
      </p:sp>
      <p:pic>
        <p:nvPicPr>
          <p:cNvPr id="5" name="Content Placeholder 4">
            <a:extLst>
              <a:ext uri="{FF2B5EF4-FFF2-40B4-BE49-F238E27FC236}">
                <a16:creationId xmlns:a16="http://schemas.microsoft.com/office/drawing/2014/main" id="{D5059425-C4A3-44F5-B66F-D828D7929475}"/>
              </a:ext>
            </a:extLst>
          </p:cNvPr>
          <p:cNvPicPr>
            <a:picLocks noChangeAspect="1"/>
          </p:cNvPicPr>
          <p:nvPr/>
        </p:nvPicPr>
        <p:blipFill>
          <a:blip r:embed="rId2"/>
          <a:stretch>
            <a:fillRect/>
          </a:stretch>
        </p:blipFill>
        <p:spPr>
          <a:xfrm>
            <a:off x="872042" y="134165"/>
            <a:ext cx="1942384" cy="985760"/>
          </a:xfrm>
          <a:prstGeom prst="rect">
            <a:avLst/>
          </a:prstGeom>
        </p:spPr>
      </p:pic>
    </p:spTree>
    <p:extLst>
      <p:ext uri="{BB962C8B-B14F-4D97-AF65-F5344CB8AC3E}">
        <p14:creationId xmlns:p14="http://schemas.microsoft.com/office/powerpoint/2010/main" val="3034236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94AE-F123-4F3C-B5E3-D00D0AADDC2C}"/>
              </a:ext>
            </a:extLst>
          </p:cNvPr>
          <p:cNvSpPr>
            <a:spLocks noGrp="1"/>
          </p:cNvSpPr>
          <p:nvPr>
            <p:ph type="title"/>
          </p:nvPr>
        </p:nvSpPr>
        <p:spPr/>
        <p:txBody>
          <a:bodyPr/>
          <a:lstStyle/>
          <a:p>
            <a:r>
              <a:rPr lang="hr-HR" dirty="0"/>
              <a:t>Ugovorni prijevoznik</a:t>
            </a:r>
            <a:br>
              <a:rPr lang="hr-HR" dirty="0"/>
            </a:br>
            <a:br>
              <a:rPr lang="hr-HR" dirty="0"/>
            </a:br>
            <a:r>
              <a:rPr lang="hr-HR" dirty="0"/>
              <a:t>Stvarni prijevoznik</a:t>
            </a:r>
          </a:p>
        </p:txBody>
      </p:sp>
      <p:sp>
        <p:nvSpPr>
          <p:cNvPr id="3" name="Content Placeholder 2">
            <a:extLst>
              <a:ext uri="{FF2B5EF4-FFF2-40B4-BE49-F238E27FC236}">
                <a16:creationId xmlns:a16="http://schemas.microsoft.com/office/drawing/2014/main" id="{7A5EB653-3CFC-46B7-8764-6965E21BF5B0}"/>
              </a:ext>
            </a:extLst>
          </p:cNvPr>
          <p:cNvSpPr>
            <a:spLocks noGrp="1"/>
          </p:cNvSpPr>
          <p:nvPr>
            <p:ph idx="1"/>
          </p:nvPr>
        </p:nvSpPr>
        <p:spPr/>
        <p:txBody>
          <a:bodyPr>
            <a:normAutofit fontScale="92500" lnSpcReduction="20000"/>
          </a:bodyPr>
          <a:lstStyle/>
          <a:p>
            <a:r>
              <a:rPr lang="hr-HR" dirty="0"/>
              <a:t>Ako stvarni prijevoznik obavlja dio ili cjelokupan prijevoz koji podliježe ovoj Konvenciji, oba prijevoznika, i ugovorni i stvarni, podliježu odredbama ove Konvencije, i to prvi za cjelokupan prijevoz koji je predmetom ugovora, a drugi isključivo za prijevoz koji obavlja.</a:t>
            </a:r>
          </a:p>
          <a:p>
            <a:r>
              <a:rPr lang="hr-HR" dirty="0"/>
              <a:t>Postupci i propusti stvarnog prijevoznika i njegovih službenika i agenata kada djeluju u okviru svojih radnih mjesta se, u svezi s prijevozom kojeg je obavio stvarni prijevoznik, isto tako smatraju postupcima ugovornog prijevoznika.</a:t>
            </a:r>
          </a:p>
          <a:p>
            <a:endParaRPr lang="hr-HR" dirty="0"/>
          </a:p>
          <a:p>
            <a:r>
              <a:rPr lang="hr-HR" dirty="0"/>
              <a:t>Postupci i propusti ugovornog prijevoznika i njegovih službenika i agenata kada djeluju u okviru svojih radnih mjesta se, u svezi s prijevozom kojeg je obavio stvarni prijevoznik, smatraju isto tako postupcima stvarnog prijevoznika. Međutim, niti jedan takav postupak niti propust ne izvrgavaju stvarnog prijevoznika odgovornosti koja prekoračuje iznose navedene u člancima 21., 22., 23., i 24. </a:t>
            </a:r>
          </a:p>
          <a:p>
            <a:r>
              <a:rPr lang="hr-HR" dirty="0"/>
              <a:t>Bilo koji poseban sporazum prema kojem ugovorni prijevoznik preuzima obveze koje ova Konvencija ne nameće ili bilo kakvo odricanje od prava ili obrana koju ova Konvencija pruža ili bilo kakva posebna izjava interesa za isporuku u odredištu navedena u članku 22. ne utječe na stvarnog prijevoznika osim ako se on s time ne suglasi.</a:t>
            </a:r>
          </a:p>
        </p:txBody>
      </p:sp>
      <p:sp>
        <p:nvSpPr>
          <p:cNvPr id="4" name="Footer Placeholder 3">
            <a:extLst>
              <a:ext uri="{FF2B5EF4-FFF2-40B4-BE49-F238E27FC236}">
                <a16:creationId xmlns:a16="http://schemas.microsoft.com/office/drawing/2014/main" id="{DB9ABC84-2CB0-4E81-85B5-F9C896B615C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9DFC8FD1-5423-44D3-BADA-8C29E8012343}"/>
              </a:ext>
            </a:extLst>
          </p:cNvPr>
          <p:cNvPicPr>
            <a:picLocks noChangeAspect="1"/>
          </p:cNvPicPr>
          <p:nvPr/>
        </p:nvPicPr>
        <p:blipFill>
          <a:blip r:embed="rId2"/>
          <a:stretch>
            <a:fillRect/>
          </a:stretch>
        </p:blipFill>
        <p:spPr>
          <a:xfrm>
            <a:off x="872042" y="134165"/>
            <a:ext cx="1942384" cy="985760"/>
          </a:xfrm>
          <a:prstGeom prst="rect">
            <a:avLst/>
          </a:prstGeom>
        </p:spPr>
      </p:pic>
    </p:spTree>
    <p:extLst>
      <p:ext uri="{BB962C8B-B14F-4D97-AF65-F5344CB8AC3E}">
        <p14:creationId xmlns:p14="http://schemas.microsoft.com/office/powerpoint/2010/main" val="347470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94AE-F123-4F3C-B5E3-D00D0AADDC2C}"/>
              </a:ext>
            </a:extLst>
          </p:cNvPr>
          <p:cNvSpPr>
            <a:spLocks noGrp="1"/>
          </p:cNvSpPr>
          <p:nvPr>
            <p:ph type="title"/>
          </p:nvPr>
        </p:nvSpPr>
        <p:spPr/>
        <p:txBody>
          <a:bodyPr/>
          <a:lstStyle/>
          <a:p>
            <a:r>
              <a:rPr lang="hr-HR" dirty="0"/>
              <a:t>Ugovorni prijevoznik</a:t>
            </a:r>
            <a:br>
              <a:rPr lang="hr-HR" dirty="0"/>
            </a:br>
            <a:br>
              <a:rPr lang="hr-HR" dirty="0"/>
            </a:br>
            <a:r>
              <a:rPr lang="hr-HR" dirty="0"/>
              <a:t>Stvarni prijevoznik</a:t>
            </a:r>
          </a:p>
        </p:txBody>
      </p:sp>
      <p:sp>
        <p:nvSpPr>
          <p:cNvPr id="3" name="Content Placeholder 2">
            <a:extLst>
              <a:ext uri="{FF2B5EF4-FFF2-40B4-BE49-F238E27FC236}">
                <a16:creationId xmlns:a16="http://schemas.microsoft.com/office/drawing/2014/main" id="{7A5EB653-3CFC-46B7-8764-6965E21BF5B0}"/>
              </a:ext>
            </a:extLst>
          </p:cNvPr>
          <p:cNvSpPr>
            <a:spLocks noGrp="1"/>
          </p:cNvSpPr>
          <p:nvPr>
            <p:ph idx="1"/>
          </p:nvPr>
        </p:nvSpPr>
        <p:spPr/>
        <p:txBody>
          <a:bodyPr/>
          <a:lstStyle/>
          <a:p>
            <a:r>
              <a:rPr lang="hr-HR" dirty="0"/>
              <a:t>Bilo kakva pritužba koju treba sastavili ili uputa koju treba uručiti prijevozniku prema ovoj Konvenciji imat će isti učinak bez obzira da li je naslovljena na ugovornog prijevoznika ili na stvarnog prijevoznika.</a:t>
            </a:r>
          </a:p>
          <a:p>
            <a:r>
              <a:rPr lang="hr-HR" dirty="0"/>
              <a:t>U odnosu na prijevoz koji je obavio stvarni prijevoznik, odgovornost službenika ili agenta stvarnog ili ugovornog prijevoznika, ako su djelovali u okviru svoga radnog mjesta, ograničena je uvjetima i limitima kako je </a:t>
            </a:r>
            <a:r>
              <a:rPr lang="hr-HR" dirty="0" err="1"/>
              <a:t>nazbnačeno</a:t>
            </a:r>
            <a:r>
              <a:rPr lang="hr-HR" dirty="0"/>
              <a:t> Konvencijom, osim ako se ne dokaže da su postupali na način koji sprječava mogućnost ograničenja odgovornosti</a:t>
            </a:r>
          </a:p>
        </p:txBody>
      </p:sp>
      <p:sp>
        <p:nvSpPr>
          <p:cNvPr id="4" name="Footer Placeholder 3">
            <a:extLst>
              <a:ext uri="{FF2B5EF4-FFF2-40B4-BE49-F238E27FC236}">
                <a16:creationId xmlns:a16="http://schemas.microsoft.com/office/drawing/2014/main" id="{DB9ABC84-2CB0-4E81-85B5-F9C896B615C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9DFC8FD1-5423-44D3-BADA-8C29E8012343}"/>
              </a:ext>
            </a:extLst>
          </p:cNvPr>
          <p:cNvPicPr>
            <a:picLocks noChangeAspect="1"/>
          </p:cNvPicPr>
          <p:nvPr/>
        </p:nvPicPr>
        <p:blipFill>
          <a:blip r:embed="rId2"/>
          <a:stretch>
            <a:fillRect/>
          </a:stretch>
        </p:blipFill>
        <p:spPr>
          <a:xfrm>
            <a:off x="872042" y="134165"/>
            <a:ext cx="1942384" cy="985760"/>
          </a:xfrm>
          <a:prstGeom prst="rect">
            <a:avLst/>
          </a:prstGeom>
        </p:spPr>
      </p:pic>
    </p:spTree>
    <p:extLst>
      <p:ext uri="{BB962C8B-B14F-4D97-AF65-F5344CB8AC3E}">
        <p14:creationId xmlns:p14="http://schemas.microsoft.com/office/powerpoint/2010/main" val="458399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0CA9-E04C-4059-B1CD-262BABC3F512}"/>
              </a:ext>
            </a:extLst>
          </p:cNvPr>
          <p:cNvSpPr>
            <a:spLocks noGrp="1"/>
          </p:cNvSpPr>
          <p:nvPr>
            <p:ph type="title"/>
          </p:nvPr>
        </p:nvSpPr>
        <p:spPr/>
        <p:txBody>
          <a:bodyPr/>
          <a:lstStyle/>
          <a:p>
            <a:r>
              <a:rPr lang="hr-HR" dirty="0"/>
              <a:t>Ugovorni prijevoznik</a:t>
            </a:r>
            <a:br>
              <a:rPr lang="hr-HR" dirty="0"/>
            </a:br>
            <a:br>
              <a:rPr lang="hr-HR" dirty="0"/>
            </a:br>
            <a:r>
              <a:rPr lang="hr-HR" dirty="0"/>
              <a:t>Stvarni prijevoznik</a:t>
            </a:r>
          </a:p>
        </p:txBody>
      </p:sp>
      <p:sp>
        <p:nvSpPr>
          <p:cNvPr id="3" name="Content Placeholder 2">
            <a:extLst>
              <a:ext uri="{FF2B5EF4-FFF2-40B4-BE49-F238E27FC236}">
                <a16:creationId xmlns:a16="http://schemas.microsoft.com/office/drawing/2014/main" id="{31C0C89A-073E-4110-A895-4099BF820E77}"/>
              </a:ext>
            </a:extLst>
          </p:cNvPr>
          <p:cNvSpPr>
            <a:spLocks noGrp="1"/>
          </p:cNvSpPr>
          <p:nvPr>
            <p:ph idx="1"/>
          </p:nvPr>
        </p:nvSpPr>
        <p:spPr/>
        <p:txBody>
          <a:bodyPr/>
          <a:lstStyle/>
          <a:p>
            <a:r>
              <a:rPr lang="hr-HR" dirty="0"/>
              <a:t>U odnosu na prijevoz koji je obavio stvarni prijevoznik, tužba za naknadu štete može se podnijeti, prema izboru tužitelja, protiv tog prijevoznika ili protiv ugovornog prijevoznika ili protiv obojice zajedno ili odvojeno. Ako se tužba podnosi protiv samo jednog od tih prijevoznika, taj će prijevoznik imati pravo zatražiti drugog prijevoznika da mu se pridruži u sudskim postupcima, proceduri i učincima za koje je mjerodavno pravo suda kojemu je predmet povjeren.</a:t>
            </a:r>
          </a:p>
          <a:p>
            <a:r>
              <a:rPr lang="hr-HR" dirty="0"/>
              <a:t>ništa u ovom poglavlju neće utjecati na međusobna prava i obveze prijevoznika uključujući bilo koje pravo na naknadu štete ili obeštećenje.</a:t>
            </a:r>
          </a:p>
        </p:txBody>
      </p:sp>
      <p:sp>
        <p:nvSpPr>
          <p:cNvPr id="4" name="Footer Placeholder 3">
            <a:extLst>
              <a:ext uri="{FF2B5EF4-FFF2-40B4-BE49-F238E27FC236}">
                <a16:creationId xmlns:a16="http://schemas.microsoft.com/office/drawing/2014/main" id="{C1375F59-D53C-48F1-B589-8EF39293875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19FEDE2E-084C-46D7-9CAA-286F21F198A8}"/>
              </a:ext>
            </a:extLst>
          </p:cNvPr>
          <p:cNvPicPr>
            <a:picLocks noChangeAspect="1"/>
          </p:cNvPicPr>
          <p:nvPr/>
        </p:nvPicPr>
        <p:blipFill>
          <a:blip r:embed="rId2"/>
          <a:stretch>
            <a:fillRect/>
          </a:stretch>
        </p:blipFill>
        <p:spPr>
          <a:xfrm>
            <a:off x="872042" y="134165"/>
            <a:ext cx="1942384" cy="985760"/>
          </a:xfrm>
          <a:prstGeom prst="rect">
            <a:avLst/>
          </a:prstGeom>
        </p:spPr>
      </p:pic>
    </p:spTree>
    <p:extLst>
      <p:ext uri="{BB962C8B-B14F-4D97-AF65-F5344CB8AC3E}">
        <p14:creationId xmlns:p14="http://schemas.microsoft.com/office/powerpoint/2010/main" val="448724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94AE-F123-4F3C-B5E3-D00D0AADDC2C}"/>
              </a:ext>
            </a:extLst>
          </p:cNvPr>
          <p:cNvSpPr>
            <a:spLocks noGrp="1"/>
          </p:cNvSpPr>
          <p:nvPr>
            <p:ph type="title"/>
          </p:nvPr>
        </p:nvSpPr>
        <p:spPr/>
        <p:txBody>
          <a:bodyPr/>
          <a:lstStyle/>
          <a:p>
            <a:r>
              <a:rPr lang="hr-HR" dirty="0"/>
              <a:t>Obvezno osiguranje</a:t>
            </a:r>
          </a:p>
        </p:txBody>
      </p:sp>
      <p:sp>
        <p:nvSpPr>
          <p:cNvPr id="4" name="Footer Placeholder 3">
            <a:extLst>
              <a:ext uri="{FF2B5EF4-FFF2-40B4-BE49-F238E27FC236}">
                <a16:creationId xmlns:a16="http://schemas.microsoft.com/office/drawing/2014/main" id="{DB9ABC84-2CB0-4E81-85B5-F9C896B615C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9DFC8FD1-5423-44D3-BADA-8C29E8012343}"/>
              </a:ext>
            </a:extLst>
          </p:cNvPr>
          <p:cNvPicPr>
            <a:picLocks noChangeAspect="1"/>
          </p:cNvPicPr>
          <p:nvPr/>
        </p:nvPicPr>
        <p:blipFill>
          <a:blip r:embed="rId2"/>
          <a:stretch>
            <a:fillRect/>
          </a:stretch>
        </p:blipFill>
        <p:spPr>
          <a:xfrm>
            <a:off x="872042" y="134165"/>
            <a:ext cx="1942384" cy="985760"/>
          </a:xfrm>
          <a:prstGeom prst="rect">
            <a:avLst/>
          </a:prstGeom>
        </p:spPr>
      </p:pic>
      <p:sp>
        <p:nvSpPr>
          <p:cNvPr id="8" name="Rectangle: Rounded Corners 7">
            <a:extLst>
              <a:ext uri="{FF2B5EF4-FFF2-40B4-BE49-F238E27FC236}">
                <a16:creationId xmlns:a16="http://schemas.microsoft.com/office/drawing/2014/main" id="{6616636E-090B-40C9-973D-B3B0BA685E0F}"/>
              </a:ext>
            </a:extLst>
          </p:cNvPr>
          <p:cNvSpPr/>
          <p:nvPr/>
        </p:nvSpPr>
        <p:spPr>
          <a:xfrm>
            <a:off x="3808339" y="363897"/>
            <a:ext cx="7246145" cy="18539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D51FCC23-1C77-43E6-BED5-93E53EA01B5B}"/>
              </a:ext>
            </a:extLst>
          </p:cNvPr>
          <p:cNvSpPr txBox="1"/>
          <p:nvPr/>
        </p:nvSpPr>
        <p:spPr>
          <a:xfrm>
            <a:off x="4048664" y="439327"/>
            <a:ext cx="5523175" cy="15696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1600" b="0" i="0" u="none" strike="noStrike" kern="1200" cap="none" spc="0" normalizeH="0" baseline="0" noProof="0" dirty="0">
                <a:ln>
                  <a:noFill/>
                </a:ln>
                <a:solidFill>
                  <a:srgbClr val="000000"/>
                </a:solidFill>
                <a:effectLst/>
                <a:uLnTx/>
                <a:uFillTx/>
                <a:latin typeface="Corbel" panose="020B0503020204020204"/>
                <a:ea typeface="+mn-ea"/>
                <a:cs typeface="+mn-cs"/>
              </a:rPr>
              <a:t>Države stranke – zahtjev prijevoznicima da održavaju odgovarajuće osiguranje koje pokriva njihovu odgovornost prema Konvenciji.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1600" b="0" i="0" u="none" strike="noStrike" kern="1200" cap="none" spc="0" normalizeH="0" baseline="0" noProof="0" dirty="0">
                <a:ln>
                  <a:noFill/>
                </a:ln>
                <a:solidFill>
                  <a:srgbClr val="000000"/>
                </a:solidFill>
                <a:effectLst/>
                <a:uLnTx/>
                <a:uFillTx/>
                <a:latin typeface="Corbel" panose="020B0503020204020204"/>
                <a:ea typeface="+mn-ea"/>
                <a:cs typeface="+mn-cs"/>
              </a:rPr>
              <a:t>Država stranka može zatražiti od prijevoznika da podnese dokaz o održavanju odgovarajućeg osiguranja koje pokriva njegovu odgovornost prema ovoj Konvenciji.</a:t>
            </a:r>
          </a:p>
        </p:txBody>
      </p:sp>
      <p:sp>
        <p:nvSpPr>
          <p:cNvPr id="10" name="TextBox 9">
            <a:extLst>
              <a:ext uri="{FF2B5EF4-FFF2-40B4-BE49-F238E27FC236}">
                <a16:creationId xmlns:a16="http://schemas.microsoft.com/office/drawing/2014/main" id="{17D396CE-7707-4B21-81E4-F8B36874AA02}"/>
              </a:ext>
            </a:extLst>
          </p:cNvPr>
          <p:cNvSpPr txBox="1"/>
          <p:nvPr/>
        </p:nvSpPr>
        <p:spPr>
          <a:xfrm>
            <a:off x="9693051" y="1084341"/>
            <a:ext cx="1081128" cy="369332"/>
          </a:xfrm>
          <a:prstGeom prst="rect">
            <a:avLst/>
          </a:prstGeom>
          <a:solidFill>
            <a:schemeClr val="accent1">
              <a:lumMod val="40000"/>
              <a:lumOff val="60000"/>
            </a:schemeClr>
          </a:solidFill>
          <a:ln>
            <a:solidFill>
              <a:srgbClr val="00206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000000"/>
                </a:solidFill>
                <a:effectLst/>
                <a:uLnTx/>
                <a:uFillTx/>
                <a:latin typeface="Corbel" panose="020B0503020204020204"/>
                <a:ea typeface="+mn-ea"/>
                <a:cs typeface="+mn-cs"/>
              </a:rPr>
              <a:t>MC ‘99</a:t>
            </a:r>
          </a:p>
        </p:txBody>
      </p:sp>
      <p:sp>
        <p:nvSpPr>
          <p:cNvPr id="12" name="Rectangle: Rounded Corners 11">
            <a:extLst>
              <a:ext uri="{FF2B5EF4-FFF2-40B4-BE49-F238E27FC236}">
                <a16:creationId xmlns:a16="http://schemas.microsoft.com/office/drawing/2014/main" id="{EC6DF7D5-D5C5-4535-B937-04E396952D46}"/>
              </a:ext>
            </a:extLst>
          </p:cNvPr>
          <p:cNvSpPr/>
          <p:nvPr/>
        </p:nvSpPr>
        <p:spPr>
          <a:xfrm>
            <a:off x="3869267" y="2285986"/>
            <a:ext cx="7246145" cy="18539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C97DEBBB-7B1D-4904-BF65-026927471088}"/>
              </a:ext>
            </a:extLst>
          </p:cNvPr>
          <p:cNvSpPr/>
          <p:nvPr/>
        </p:nvSpPr>
        <p:spPr>
          <a:xfrm>
            <a:off x="8397149" y="2457433"/>
            <a:ext cx="2377030" cy="1477328"/>
          </a:xfrm>
          <a:prstGeom prst="rect">
            <a:avLst/>
          </a:prstGeom>
          <a:solidFill>
            <a:schemeClr val="accent1">
              <a:lumMod val="40000"/>
              <a:lumOff val="60000"/>
            </a:schemeClr>
          </a:solidFill>
          <a:ln>
            <a:solidFill>
              <a:srgbClr val="00206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000000"/>
                </a:solidFill>
                <a:effectLst/>
                <a:uLnTx/>
                <a:uFillTx/>
                <a:latin typeface="Corbel" panose="020B0503020204020204"/>
                <a:ea typeface="+mn-ea"/>
                <a:cs typeface="+mn-cs"/>
              </a:rPr>
              <a:t>Uredba (EZ) 785/2004 o zahtjevima za zračne prijevoznike i operatore zrakoplova u vezi s osiguranjem</a:t>
            </a:r>
          </a:p>
        </p:txBody>
      </p:sp>
      <p:sp>
        <p:nvSpPr>
          <p:cNvPr id="15" name="TextBox 14">
            <a:extLst>
              <a:ext uri="{FF2B5EF4-FFF2-40B4-BE49-F238E27FC236}">
                <a16:creationId xmlns:a16="http://schemas.microsoft.com/office/drawing/2014/main" id="{43B1E45B-FF1F-4676-B9D8-AE4A126778A3}"/>
              </a:ext>
            </a:extLst>
          </p:cNvPr>
          <p:cNvSpPr txBox="1"/>
          <p:nvPr/>
        </p:nvSpPr>
        <p:spPr>
          <a:xfrm>
            <a:off x="4105211" y="2457433"/>
            <a:ext cx="338712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000000"/>
                </a:solidFill>
                <a:effectLst/>
                <a:uLnTx/>
                <a:uFillTx/>
                <a:latin typeface="Corbel" panose="020B0503020204020204"/>
                <a:ea typeface="+mn-ea"/>
                <a:cs typeface="+mn-cs"/>
              </a:rPr>
              <a:t>Minimalni limiti osiguranja za pokriće odgovornosti zračnih prijevoznika u odnosu na putnike, prtljagu, teret i treće osobe</a:t>
            </a:r>
          </a:p>
        </p:txBody>
      </p:sp>
      <p:sp>
        <p:nvSpPr>
          <p:cNvPr id="16" name="Rectangle: Rounded Corners 15">
            <a:extLst>
              <a:ext uri="{FF2B5EF4-FFF2-40B4-BE49-F238E27FC236}">
                <a16:creationId xmlns:a16="http://schemas.microsoft.com/office/drawing/2014/main" id="{658D4137-4371-43B9-B82F-3B8B18EE7B04}"/>
              </a:ext>
            </a:extLst>
          </p:cNvPr>
          <p:cNvSpPr/>
          <p:nvPr/>
        </p:nvSpPr>
        <p:spPr>
          <a:xfrm>
            <a:off x="3808339" y="4225385"/>
            <a:ext cx="7246145" cy="18539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8" name="Rectangle 17">
            <a:extLst>
              <a:ext uri="{FF2B5EF4-FFF2-40B4-BE49-F238E27FC236}">
                <a16:creationId xmlns:a16="http://schemas.microsoft.com/office/drawing/2014/main" id="{CFE9DE01-52C7-46A0-932E-5183E50B7C6E}"/>
              </a:ext>
            </a:extLst>
          </p:cNvPr>
          <p:cNvSpPr/>
          <p:nvPr/>
        </p:nvSpPr>
        <p:spPr>
          <a:xfrm>
            <a:off x="8397149" y="4369061"/>
            <a:ext cx="2377030" cy="1477328"/>
          </a:xfrm>
          <a:prstGeom prst="rect">
            <a:avLst/>
          </a:prstGeom>
          <a:solidFill>
            <a:schemeClr val="accent1">
              <a:lumMod val="40000"/>
              <a:lumOff val="60000"/>
            </a:schemeClr>
          </a:solidFill>
          <a:ln>
            <a:solidFill>
              <a:srgbClr val="00206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0000"/>
                </a:solidFill>
                <a:effectLst/>
                <a:uLnTx/>
                <a:uFillTx/>
                <a:latin typeface="Corbel" panose="020B0503020204020204"/>
                <a:ea typeface="+mn-ea"/>
                <a:cs typeface="+mn-cs"/>
              </a:rPr>
              <a:t>Zakon o obveznim osiguranjima u prometu (NN 151/05, 36/09, 75/09, 76/13, 152/2014)</a:t>
            </a:r>
          </a:p>
        </p:txBody>
      </p:sp>
      <p:sp>
        <p:nvSpPr>
          <p:cNvPr id="19" name="Arrow: Curved Right 18">
            <a:extLst>
              <a:ext uri="{FF2B5EF4-FFF2-40B4-BE49-F238E27FC236}">
                <a16:creationId xmlns:a16="http://schemas.microsoft.com/office/drawing/2014/main" id="{1BE9940E-3798-4D66-ACF2-DA437233CF87}"/>
              </a:ext>
            </a:extLst>
          </p:cNvPr>
          <p:cNvSpPr/>
          <p:nvPr/>
        </p:nvSpPr>
        <p:spPr>
          <a:xfrm>
            <a:off x="3054751" y="578840"/>
            <a:ext cx="904853" cy="2850160"/>
          </a:xfrm>
          <a:prstGeom prst="curv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20" name="Arrow: Curved Right 19">
            <a:extLst>
              <a:ext uri="{FF2B5EF4-FFF2-40B4-BE49-F238E27FC236}">
                <a16:creationId xmlns:a16="http://schemas.microsoft.com/office/drawing/2014/main" id="{5389136D-84A3-4AC0-979A-F4889FE0F115}"/>
              </a:ext>
            </a:extLst>
          </p:cNvPr>
          <p:cNvSpPr/>
          <p:nvPr/>
        </p:nvSpPr>
        <p:spPr>
          <a:xfrm>
            <a:off x="3021480" y="1332509"/>
            <a:ext cx="904853" cy="4044834"/>
          </a:xfrm>
          <a:prstGeom prst="curv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21" name="TextBox 20">
            <a:extLst>
              <a:ext uri="{FF2B5EF4-FFF2-40B4-BE49-F238E27FC236}">
                <a16:creationId xmlns:a16="http://schemas.microsoft.com/office/drawing/2014/main" id="{7F9C3FAB-3339-4541-B243-83FB2C8368E6}"/>
              </a:ext>
            </a:extLst>
          </p:cNvPr>
          <p:cNvSpPr txBox="1"/>
          <p:nvPr/>
        </p:nvSpPr>
        <p:spPr>
          <a:xfrm>
            <a:off x="4048663" y="4276754"/>
            <a:ext cx="4217005" cy="181588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1600" b="0" i="0" u="none" strike="noStrike" kern="1200" cap="none" spc="0" normalizeH="0" baseline="0" noProof="0" dirty="0">
                <a:ln>
                  <a:noFill/>
                </a:ln>
                <a:solidFill>
                  <a:srgbClr val="000000"/>
                </a:solidFill>
                <a:effectLst/>
                <a:uLnTx/>
                <a:uFillTx/>
                <a:latin typeface="Corbel" panose="020B0503020204020204"/>
                <a:ea typeface="+mn-ea"/>
                <a:cs typeface="+mn-cs"/>
              </a:rPr>
              <a:t>Dužnost sklapanja ugovora o osiguranju i obnavljanja sve dok je prijevozno sredstvo u prometu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1600" b="0" i="0" u="none" strike="noStrike" kern="1200" cap="none" spc="0" normalizeH="0" baseline="0" noProof="0" dirty="0">
                <a:ln>
                  <a:noFill/>
                </a:ln>
                <a:solidFill>
                  <a:srgbClr val="000000"/>
                </a:solidFill>
                <a:effectLst/>
                <a:uLnTx/>
                <a:uFillTx/>
                <a:latin typeface="Corbel" panose="020B0503020204020204"/>
                <a:ea typeface="+mn-ea"/>
                <a:cs typeface="+mn-cs"/>
              </a:rPr>
              <a:t>Ako prijevozno sredstvo podliježe obvezi registracije/izdavanja prometne dozvole -predočiti dokaz o sklopljenom ugovoru o osiguranju</a:t>
            </a:r>
          </a:p>
        </p:txBody>
      </p:sp>
    </p:spTree>
    <p:extLst>
      <p:ext uri="{BB962C8B-B14F-4D97-AF65-F5344CB8AC3E}">
        <p14:creationId xmlns:p14="http://schemas.microsoft.com/office/powerpoint/2010/main" val="4283333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F659-BFD6-4E85-A5E5-4488EDAC87C2}"/>
              </a:ext>
            </a:extLst>
          </p:cNvPr>
          <p:cNvSpPr>
            <a:spLocks noGrp="1"/>
          </p:cNvSpPr>
          <p:nvPr>
            <p:ph type="title"/>
          </p:nvPr>
        </p:nvSpPr>
        <p:spPr/>
        <p:txBody>
          <a:bodyPr/>
          <a:lstStyle/>
          <a:p>
            <a:r>
              <a:rPr lang="hr-HR" dirty="0"/>
              <a:t>Obvezno osiguranje</a:t>
            </a:r>
          </a:p>
        </p:txBody>
      </p:sp>
      <p:sp>
        <p:nvSpPr>
          <p:cNvPr id="4" name="Footer Placeholder 3">
            <a:extLst>
              <a:ext uri="{FF2B5EF4-FFF2-40B4-BE49-F238E27FC236}">
                <a16:creationId xmlns:a16="http://schemas.microsoft.com/office/drawing/2014/main" id="{DCC21DC4-D7F7-4806-9F01-4F125FB83EBB}"/>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6" name="Content Placeholder 4">
            <a:extLst>
              <a:ext uri="{FF2B5EF4-FFF2-40B4-BE49-F238E27FC236}">
                <a16:creationId xmlns:a16="http://schemas.microsoft.com/office/drawing/2014/main" id="{831D7870-62E8-4F54-BE87-C8D791385382}"/>
              </a:ext>
            </a:extLst>
          </p:cNvPr>
          <p:cNvPicPr>
            <a:picLocks noChangeAspect="1"/>
          </p:cNvPicPr>
          <p:nvPr/>
        </p:nvPicPr>
        <p:blipFill>
          <a:blip r:embed="rId2"/>
          <a:stretch>
            <a:fillRect/>
          </a:stretch>
        </p:blipFill>
        <p:spPr>
          <a:xfrm>
            <a:off x="872042" y="134165"/>
            <a:ext cx="1942384" cy="985760"/>
          </a:xfrm>
          <a:prstGeom prst="rect">
            <a:avLst/>
          </a:prstGeom>
        </p:spPr>
      </p:pic>
      <p:sp>
        <p:nvSpPr>
          <p:cNvPr id="7" name="Text Placeholder 3">
            <a:extLst>
              <a:ext uri="{FF2B5EF4-FFF2-40B4-BE49-F238E27FC236}">
                <a16:creationId xmlns:a16="http://schemas.microsoft.com/office/drawing/2014/main" id="{8905E1EA-FBC7-4AA6-AC94-8B11CE814B84}"/>
              </a:ext>
            </a:extLst>
          </p:cNvPr>
          <p:cNvSpPr txBox="1">
            <a:spLocks/>
          </p:cNvSpPr>
          <p:nvPr/>
        </p:nvSpPr>
        <p:spPr>
          <a:xfrm>
            <a:off x="3433549" y="914401"/>
            <a:ext cx="8640082" cy="5334310"/>
          </a:xfrm>
          <a:prstGeom prst="rect">
            <a:avLst/>
          </a:prstGeom>
        </p:spPr>
        <p:txBody>
          <a:bodyPr vert="horz" lIns="91440" tIns="45720" rIns="91440" bIns="45720" rtlCol="0" anchor="t">
            <a:normAutofit fontScale="77500" lnSpcReduction="2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200" kern="1200" cap="none">
                <a:solidFill>
                  <a:schemeClr val="bg2">
                    <a:lumMod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000" kern="1200" cap="none">
                <a:solidFill>
                  <a:schemeClr val="bg2">
                    <a:lumMod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r>
              <a:rPr lang="hr-HR" sz="1900" dirty="0">
                <a:solidFill>
                  <a:srgbClr val="000000"/>
                </a:solidFill>
                <a:latin typeface="Corbel" panose="020B0503020204020204"/>
              </a:rPr>
              <a:t>Područje primjene:</a:t>
            </a:r>
          </a:p>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panose="05000000000000000000" pitchFamily="2" charset="2"/>
              <a:buChar char="Ø"/>
              <a:tabLst/>
              <a:defRPr/>
            </a:pPr>
            <a:r>
              <a:rPr lang="hr-HR" sz="1900" dirty="0">
                <a:solidFill>
                  <a:srgbClr val="000000"/>
                </a:solidFill>
                <a:latin typeface="Corbel" panose="020B0503020204020204"/>
              </a:rPr>
              <a:t>Zračni prijevoznici</a:t>
            </a:r>
          </a:p>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panose="05000000000000000000" pitchFamily="2" charset="2"/>
              <a:buChar char="Ø"/>
              <a:tabLst/>
              <a:defRPr/>
            </a:pPr>
            <a:r>
              <a:rPr lang="hr-HR" sz="1900" dirty="0">
                <a:solidFill>
                  <a:srgbClr val="000000"/>
                </a:solidFill>
                <a:latin typeface="Corbel" panose="020B0503020204020204"/>
              </a:rPr>
              <a:t>Operatori</a:t>
            </a:r>
          </a:p>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panose="05000000000000000000" pitchFamily="2" charset="2"/>
              <a:buChar char="Ø"/>
              <a:tabLst/>
              <a:defRPr/>
            </a:pPr>
            <a:r>
              <a:rPr lang="hr-HR" sz="1900" dirty="0">
                <a:solidFill>
                  <a:srgbClr val="000000"/>
                </a:solidFill>
                <a:latin typeface="Corbel" panose="020B0503020204020204"/>
              </a:rPr>
              <a:t>Lete u ili iz države članice ili upotrebljavaju zračni prostor unutar ili iznad državnog područja države članice</a:t>
            </a:r>
          </a:p>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endParaRPr lang="hr-HR" sz="1900" dirty="0">
              <a:solidFill>
                <a:srgbClr val="000000"/>
              </a:solidFill>
              <a:latin typeface="Corbel" panose="020B0503020204020204"/>
            </a:endParaRPr>
          </a:p>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r>
              <a:rPr lang="hr-HR" sz="1900" dirty="0">
                <a:solidFill>
                  <a:srgbClr val="000000"/>
                </a:solidFill>
                <a:latin typeface="Corbel" panose="020B0503020204020204"/>
              </a:rPr>
              <a:t>NE primjenjuje se na:</a:t>
            </a:r>
          </a:p>
          <a:p>
            <a:pPr marL="285750" lvl="0" indent="-285750">
              <a:buClr>
                <a:sysClr val="window" lastClr="FFFFFF"/>
              </a:buClr>
              <a:buFont typeface="Arial" panose="020B0604020202020204" pitchFamily="34" charset="0"/>
              <a:buChar char="•"/>
              <a:defRPr/>
            </a:pPr>
            <a:r>
              <a:rPr lang="hr-HR" sz="1900" dirty="0">
                <a:solidFill>
                  <a:srgbClr val="000000"/>
                </a:solidFill>
                <a:latin typeface="Corbel" panose="020B0503020204020204"/>
              </a:rPr>
              <a:t>Državne zrakoplove</a:t>
            </a:r>
          </a:p>
          <a:p>
            <a:pPr marL="285750" lvl="0" indent="-285750">
              <a:buClr>
                <a:sysClr val="window" lastClr="FFFFFF"/>
              </a:buClr>
              <a:buFont typeface="Arial" panose="020B0604020202020204" pitchFamily="34" charset="0"/>
              <a:buChar char="•"/>
              <a:defRPr/>
            </a:pPr>
            <a:r>
              <a:rPr lang="hr-HR" sz="1900" dirty="0">
                <a:solidFill>
                  <a:srgbClr val="000000"/>
                </a:solidFill>
                <a:latin typeface="Corbel" panose="020B0503020204020204"/>
              </a:rPr>
              <a:t>Modele zrakoplova (MTOM manja od 20 kg)</a:t>
            </a:r>
          </a:p>
          <a:p>
            <a:pPr marL="285750" lvl="0" indent="-285750">
              <a:buClr>
                <a:sysClr val="window" lastClr="FFFFFF"/>
              </a:buClr>
              <a:buFont typeface="Arial" panose="020B0604020202020204" pitchFamily="34" charset="0"/>
              <a:buChar char="•"/>
              <a:defRPr/>
            </a:pPr>
            <a:r>
              <a:rPr lang="hr-HR" sz="1900" dirty="0">
                <a:solidFill>
                  <a:srgbClr val="000000"/>
                </a:solidFill>
                <a:latin typeface="Corbel" panose="020B0503020204020204"/>
              </a:rPr>
              <a:t>Letjelice koje uzlijeću uz pomoć nogu (uključujući pogonjene </a:t>
            </a:r>
            <a:r>
              <a:rPr lang="hr-HR" sz="1900" dirty="0" err="1">
                <a:solidFill>
                  <a:srgbClr val="000000"/>
                </a:solidFill>
                <a:latin typeface="Corbel" panose="020B0503020204020204"/>
              </a:rPr>
              <a:t>parajedrilice</a:t>
            </a:r>
            <a:r>
              <a:rPr lang="hr-HR" sz="1900" dirty="0">
                <a:solidFill>
                  <a:srgbClr val="000000"/>
                </a:solidFill>
                <a:latin typeface="Corbel" panose="020B0503020204020204"/>
              </a:rPr>
              <a:t> i ovjesne jedrilice)</a:t>
            </a:r>
          </a:p>
          <a:p>
            <a:pPr marL="285750" lvl="0" indent="-285750">
              <a:buClr>
                <a:sysClr val="window" lastClr="FFFFFF"/>
              </a:buClr>
              <a:buFont typeface="Wingdings" panose="05000000000000000000" pitchFamily="2" charset="2"/>
              <a:buChar char="§"/>
              <a:defRPr/>
            </a:pPr>
            <a:r>
              <a:rPr lang="hr-HR" sz="1900" dirty="0">
                <a:solidFill>
                  <a:srgbClr val="000000"/>
                </a:solidFill>
                <a:latin typeface="Corbel" panose="020B0503020204020204"/>
              </a:rPr>
              <a:t>Vezane balone</a:t>
            </a:r>
          </a:p>
          <a:p>
            <a:pPr marL="285750" lvl="0" indent="-285750">
              <a:buClr>
                <a:sysClr val="window" lastClr="FFFFFF"/>
              </a:buClr>
              <a:buFont typeface="Arial" panose="020B0604020202020204" pitchFamily="34" charset="0"/>
              <a:buChar char="•"/>
              <a:defRPr/>
            </a:pPr>
            <a:r>
              <a:rPr lang="hr-HR" sz="1900" dirty="0">
                <a:solidFill>
                  <a:srgbClr val="000000"/>
                </a:solidFill>
                <a:latin typeface="Corbel" panose="020B0503020204020204"/>
              </a:rPr>
              <a:t>Zmajeve</a:t>
            </a:r>
          </a:p>
          <a:p>
            <a:pPr marL="285750" lvl="0" indent="-285750">
              <a:buClr>
                <a:sysClr val="window" lastClr="FFFFFF"/>
              </a:buClr>
              <a:buFont typeface="Arial" panose="020B0604020202020204" pitchFamily="34" charset="0"/>
              <a:buChar char="•"/>
              <a:defRPr/>
            </a:pPr>
            <a:r>
              <a:rPr lang="hr-HR" sz="1900" dirty="0">
                <a:solidFill>
                  <a:srgbClr val="000000"/>
                </a:solidFill>
                <a:latin typeface="Corbel" panose="020B0503020204020204"/>
              </a:rPr>
              <a:t>Padobrane </a:t>
            </a:r>
          </a:p>
          <a:p>
            <a:pPr marL="285750" lvl="0" indent="-285750">
              <a:buClr>
                <a:sysClr val="window" lastClr="FFFFFF"/>
              </a:buClr>
              <a:buFont typeface="Arial" panose="020B0604020202020204" pitchFamily="34" charset="0"/>
              <a:buChar char="•"/>
              <a:defRPr/>
            </a:pPr>
            <a:r>
              <a:rPr lang="hr-HR" sz="1900" dirty="0">
                <a:solidFill>
                  <a:srgbClr val="000000"/>
                </a:solidFill>
                <a:latin typeface="Corbel" panose="020B0503020204020204"/>
              </a:rPr>
              <a:t>Zrakoplove (uključujući jedrilice i </a:t>
            </a:r>
            <a:r>
              <a:rPr lang="hr-HR" sz="1900" dirty="0" err="1">
                <a:solidFill>
                  <a:srgbClr val="000000"/>
                </a:solidFill>
                <a:latin typeface="Corbel" panose="020B0503020204020204"/>
              </a:rPr>
              <a:t>ultralake</a:t>
            </a:r>
            <a:r>
              <a:rPr lang="hr-HR" sz="1900" dirty="0">
                <a:solidFill>
                  <a:srgbClr val="000000"/>
                </a:solidFill>
                <a:latin typeface="Corbel" panose="020B0503020204020204"/>
              </a:rPr>
              <a:t>) s MTOM manjom od 500 kg, ali samo u odnosu na rizike od rata i terorizma, ako se koriste:</a:t>
            </a:r>
          </a:p>
          <a:p>
            <a:pPr lvl="0">
              <a:buClr>
                <a:sysClr val="window" lastClr="FFFFFF"/>
              </a:buClr>
              <a:defRPr/>
            </a:pPr>
            <a:r>
              <a:rPr lang="hr-HR" sz="1900" dirty="0">
                <a:solidFill>
                  <a:srgbClr val="000000"/>
                </a:solidFill>
                <a:latin typeface="Corbel" panose="020B0503020204020204"/>
              </a:rPr>
              <a:t>	 • u nekomercijalne svrhe </a:t>
            </a:r>
          </a:p>
          <a:p>
            <a:pPr lvl="0">
              <a:buClr>
                <a:sysClr val="window" lastClr="FFFFFF"/>
              </a:buClr>
              <a:defRPr/>
            </a:pPr>
            <a:r>
              <a:rPr lang="hr-HR" sz="1900" dirty="0">
                <a:solidFill>
                  <a:srgbClr val="000000"/>
                </a:solidFill>
                <a:latin typeface="Corbel" panose="020B0503020204020204"/>
              </a:rPr>
              <a:t>	 • za lokalno osposobljavanje pilota      (bez prelaženja međunarodnih granica) </a:t>
            </a:r>
          </a:p>
          <a:p>
            <a:pPr lvl="0">
              <a:buClr>
                <a:sysClr val="window" lastClr="FFFFFF"/>
              </a:buClr>
              <a:defRPr/>
            </a:pPr>
            <a:r>
              <a:rPr lang="hr-HR" sz="1900" dirty="0">
                <a:solidFill>
                  <a:srgbClr val="000000"/>
                </a:solidFill>
                <a:latin typeface="Corbel" panose="020B0503020204020204"/>
              </a:rPr>
              <a:t>			! Rizik rata i terorizma</a:t>
            </a:r>
          </a:p>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endParaRPr kumimoji="0" lang="hr-HR" sz="16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endParaRPr kumimoji="0" lang="hr-HR" sz="16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endParaRPr kumimoji="0" lang="hr-HR" sz="16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endParaRPr kumimoji="0" lang="hr-HR" sz="16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endParaRPr>
          </a:p>
        </p:txBody>
      </p:sp>
      <p:sp>
        <p:nvSpPr>
          <p:cNvPr id="8" name="Rectangle 7">
            <a:extLst>
              <a:ext uri="{FF2B5EF4-FFF2-40B4-BE49-F238E27FC236}">
                <a16:creationId xmlns:a16="http://schemas.microsoft.com/office/drawing/2014/main" id="{A6E7984A-30AD-440B-A6F5-C6FFCEE41A5A}"/>
              </a:ext>
            </a:extLst>
          </p:cNvPr>
          <p:cNvSpPr/>
          <p:nvPr/>
        </p:nvSpPr>
        <p:spPr>
          <a:xfrm>
            <a:off x="3695237" y="134165"/>
            <a:ext cx="5674432" cy="646331"/>
          </a:xfrm>
          <a:prstGeom prst="rect">
            <a:avLst/>
          </a:prstGeom>
          <a:solidFill>
            <a:schemeClr val="accent1">
              <a:lumMod val="40000"/>
              <a:lumOff val="60000"/>
            </a:schemeClr>
          </a:solidFill>
          <a:ln>
            <a:solidFill>
              <a:srgbClr val="00206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000000"/>
                </a:solidFill>
                <a:effectLst/>
                <a:uLnTx/>
                <a:uFillTx/>
                <a:latin typeface="Corbel" panose="020B0503020204020204"/>
                <a:ea typeface="+mn-ea"/>
                <a:cs typeface="+mn-cs"/>
              </a:rPr>
              <a:t>Uredba (EZ) 785/2004 o zahtjevima za zračne prijevoznike i operatore zrakoplova u vezi s osiguranjem</a:t>
            </a:r>
          </a:p>
        </p:txBody>
      </p:sp>
    </p:spTree>
    <p:extLst>
      <p:ext uri="{BB962C8B-B14F-4D97-AF65-F5344CB8AC3E}">
        <p14:creationId xmlns:p14="http://schemas.microsoft.com/office/powerpoint/2010/main" val="1227212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91D1-8802-4C24-8033-DF940A34BA26}"/>
              </a:ext>
            </a:extLst>
          </p:cNvPr>
          <p:cNvSpPr>
            <a:spLocks noGrp="1"/>
          </p:cNvSpPr>
          <p:nvPr>
            <p:ph type="title"/>
          </p:nvPr>
        </p:nvSpPr>
        <p:spPr/>
        <p:txBody>
          <a:bodyPr/>
          <a:lstStyle/>
          <a:p>
            <a:r>
              <a:rPr lang="hr-HR" dirty="0"/>
              <a:t>Obvezno osiguranje</a:t>
            </a:r>
          </a:p>
        </p:txBody>
      </p:sp>
      <p:sp>
        <p:nvSpPr>
          <p:cNvPr id="4" name="Footer Placeholder 3">
            <a:extLst>
              <a:ext uri="{FF2B5EF4-FFF2-40B4-BE49-F238E27FC236}">
                <a16:creationId xmlns:a16="http://schemas.microsoft.com/office/drawing/2014/main" id="{4A839D9C-9A60-427E-9E46-D291B21906AA}"/>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graphicFrame>
        <p:nvGraphicFramePr>
          <p:cNvPr id="5" name="Content Placeholder 6">
            <a:extLst>
              <a:ext uri="{FF2B5EF4-FFF2-40B4-BE49-F238E27FC236}">
                <a16:creationId xmlns:a16="http://schemas.microsoft.com/office/drawing/2014/main" id="{0B2392AE-E127-4E9D-AC4E-70C40E8BE872}"/>
              </a:ext>
            </a:extLst>
          </p:cNvPr>
          <p:cNvGraphicFramePr>
            <a:graphicFrameLocks/>
          </p:cNvGraphicFramePr>
          <p:nvPr>
            <p:extLst/>
          </p:nvPr>
        </p:nvGraphicFramePr>
        <p:xfrm>
          <a:off x="3828016" y="778933"/>
          <a:ext cx="5575628" cy="5176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3">
            <a:extLst>
              <a:ext uri="{FF2B5EF4-FFF2-40B4-BE49-F238E27FC236}">
                <a16:creationId xmlns:a16="http://schemas.microsoft.com/office/drawing/2014/main" id="{296798C5-2D74-4447-B2E4-66E7B7571910}"/>
              </a:ext>
            </a:extLst>
          </p:cNvPr>
          <p:cNvSpPr txBox="1">
            <a:spLocks/>
          </p:cNvSpPr>
          <p:nvPr/>
        </p:nvSpPr>
        <p:spPr>
          <a:xfrm>
            <a:off x="9632244" y="3162443"/>
            <a:ext cx="2559756" cy="2562577"/>
          </a:xfrm>
          <a:prstGeom prst="rect">
            <a:avLst/>
          </a:prstGeom>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200" kern="1200" cap="none">
                <a:solidFill>
                  <a:schemeClr val="bg2">
                    <a:lumMod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000" kern="1200" cap="none">
                <a:solidFill>
                  <a:schemeClr val="bg2">
                    <a:lumMod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r>
              <a:rPr kumimoji="0" lang="hr-HR" sz="16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Times New Roman" pitchFamily="18" charset="0"/>
              </a:rPr>
              <a:t>Ne primjenjuje se na letove iznad država članica ukoliko ga obavljaju </a:t>
            </a:r>
            <a:r>
              <a:rPr kumimoji="0" lang="hr-HR" sz="1600" b="0" i="0" u="none" strike="noStrike" kern="1200" cap="none" spc="0" normalizeH="0" baseline="0" noProof="0" dirty="0" err="1">
                <a:ln>
                  <a:noFill/>
                </a:ln>
                <a:solidFill>
                  <a:srgbClr val="146194">
                    <a:lumMod val="50000"/>
                  </a:srgbClr>
                </a:solidFill>
                <a:effectLst/>
                <a:uLnTx/>
                <a:uFillTx/>
                <a:latin typeface="Century Gothic" panose="020B0502020202020204"/>
                <a:ea typeface="+mn-ea"/>
                <a:cs typeface="Times New Roman" pitchFamily="18" charset="0"/>
              </a:rPr>
              <a:t>non</a:t>
            </a:r>
            <a:r>
              <a:rPr kumimoji="0" lang="hr-HR" sz="16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Times New Roman" pitchFamily="18" charset="0"/>
              </a:rPr>
              <a:t>-EU prijevoznici zrakoplovima registriranim izvan EU koji ne uključuju slijetanje ili uzlijetanje u/iz EU</a:t>
            </a:r>
          </a:p>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endParaRPr kumimoji="0" lang="hr-HR" sz="16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endParaRPr>
          </a:p>
        </p:txBody>
      </p:sp>
      <p:pic>
        <p:nvPicPr>
          <p:cNvPr id="8" name="Content Placeholder 4">
            <a:extLst>
              <a:ext uri="{FF2B5EF4-FFF2-40B4-BE49-F238E27FC236}">
                <a16:creationId xmlns:a16="http://schemas.microsoft.com/office/drawing/2014/main" id="{CB26A347-DAD6-439B-AE66-892658FEEB52}"/>
              </a:ext>
            </a:extLst>
          </p:cNvPr>
          <p:cNvPicPr>
            <a:picLocks noChangeAspect="1"/>
          </p:cNvPicPr>
          <p:nvPr/>
        </p:nvPicPr>
        <p:blipFill>
          <a:blip r:embed="rId7"/>
          <a:stretch>
            <a:fillRect/>
          </a:stretch>
        </p:blipFill>
        <p:spPr>
          <a:xfrm>
            <a:off x="872042" y="134165"/>
            <a:ext cx="1942384" cy="985760"/>
          </a:xfrm>
          <a:prstGeom prst="rect">
            <a:avLst/>
          </a:prstGeom>
        </p:spPr>
      </p:pic>
    </p:spTree>
    <p:extLst>
      <p:ext uri="{BB962C8B-B14F-4D97-AF65-F5344CB8AC3E}">
        <p14:creationId xmlns:p14="http://schemas.microsoft.com/office/powerpoint/2010/main" val="3975338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82DF-D3D5-4994-B08C-3BC6AC0437C8}"/>
              </a:ext>
            </a:extLst>
          </p:cNvPr>
          <p:cNvSpPr>
            <a:spLocks noGrp="1"/>
          </p:cNvSpPr>
          <p:nvPr>
            <p:ph type="title"/>
          </p:nvPr>
        </p:nvSpPr>
        <p:spPr/>
        <p:txBody>
          <a:bodyPr/>
          <a:lstStyle/>
          <a:p>
            <a:r>
              <a:rPr lang="hr-HR" dirty="0"/>
              <a:t>Obvezno osiguranje</a:t>
            </a:r>
          </a:p>
        </p:txBody>
      </p:sp>
      <p:sp>
        <p:nvSpPr>
          <p:cNvPr id="4" name="Footer Placeholder 3">
            <a:extLst>
              <a:ext uri="{FF2B5EF4-FFF2-40B4-BE49-F238E27FC236}">
                <a16:creationId xmlns:a16="http://schemas.microsoft.com/office/drawing/2014/main" id="{BFD78E58-3BE5-4486-ADCF-8DD6F59B0BE0}"/>
              </a:ext>
            </a:extLst>
          </p:cNvPr>
          <p:cNvSpPr>
            <a:spLocks noGrp="1"/>
          </p:cNvSpPr>
          <p:nvPr>
            <p:ph type="ftr" sz="quarter" idx="11"/>
          </p:nvPr>
        </p:nvSpPr>
        <p:spPr/>
        <p:txBody>
          <a:bodyPr/>
          <a:lstStyle/>
          <a:p>
            <a:r>
              <a:rPr lang="en-US"/>
              <a:t>4. Radionica "Zračno pravo" HDTP-HUP, 24. studeni 2017.</a:t>
            </a:r>
            <a:endParaRPr lang="en-US" dirty="0"/>
          </a:p>
        </p:txBody>
      </p:sp>
      <p:sp>
        <p:nvSpPr>
          <p:cNvPr id="6" name="Content Placeholder 5">
            <a:extLst>
              <a:ext uri="{FF2B5EF4-FFF2-40B4-BE49-F238E27FC236}">
                <a16:creationId xmlns:a16="http://schemas.microsoft.com/office/drawing/2014/main" id="{D500FD79-5D50-4711-BA06-E799A14C41B4}"/>
              </a:ext>
            </a:extLst>
          </p:cNvPr>
          <p:cNvSpPr>
            <a:spLocks noGrp="1"/>
          </p:cNvSpPr>
          <p:nvPr>
            <p:ph idx="1"/>
          </p:nvPr>
        </p:nvSpPr>
        <p:spPr>
          <a:xfrm>
            <a:off x="3615655" y="768939"/>
            <a:ext cx="2787088" cy="1200329"/>
          </a:xfrm>
          <a:prstGeom prst="rect">
            <a:avLst/>
          </a:prstGeom>
          <a:solidFill>
            <a:schemeClr val="accent1">
              <a:lumMod val="40000"/>
              <a:lumOff val="60000"/>
            </a:schemeClr>
          </a:solidFill>
          <a:ln>
            <a:solidFill>
              <a:srgbClr val="00206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0000"/>
                </a:solidFill>
                <a:effectLst/>
                <a:uLnTx/>
                <a:uFillTx/>
                <a:latin typeface="Corbel" panose="020B0503020204020204"/>
                <a:ea typeface="+mn-ea"/>
                <a:cs typeface="+mn-cs"/>
              </a:rPr>
              <a:t>Zakon o obveznim osiguranjima u prometu (NN 151/05, 36/09, 75/09, 76/13, 152/2014)</a:t>
            </a:r>
          </a:p>
        </p:txBody>
      </p:sp>
      <p:sp>
        <p:nvSpPr>
          <p:cNvPr id="7" name="TextBox 6">
            <a:extLst>
              <a:ext uri="{FF2B5EF4-FFF2-40B4-BE49-F238E27FC236}">
                <a16:creationId xmlns:a16="http://schemas.microsoft.com/office/drawing/2014/main" id="{3148BF48-A28B-4B6D-B178-FDF9E80C73A0}"/>
              </a:ext>
            </a:extLst>
          </p:cNvPr>
          <p:cNvSpPr txBox="1"/>
          <p:nvPr/>
        </p:nvSpPr>
        <p:spPr>
          <a:xfrm>
            <a:off x="3531765" y="2055303"/>
            <a:ext cx="8003097" cy="3970318"/>
          </a:xfrm>
          <a:prstGeom prst="rect">
            <a:avLst/>
          </a:prstGeom>
          <a:noFill/>
        </p:spPr>
        <p:txBody>
          <a:bodyPr wrap="square" rtlCol="0">
            <a:spAutoFit/>
          </a:bodyPr>
          <a:lstStyle/>
          <a:p>
            <a:r>
              <a:rPr lang="hr-HR" dirty="0"/>
              <a:t>Izravna tužba prema osiguratelju (ACTIO DIRECTA): </a:t>
            </a:r>
          </a:p>
          <a:p>
            <a:pPr marL="285750" indent="-285750">
              <a:buFont typeface="Wingdings" panose="05000000000000000000" pitchFamily="2" charset="2"/>
              <a:buChar char="Ø"/>
            </a:pPr>
            <a:r>
              <a:rPr lang="hr-HR" dirty="0"/>
              <a:t>odštetni zahtjev po osnovi obveznog osiguranja u prometu oštećena osoba može podnijeti neposredno odgovornom osiguratelju</a:t>
            </a:r>
          </a:p>
          <a:p>
            <a:pPr marL="285750" indent="-285750">
              <a:buFont typeface="Wingdings" panose="05000000000000000000" pitchFamily="2" charset="2"/>
              <a:buChar char="Ø"/>
            </a:pPr>
            <a:r>
              <a:rPr lang="hr-HR" dirty="0"/>
              <a:t>u odgovoru na takav zahtjev odgovorni osiguratelj ne može isticati prigovore koje bi na temelju zakona ili ugovora o osiguranju mogao istaknuti prema osiguranoj osobi zbog nepridržavanja zakona ili ugovora o osiguranju.</a:t>
            </a:r>
          </a:p>
          <a:p>
            <a:pPr marL="285750" indent="-285750">
              <a:buFont typeface="Wingdings" panose="05000000000000000000" pitchFamily="2" charset="2"/>
              <a:buChar char="Ø"/>
            </a:pPr>
            <a:endParaRPr lang="hr-HR" dirty="0"/>
          </a:p>
          <a:p>
            <a:r>
              <a:rPr lang="hr-HR" dirty="0"/>
              <a:t>Zračni prijevoznik </a:t>
            </a:r>
            <a:r>
              <a:rPr lang="hr-HR" u="sng" dirty="0"/>
              <a:t>dužan sklopiti</a:t>
            </a:r>
            <a:r>
              <a:rPr lang="hr-HR" dirty="0"/>
              <a:t> ugovor o osiguranju.</a:t>
            </a:r>
          </a:p>
          <a:p>
            <a:r>
              <a:rPr lang="hr-HR" dirty="0"/>
              <a:t>Uredba 785/2004: „</a:t>
            </a:r>
            <a:r>
              <a:rPr lang="hr-HR" dirty="0" err="1"/>
              <a:t>shall</a:t>
            </a:r>
            <a:r>
              <a:rPr lang="hr-HR" dirty="0"/>
              <a:t> </a:t>
            </a:r>
            <a:r>
              <a:rPr lang="hr-HR" dirty="0" err="1"/>
              <a:t>be</a:t>
            </a:r>
            <a:r>
              <a:rPr lang="hr-HR" dirty="0"/>
              <a:t> </a:t>
            </a:r>
            <a:r>
              <a:rPr lang="hr-HR" dirty="0" err="1"/>
              <a:t>insured</a:t>
            </a:r>
            <a:r>
              <a:rPr lang="hr-HR" dirty="0"/>
              <a:t>”</a:t>
            </a:r>
          </a:p>
          <a:p>
            <a:endParaRPr lang="hr-HR" dirty="0"/>
          </a:p>
          <a:p>
            <a:r>
              <a:rPr lang="hr-HR" dirty="0"/>
              <a:t>Šteta prouzročena neosiguranim, ali poznatim zrakoplovom </a:t>
            </a:r>
            <a:r>
              <a:rPr lang="hr-HR" dirty="0">
                <a:sym typeface="Wingdings" panose="05000000000000000000" pitchFamily="2" charset="2"/>
              </a:rPr>
              <a:t> odgovara Hrvatski ured za osiguranje onako kako bi odgovaralo društvo za osiguranje da je sklopljeno osiguranje (osim šteta na teretu)</a:t>
            </a:r>
            <a:endParaRPr lang="hr-HR" dirty="0"/>
          </a:p>
          <a:p>
            <a:endParaRPr lang="hr-HR" dirty="0"/>
          </a:p>
        </p:txBody>
      </p:sp>
      <p:pic>
        <p:nvPicPr>
          <p:cNvPr id="8" name="Content Placeholder 4">
            <a:extLst>
              <a:ext uri="{FF2B5EF4-FFF2-40B4-BE49-F238E27FC236}">
                <a16:creationId xmlns:a16="http://schemas.microsoft.com/office/drawing/2014/main" id="{1FC4EBD3-22F6-4D79-A04A-BDCE8525F736}"/>
              </a:ext>
            </a:extLst>
          </p:cNvPr>
          <p:cNvPicPr>
            <a:picLocks noChangeAspect="1"/>
          </p:cNvPicPr>
          <p:nvPr/>
        </p:nvPicPr>
        <p:blipFill>
          <a:blip r:embed="rId2"/>
          <a:stretch>
            <a:fillRect/>
          </a:stretch>
        </p:blipFill>
        <p:spPr>
          <a:xfrm>
            <a:off x="872042" y="116409"/>
            <a:ext cx="1942384" cy="985760"/>
          </a:xfrm>
          <a:prstGeom prst="rect">
            <a:avLst/>
          </a:prstGeom>
        </p:spPr>
      </p:pic>
    </p:spTree>
    <p:extLst>
      <p:ext uri="{BB962C8B-B14F-4D97-AF65-F5344CB8AC3E}">
        <p14:creationId xmlns:p14="http://schemas.microsoft.com/office/powerpoint/2010/main" val="2628085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34" y="858982"/>
            <a:ext cx="3022094" cy="5135418"/>
          </a:xfrm>
        </p:spPr>
        <p:txBody>
          <a:bodyPr>
            <a:normAutofit/>
          </a:bodyPr>
          <a:lstStyle/>
          <a:p>
            <a:r>
              <a:rPr lang="hr-HR" dirty="0">
                <a:solidFill>
                  <a:srgbClr val="FFFF00"/>
                </a:solidFill>
              </a:rPr>
              <a:t>TRANSPORT: </a:t>
            </a:r>
            <a:br>
              <a:rPr lang="hr-HR" dirty="0">
                <a:solidFill>
                  <a:srgbClr val="FFFF00"/>
                </a:solidFill>
              </a:rPr>
            </a:br>
            <a:r>
              <a:rPr lang="hr-HR" dirty="0">
                <a:solidFill>
                  <a:srgbClr val="FFFF00"/>
                </a:solidFill>
              </a:rPr>
              <a:t>područje podijeljene nadležnosti između EU i DČ</a:t>
            </a:r>
          </a:p>
        </p:txBody>
      </p:sp>
      <p:sp>
        <p:nvSpPr>
          <p:cNvPr id="3" name="Content Placeholder 2"/>
          <p:cNvSpPr>
            <a:spLocks noGrp="1"/>
          </p:cNvSpPr>
          <p:nvPr>
            <p:ph idx="1"/>
          </p:nvPr>
        </p:nvSpPr>
        <p:spPr>
          <a:xfrm>
            <a:off x="3528291" y="558265"/>
            <a:ext cx="8275781" cy="5945566"/>
          </a:xfrm>
          <a:ln/>
        </p:spPr>
        <p:style>
          <a:lnRef idx="1">
            <a:schemeClr val="accent6"/>
          </a:lnRef>
          <a:fillRef idx="2">
            <a:schemeClr val="accent6"/>
          </a:fillRef>
          <a:effectRef idx="1">
            <a:schemeClr val="accent6"/>
          </a:effectRef>
          <a:fontRef idx="minor">
            <a:schemeClr val="dk1"/>
          </a:fontRef>
        </p:style>
        <p:txBody>
          <a:bodyPr>
            <a:noAutofit/>
          </a:bodyPr>
          <a:lstStyle/>
          <a:p>
            <a:r>
              <a:rPr lang="hr-HR" i="1" dirty="0"/>
              <a:t>Kada je Ugovorima Uniji u određenom području dodijeljena nadležnost koju ona dijeli s državama članicama, pravno obvezujuće akte u tom području mogu donositi i usvajati Unija i države članice. Države članice svoju nadležnost izvršavaju u onoj mjeri u kojoj Unija ne izvršava svoju nadležnost. Države članice svoju nadležnost ponovno izvršavaju u mjeri u kojoj je Unija odlučila prestati izvršavati svoju nadležnost</a:t>
            </a:r>
            <a:r>
              <a:rPr lang="en-US" sz="2000" dirty="0"/>
              <a:t>.</a:t>
            </a:r>
            <a:r>
              <a:rPr lang="hr-HR" sz="2000" dirty="0"/>
              <a:t> (čl. 2. st. 2. </a:t>
            </a:r>
            <a:r>
              <a:rPr lang="hr-HR" dirty="0"/>
              <a:t>UFEU)</a:t>
            </a:r>
            <a:endParaRPr lang="hr-HR" sz="2000" dirty="0"/>
          </a:p>
          <a:p>
            <a:r>
              <a:rPr lang="hr-HR" i="1" dirty="0"/>
              <a:t>Podijeljena nadležnost između Unije i država članica primjenjuje se u sljedećim glavnim područjima (čl. 4. st. 2. UFEU): </a:t>
            </a:r>
          </a:p>
          <a:p>
            <a:pPr marL="800100" lvl="2" indent="0">
              <a:buNone/>
            </a:pPr>
            <a:r>
              <a:rPr lang="hr-HR" sz="2400" b="1" i="1" dirty="0">
                <a:solidFill>
                  <a:srgbClr val="FFFF00"/>
                </a:solidFill>
              </a:rPr>
              <a:t>g) prometu</a:t>
            </a:r>
          </a:p>
          <a:p>
            <a:r>
              <a:rPr lang="hr-HR" b="1" i="1" dirty="0">
                <a:solidFill>
                  <a:schemeClr val="bg1"/>
                </a:solidFill>
              </a:rPr>
              <a:t>PREEMPTIVNE OVLASTI</a:t>
            </a:r>
            <a:r>
              <a:rPr lang="hr-HR" i="1" dirty="0"/>
              <a:t>: kada EU regulira određeno pitanje DČ gube ovlasti uređivati isto pitanje. Kada navedena odredba EU prestane vrijediti, ovlast uređivati navedeno pitanje vraća se DČ.</a:t>
            </a:r>
          </a:p>
        </p:txBody>
      </p:sp>
      <p:pic>
        <p:nvPicPr>
          <p:cNvPr id="4" name="Content Placeholder 4"/>
          <p:cNvPicPr>
            <a:picLocks noChangeAspect="1"/>
          </p:cNvPicPr>
          <p:nvPr/>
        </p:nvPicPr>
        <p:blipFill>
          <a:blip r:embed="rId2"/>
          <a:stretch>
            <a:fillRect/>
          </a:stretch>
        </p:blipFill>
        <p:spPr>
          <a:xfrm>
            <a:off x="648889" y="0"/>
            <a:ext cx="1942384" cy="985760"/>
          </a:xfrm>
          <a:prstGeom prst="rect">
            <a:avLst/>
          </a:prstGeom>
        </p:spPr>
      </p:pic>
    </p:spTree>
    <p:extLst>
      <p:ext uri="{BB962C8B-B14F-4D97-AF65-F5344CB8AC3E}">
        <p14:creationId xmlns:p14="http://schemas.microsoft.com/office/powerpoint/2010/main" val="236823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4846-3EDC-4208-88F2-7923227697BA}"/>
              </a:ext>
            </a:extLst>
          </p:cNvPr>
          <p:cNvSpPr>
            <a:spLocks noGrp="1"/>
          </p:cNvSpPr>
          <p:nvPr>
            <p:ph type="title"/>
          </p:nvPr>
        </p:nvSpPr>
        <p:spPr/>
        <p:txBody>
          <a:bodyPr/>
          <a:lstStyle/>
          <a:p>
            <a:r>
              <a:rPr lang="hr-HR" dirty="0"/>
              <a:t>Obvezno osiguranje </a:t>
            </a:r>
          </a:p>
        </p:txBody>
      </p:sp>
      <p:sp>
        <p:nvSpPr>
          <p:cNvPr id="3" name="Content Placeholder 2">
            <a:extLst>
              <a:ext uri="{FF2B5EF4-FFF2-40B4-BE49-F238E27FC236}">
                <a16:creationId xmlns:a16="http://schemas.microsoft.com/office/drawing/2014/main" id="{A82CD002-7ACF-4FAE-8E07-189E91A41048}"/>
              </a:ext>
            </a:extLst>
          </p:cNvPr>
          <p:cNvSpPr>
            <a:spLocks noGrp="1"/>
          </p:cNvSpPr>
          <p:nvPr>
            <p:ph idx="1"/>
          </p:nvPr>
        </p:nvSpPr>
        <p:spPr/>
        <p:txBody>
          <a:bodyPr/>
          <a:lstStyle/>
          <a:p>
            <a:pPr marL="0" indent="0">
              <a:buNone/>
            </a:pPr>
            <a:r>
              <a:rPr lang="hr-HR" dirty="0"/>
              <a:t>GARANCIJSKI FOND</a:t>
            </a:r>
          </a:p>
          <a:p>
            <a:pPr>
              <a:buFont typeface="Wingdings" panose="05000000000000000000" pitchFamily="2" charset="2"/>
              <a:buChar char="Ø"/>
            </a:pPr>
            <a:r>
              <a:rPr lang="hr-HR" dirty="0"/>
              <a:t> imovina Hrvatskog ureda za osiguranje namijenjena izvršenju obveza po osnovi:</a:t>
            </a:r>
          </a:p>
          <a:p>
            <a:pPr marL="0" indent="0">
              <a:buNone/>
            </a:pPr>
            <a:r>
              <a:rPr lang="hr-HR" dirty="0"/>
              <a:t>    (…)</a:t>
            </a:r>
          </a:p>
          <a:p>
            <a:pPr>
              <a:buFont typeface="Wingdings" panose="05000000000000000000" pitchFamily="2" charset="2"/>
              <a:buChar char="Ø"/>
            </a:pPr>
            <a:r>
              <a:rPr lang="hr-HR" dirty="0"/>
              <a:t>šteta nastalih na teritoriju RH od neosiguranih prijevoznih sredstava</a:t>
            </a:r>
          </a:p>
          <a:p>
            <a:pPr marL="0" indent="0">
              <a:buNone/>
            </a:pPr>
            <a:r>
              <a:rPr lang="hr-HR" dirty="0"/>
              <a:t> Društva za osiguranje koja obavljaju poslove obveznih osiguranja dužna su uplaćivati doprinos za Garancijski fond</a:t>
            </a:r>
          </a:p>
        </p:txBody>
      </p:sp>
      <p:sp>
        <p:nvSpPr>
          <p:cNvPr id="4" name="Footer Placeholder 3">
            <a:extLst>
              <a:ext uri="{FF2B5EF4-FFF2-40B4-BE49-F238E27FC236}">
                <a16:creationId xmlns:a16="http://schemas.microsoft.com/office/drawing/2014/main" id="{D5FFF43D-BC7E-4388-856C-A210124365E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63091994-8967-4BF5-A248-C27146F2C370}"/>
              </a:ext>
            </a:extLst>
          </p:cNvPr>
          <p:cNvPicPr>
            <a:picLocks noChangeAspect="1"/>
          </p:cNvPicPr>
          <p:nvPr/>
        </p:nvPicPr>
        <p:blipFill>
          <a:blip r:embed="rId2"/>
          <a:stretch>
            <a:fillRect/>
          </a:stretch>
        </p:blipFill>
        <p:spPr>
          <a:xfrm>
            <a:off x="872042" y="116409"/>
            <a:ext cx="1942384" cy="985760"/>
          </a:xfrm>
          <a:prstGeom prst="rect">
            <a:avLst/>
          </a:prstGeom>
        </p:spPr>
      </p:pic>
    </p:spTree>
    <p:extLst>
      <p:ext uri="{BB962C8B-B14F-4D97-AF65-F5344CB8AC3E}">
        <p14:creationId xmlns:p14="http://schemas.microsoft.com/office/powerpoint/2010/main" val="69101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94AE-F123-4F3C-B5E3-D00D0AADDC2C}"/>
              </a:ext>
            </a:extLst>
          </p:cNvPr>
          <p:cNvSpPr>
            <a:spLocks noGrp="1"/>
          </p:cNvSpPr>
          <p:nvPr>
            <p:ph type="title"/>
          </p:nvPr>
        </p:nvSpPr>
        <p:spPr/>
        <p:txBody>
          <a:bodyPr/>
          <a:lstStyle/>
          <a:p>
            <a:r>
              <a:rPr lang="hr-HR" dirty="0"/>
              <a:t>Uredba 261/2004</a:t>
            </a:r>
          </a:p>
        </p:txBody>
      </p:sp>
      <p:sp>
        <p:nvSpPr>
          <p:cNvPr id="4" name="Footer Placeholder 3">
            <a:extLst>
              <a:ext uri="{FF2B5EF4-FFF2-40B4-BE49-F238E27FC236}">
                <a16:creationId xmlns:a16="http://schemas.microsoft.com/office/drawing/2014/main" id="{DB9ABC84-2CB0-4E81-85B5-F9C896B615C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9DFC8FD1-5423-44D3-BADA-8C29E8012343}"/>
              </a:ext>
            </a:extLst>
          </p:cNvPr>
          <p:cNvPicPr>
            <a:picLocks noChangeAspect="1"/>
          </p:cNvPicPr>
          <p:nvPr/>
        </p:nvPicPr>
        <p:blipFill>
          <a:blip r:embed="rId2"/>
          <a:stretch>
            <a:fillRect/>
          </a:stretch>
        </p:blipFill>
        <p:spPr>
          <a:xfrm>
            <a:off x="872042" y="134165"/>
            <a:ext cx="1942384" cy="985760"/>
          </a:xfrm>
          <a:prstGeom prst="rect">
            <a:avLst/>
          </a:prstGeom>
        </p:spPr>
      </p:pic>
      <p:graphicFrame>
        <p:nvGraphicFramePr>
          <p:cNvPr id="9" name="Content Placeholder 4">
            <a:extLst>
              <a:ext uri="{FF2B5EF4-FFF2-40B4-BE49-F238E27FC236}">
                <a16:creationId xmlns:a16="http://schemas.microsoft.com/office/drawing/2014/main" id="{6495F467-029F-4AF4-ABD2-B48C2A439DBA}"/>
              </a:ext>
            </a:extLst>
          </p:cNvPr>
          <p:cNvGraphicFramePr>
            <a:graphicFrameLocks/>
          </p:cNvGraphicFramePr>
          <p:nvPr>
            <p:extLst/>
          </p:nvPr>
        </p:nvGraphicFramePr>
        <p:xfrm>
          <a:off x="3962400" y="731519"/>
          <a:ext cx="7595615" cy="2304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36CDAEC0-F5A0-496B-95E6-A3FAB75C471C}"/>
              </a:ext>
            </a:extLst>
          </p:cNvPr>
          <p:cNvGraphicFramePr/>
          <p:nvPr>
            <p:extLst/>
          </p:nvPr>
        </p:nvGraphicFramePr>
        <p:xfrm>
          <a:off x="3676747" y="3188321"/>
          <a:ext cx="6296558" cy="27093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3655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94AE-F123-4F3C-B5E3-D00D0AADDC2C}"/>
              </a:ext>
            </a:extLst>
          </p:cNvPr>
          <p:cNvSpPr>
            <a:spLocks noGrp="1"/>
          </p:cNvSpPr>
          <p:nvPr>
            <p:ph type="title"/>
          </p:nvPr>
        </p:nvSpPr>
        <p:spPr/>
        <p:txBody>
          <a:bodyPr/>
          <a:lstStyle/>
          <a:p>
            <a:r>
              <a:rPr lang="hr-HR" dirty="0"/>
              <a:t>Uredba 261/2004 v. </a:t>
            </a:r>
            <a:r>
              <a:rPr lang="hr-HR" dirty="0" err="1"/>
              <a:t>Montrealska</a:t>
            </a:r>
            <a:r>
              <a:rPr lang="hr-HR" dirty="0"/>
              <a:t> konvencija</a:t>
            </a:r>
          </a:p>
        </p:txBody>
      </p:sp>
      <p:sp>
        <p:nvSpPr>
          <p:cNvPr id="4" name="Footer Placeholder 3">
            <a:extLst>
              <a:ext uri="{FF2B5EF4-FFF2-40B4-BE49-F238E27FC236}">
                <a16:creationId xmlns:a16="http://schemas.microsoft.com/office/drawing/2014/main" id="{DB9ABC84-2CB0-4E81-85B5-F9C896B615C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Corbel" panose="020B0503020204020204"/>
                <a:ea typeface="+mn-ea"/>
                <a:cs typeface="+mn-cs"/>
              </a:rPr>
              <a:t>4. Radionica "Zračno pravo" HDTP-HUP, 24. studeni 2017.</a:t>
            </a:r>
            <a:endParaRPr kumimoji="0" lang="en-US" sz="11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endParaRPr>
          </a:p>
        </p:txBody>
      </p:sp>
      <p:pic>
        <p:nvPicPr>
          <p:cNvPr id="5" name="Content Placeholder 4">
            <a:extLst>
              <a:ext uri="{FF2B5EF4-FFF2-40B4-BE49-F238E27FC236}">
                <a16:creationId xmlns:a16="http://schemas.microsoft.com/office/drawing/2014/main" id="{9DFC8FD1-5423-44D3-BADA-8C29E8012343}"/>
              </a:ext>
            </a:extLst>
          </p:cNvPr>
          <p:cNvPicPr>
            <a:picLocks noChangeAspect="1"/>
          </p:cNvPicPr>
          <p:nvPr/>
        </p:nvPicPr>
        <p:blipFill>
          <a:blip r:embed="rId2"/>
          <a:stretch>
            <a:fillRect/>
          </a:stretch>
        </p:blipFill>
        <p:spPr>
          <a:xfrm>
            <a:off x="872042" y="134165"/>
            <a:ext cx="1942384" cy="985760"/>
          </a:xfrm>
          <a:prstGeom prst="rect">
            <a:avLst/>
          </a:prstGeom>
        </p:spPr>
      </p:pic>
      <p:sp>
        <p:nvSpPr>
          <p:cNvPr id="6" name="TextBox 5">
            <a:extLst>
              <a:ext uri="{FF2B5EF4-FFF2-40B4-BE49-F238E27FC236}">
                <a16:creationId xmlns:a16="http://schemas.microsoft.com/office/drawing/2014/main" id="{79826437-0118-402F-9D04-859DC6CB8934}"/>
              </a:ext>
            </a:extLst>
          </p:cNvPr>
          <p:cNvSpPr txBox="1"/>
          <p:nvPr/>
        </p:nvSpPr>
        <p:spPr>
          <a:xfrm>
            <a:off x="3645216" y="2106330"/>
            <a:ext cx="8120063" cy="3970318"/>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hr-HR" sz="1800" b="0" i="0" u="none" strike="noStrike" kern="1200" cap="none" spc="0" normalizeH="0" baseline="0" noProof="0" dirty="0">
                <a:ln>
                  <a:noFill/>
                </a:ln>
                <a:solidFill>
                  <a:srgbClr val="000000"/>
                </a:solidFill>
                <a:effectLst/>
                <a:uLnTx/>
                <a:uFillTx/>
                <a:latin typeface="Corbel" panose="020B0503020204020204"/>
                <a:ea typeface="+mn-ea"/>
                <a:cs typeface="+mn-cs"/>
              </a:rPr>
              <a:t>kašnjenje  može uzrokovati dvostruku štetu: onu koja je identična za svakog putnika  (pružanje standardizirane i momentalne skrbi ), te individualnu štetu  (svojstvenu svakom putniku i njegovom razlogu putovanja – naknada koje traži procjenu od slučaja do slučaja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hr-HR" sz="1800" b="0" i="0" u="none" strike="noStrike" kern="1200" cap="none" spc="0" normalizeH="0" baseline="0" noProof="0" dirty="0">
                <a:ln>
                  <a:noFill/>
                </a:ln>
                <a:solidFill>
                  <a:srgbClr val="000000"/>
                </a:solidFill>
                <a:effectLst/>
                <a:uLnTx/>
                <a:uFillTx/>
                <a:latin typeface="Corbel" panose="020B0503020204020204"/>
                <a:ea typeface="+mn-ea"/>
                <a:cs typeface="+mn-cs"/>
              </a:rPr>
              <a:t> </a:t>
            </a:r>
            <a:r>
              <a:rPr kumimoji="0" lang="hr-HR" sz="1800" b="0" i="0" u="none" strike="noStrike" kern="1200" cap="none" spc="0" normalizeH="0" baseline="0" noProof="0" dirty="0" err="1">
                <a:ln>
                  <a:noFill/>
                </a:ln>
                <a:solidFill>
                  <a:srgbClr val="000000"/>
                </a:solidFill>
                <a:effectLst/>
                <a:uLnTx/>
                <a:uFillTx/>
                <a:latin typeface="Corbel" panose="020B0503020204020204"/>
                <a:ea typeface="+mn-ea"/>
                <a:cs typeface="+mn-cs"/>
              </a:rPr>
              <a:t>Montrealska</a:t>
            </a:r>
            <a:r>
              <a:rPr kumimoji="0" lang="hr-HR" sz="1800" b="0" i="0" u="none" strike="noStrike" kern="1200" cap="none" spc="0" normalizeH="0" baseline="0" noProof="0" dirty="0">
                <a:ln>
                  <a:noFill/>
                </a:ln>
                <a:solidFill>
                  <a:srgbClr val="000000"/>
                </a:solidFill>
                <a:effectLst/>
                <a:uLnTx/>
                <a:uFillTx/>
                <a:latin typeface="Corbel" panose="020B0503020204020204"/>
                <a:ea typeface="+mn-ea"/>
                <a:cs typeface="+mn-cs"/>
              </a:rPr>
              <a:t> konvencija ne isključuje  mogućnost drugih oblika intervencije u smislu odluke javnih vlasti da se na ujednačen i brz način naknadi šteta uzrokovana samom neugodnošću kašnjenja leta, a da bi se izbjegla dodatna neugodnost putnika traženja takve naknade putem suda.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hr-HR" sz="1800" b="0" i="0" u="none" strike="noStrike" kern="1200" cap="none" spc="0" normalizeH="0" baseline="0" noProof="0" dirty="0">
                <a:ln>
                  <a:noFill/>
                </a:ln>
                <a:solidFill>
                  <a:srgbClr val="000000"/>
                </a:solidFill>
                <a:effectLst/>
                <a:uLnTx/>
                <a:uFillTx/>
                <a:latin typeface="Corbel" panose="020B0503020204020204"/>
                <a:ea typeface="+mn-ea"/>
                <a:cs typeface="+mn-cs"/>
              </a:rPr>
              <a:t> mehanizam zaštite propisan Uredbom 261/2004 aktivira se mnogo ranije nego onaj propisan Konvencijom - putnik ima istovremeno pravo i na skrb i na kasnije potraživanje novčane naknade.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endParaRPr kumimoji="0" lang="hr-HR" sz="1800" b="0" i="0" u="none" strike="noStrike" kern="1200" cap="none" spc="0" normalizeH="0" baseline="0" noProof="0" dirty="0">
              <a:ln>
                <a:noFill/>
              </a:ln>
              <a:solidFill>
                <a:srgbClr val="FFFFFF"/>
              </a:solidFill>
              <a:effectLst/>
              <a:uLnTx/>
              <a:uFillTx/>
              <a:latin typeface="Lucida Sans" pitchFamily="34" charset="0"/>
              <a:ea typeface="+mn-ea"/>
              <a:cs typeface="Times New Roman" pitchFamily="18" charset="0"/>
            </a:endParaRPr>
          </a:p>
        </p:txBody>
      </p:sp>
      <p:sp>
        <p:nvSpPr>
          <p:cNvPr id="7" name="Rounded Rectangle 5">
            <a:extLst>
              <a:ext uri="{FF2B5EF4-FFF2-40B4-BE49-F238E27FC236}">
                <a16:creationId xmlns:a16="http://schemas.microsoft.com/office/drawing/2014/main" id="{7920A8CB-8211-4FF1-BC2E-943C5484351B}"/>
              </a:ext>
            </a:extLst>
          </p:cNvPr>
          <p:cNvSpPr/>
          <p:nvPr/>
        </p:nvSpPr>
        <p:spPr bwMode="auto">
          <a:xfrm>
            <a:off x="3869268" y="721761"/>
            <a:ext cx="4068544" cy="1174790"/>
          </a:xfrm>
          <a:prstGeom prst="roundRect">
            <a:avLst/>
          </a:prstGeom>
          <a:solidFill>
            <a:schemeClr val="accent1">
              <a:lumMod val="40000"/>
              <a:lumOff val="60000"/>
            </a:schemeClr>
          </a:solidFill>
          <a:ln w="9525" cap="flat" cmpd="sng" algn="ctr">
            <a:solidFill>
              <a:srgbClr val="AAE2CA">
                <a:shade val="95000"/>
                <a:satMod val="105000"/>
              </a:srgbClr>
            </a:solidFill>
            <a:prstDash val="solid"/>
            <a:headEnd/>
            <a:tailEnd/>
          </a:ln>
          <a:effectLst>
            <a:outerShdw blurRad="40000" dist="20000" dir="5400000" rotWithShape="0">
              <a:srgbClr val="000000">
                <a:alpha val="38000"/>
              </a:srgbClr>
            </a:outerShdw>
          </a:effectLst>
        </p:spPr>
        <p:txBody>
          <a:bodyPr rtlCol="0"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r-HR" sz="1800" b="0" i="0" u="none" strike="noStrike" kern="1200" cap="none" spc="0" normalizeH="0" baseline="0" noProof="0" dirty="0">
                <a:ln>
                  <a:noFill/>
                </a:ln>
                <a:solidFill>
                  <a:srgbClr val="000000"/>
                </a:solidFill>
                <a:effectLst/>
                <a:uLnTx/>
                <a:uFillTx/>
                <a:latin typeface="Corbel" panose="020B0503020204020204"/>
                <a:ea typeface="+mn-ea"/>
                <a:cs typeface="+mn-cs"/>
              </a:rPr>
              <a:t>IATA/ELFAA v. Department for Transport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r-HR" sz="1800" b="0" i="0" u="none" strike="noStrike" kern="1200" cap="none" spc="0" normalizeH="0" baseline="0" noProof="0" dirty="0">
                <a:ln>
                  <a:noFill/>
                </a:ln>
                <a:solidFill>
                  <a:srgbClr val="000000"/>
                </a:solidFill>
                <a:effectLst/>
                <a:uLnTx/>
                <a:uFillTx/>
                <a:latin typeface="Corbel" panose="020B0503020204020204"/>
                <a:ea typeface="+mn-ea"/>
                <a:cs typeface="+mn-cs"/>
              </a:rPr>
              <a:t>(C-344/04)</a:t>
            </a:r>
          </a:p>
        </p:txBody>
      </p:sp>
    </p:spTree>
    <p:extLst>
      <p:ext uri="{BB962C8B-B14F-4D97-AF65-F5344CB8AC3E}">
        <p14:creationId xmlns:p14="http://schemas.microsoft.com/office/powerpoint/2010/main" val="1025551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1B55A-22BE-4365-B181-EAA5638A8106}"/>
              </a:ext>
            </a:extLst>
          </p:cNvPr>
          <p:cNvSpPr>
            <a:spLocks noGrp="1"/>
          </p:cNvSpPr>
          <p:nvPr>
            <p:ph type="title"/>
          </p:nvPr>
        </p:nvSpPr>
        <p:spPr/>
        <p:txBody>
          <a:bodyPr/>
          <a:lstStyle/>
          <a:p>
            <a:r>
              <a:rPr lang="hr-HR" dirty="0"/>
              <a:t>HVALA!</a:t>
            </a:r>
          </a:p>
        </p:txBody>
      </p:sp>
      <p:sp>
        <p:nvSpPr>
          <p:cNvPr id="3" name="Content Placeholder 2">
            <a:extLst>
              <a:ext uri="{FF2B5EF4-FFF2-40B4-BE49-F238E27FC236}">
                <a16:creationId xmlns:a16="http://schemas.microsoft.com/office/drawing/2014/main" id="{376E72CB-71B3-4BED-B724-7D90CEBE7C1A}"/>
              </a:ext>
            </a:extLst>
          </p:cNvPr>
          <p:cNvSpPr>
            <a:spLocks noGrp="1"/>
          </p:cNvSpPr>
          <p:nvPr>
            <p:ph idx="1"/>
          </p:nvPr>
        </p:nvSpPr>
        <p:spPr>
          <a:xfrm>
            <a:off x="6445188" y="3429000"/>
            <a:ext cx="2102612" cy="1199684"/>
          </a:xfrm>
        </p:spPr>
        <p:txBody>
          <a:bodyPr/>
          <a:lstStyle/>
          <a:p>
            <a:pPr marL="0" indent="0">
              <a:buNone/>
            </a:pPr>
            <a:r>
              <a:rPr lang="hr-HR" dirty="0"/>
              <a:t>http://hdtp.eu/</a:t>
            </a:r>
          </a:p>
          <a:p>
            <a:pPr marL="0" indent="0">
              <a:buNone/>
            </a:pPr>
            <a:endParaRPr lang="hr-HR" dirty="0"/>
          </a:p>
        </p:txBody>
      </p:sp>
      <p:sp>
        <p:nvSpPr>
          <p:cNvPr id="4" name="Footer Placeholder 3">
            <a:extLst>
              <a:ext uri="{FF2B5EF4-FFF2-40B4-BE49-F238E27FC236}">
                <a16:creationId xmlns:a16="http://schemas.microsoft.com/office/drawing/2014/main" id="{7998CDC3-570A-4820-B60E-84F17FE3BE61}"/>
              </a:ext>
            </a:extLst>
          </p:cNvPr>
          <p:cNvSpPr>
            <a:spLocks noGrp="1"/>
          </p:cNvSpPr>
          <p:nvPr>
            <p:ph type="ftr" sz="quarter" idx="11"/>
          </p:nvPr>
        </p:nvSpPr>
        <p:spPr/>
        <p:txBody>
          <a:bodyPr/>
          <a:lstStyle/>
          <a:p>
            <a:r>
              <a:rPr lang="en-US"/>
              <a:t>4. Radionica "Zračno pravo" HDTP-HUP, 24. studeni 2017.</a:t>
            </a:r>
            <a:endParaRPr lang="en-US" dirty="0"/>
          </a:p>
        </p:txBody>
      </p:sp>
      <p:pic>
        <p:nvPicPr>
          <p:cNvPr id="5" name="Content Placeholder 4">
            <a:extLst>
              <a:ext uri="{FF2B5EF4-FFF2-40B4-BE49-F238E27FC236}">
                <a16:creationId xmlns:a16="http://schemas.microsoft.com/office/drawing/2014/main" id="{AF5E22C1-FF17-4D51-9712-C7228AF5DE34}"/>
              </a:ext>
            </a:extLst>
          </p:cNvPr>
          <p:cNvPicPr>
            <a:picLocks noChangeAspect="1"/>
          </p:cNvPicPr>
          <p:nvPr/>
        </p:nvPicPr>
        <p:blipFill>
          <a:blip r:embed="rId2"/>
          <a:stretch>
            <a:fillRect/>
          </a:stretch>
        </p:blipFill>
        <p:spPr>
          <a:xfrm>
            <a:off x="4721370" y="566888"/>
            <a:ext cx="5001012" cy="2538014"/>
          </a:xfrm>
          <a:prstGeom prst="rect">
            <a:avLst/>
          </a:prstGeom>
        </p:spPr>
      </p:pic>
    </p:spTree>
    <p:extLst>
      <p:ext uri="{BB962C8B-B14F-4D97-AF65-F5344CB8AC3E}">
        <p14:creationId xmlns:p14="http://schemas.microsoft.com/office/powerpoint/2010/main" val="2662669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VANJSKE OVLASTI EU</a:t>
            </a:r>
          </a:p>
        </p:txBody>
      </p:sp>
      <p:sp>
        <p:nvSpPr>
          <p:cNvPr id="3" name="Content Placeholder 2"/>
          <p:cNvSpPr>
            <a:spLocks noGrp="1"/>
          </p:cNvSpPr>
          <p:nvPr>
            <p:ph idx="1"/>
          </p:nvPr>
        </p:nvSpPr>
        <p:spPr>
          <a:xfrm>
            <a:off x="3537528" y="711200"/>
            <a:ext cx="8654472" cy="5671127"/>
          </a:xfrm>
        </p:spPr>
        <p:txBody>
          <a:bodyPr>
            <a:noAutofit/>
          </a:bodyPr>
          <a:lstStyle/>
          <a:p>
            <a:r>
              <a:rPr lang="hr-HR" dirty="0" err="1"/>
              <a:t>Lisabonski</a:t>
            </a:r>
            <a:r>
              <a:rPr lang="hr-HR" dirty="0"/>
              <a:t> ugovor 2009: EU dobiva pravnu osobnost </a:t>
            </a:r>
          </a:p>
          <a:p>
            <a:pPr lvl="1"/>
            <a:r>
              <a:rPr lang="hr-HR" dirty="0"/>
              <a:t>stranka međunarodnih ugovora</a:t>
            </a:r>
          </a:p>
          <a:p>
            <a:pPr marL="0" indent="0">
              <a:buNone/>
            </a:pPr>
            <a:endParaRPr lang="hr-HR" dirty="0"/>
          </a:p>
          <a:p>
            <a:r>
              <a:rPr lang="hr-HR" sz="2000" dirty="0"/>
              <a:t>EU unutarnje ovlasti = vanjske ovlasti</a:t>
            </a:r>
          </a:p>
          <a:p>
            <a:pPr lvl="1"/>
            <a:r>
              <a:rPr lang="hr-HR" dirty="0"/>
              <a:t>ISKLJUČIVO EU stranka ukoliko:</a:t>
            </a:r>
          </a:p>
          <a:p>
            <a:pPr lvl="2"/>
            <a:r>
              <a:rPr lang="hr-HR" dirty="0"/>
              <a:t>Postoji pravna stečevina o čitavoj materiji Konvencije (prenesena ovlast DČ na EU)</a:t>
            </a:r>
          </a:p>
          <a:p>
            <a:pPr lvl="2"/>
            <a:r>
              <a:rPr lang="hr-HR" dirty="0"/>
              <a:t>Međunarodno uređenje nekog područja Konvencijom bi moglo utjecati na ostatak postojeće pravne stečevine</a:t>
            </a:r>
          </a:p>
          <a:p>
            <a:pPr marL="960120" lvl="2" indent="0">
              <a:buNone/>
            </a:pPr>
            <a:endParaRPr lang="hr-HR" sz="2000" dirty="0">
              <a:solidFill>
                <a:srgbClr val="FFC000"/>
              </a:solidFill>
            </a:endParaRPr>
          </a:p>
          <a:p>
            <a:r>
              <a:rPr lang="hr-HR" sz="2000" dirty="0">
                <a:solidFill>
                  <a:srgbClr val="FFC000"/>
                </a:solidFill>
              </a:rPr>
              <a:t>MJEŠOVITI SPORAZUMI </a:t>
            </a:r>
          </a:p>
          <a:p>
            <a:pPr lvl="1"/>
            <a:r>
              <a:rPr lang="hr-HR" dirty="0"/>
              <a:t>Sadržaj Konvencije sadrži dio pitanja u kojima je EU preuzela ovlast, kao i ostatak u kojem ovlasti imaju DČ</a:t>
            </a:r>
          </a:p>
          <a:p>
            <a:pPr lvl="1"/>
            <a:r>
              <a:rPr lang="hr-HR" dirty="0"/>
              <a:t>Stranke EU i SVE DČ</a:t>
            </a:r>
          </a:p>
        </p:txBody>
      </p:sp>
      <p:pic>
        <p:nvPicPr>
          <p:cNvPr id="6" name="Content Placeholder 4"/>
          <p:cNvPicPr>
            <a:picLocks noChangeAspect="1"/>
          </p:cNvPicPr>
          <p:nvPr/>
        </p:nvPicPr>
        <p:blipFill>
          <a:blip r:embed="rId2"/>
          <a:stretch>
            <a:fillRect/>
          </a:stretch>
        </p:blipFill>
        <p:spPr>
          <a:xfrm>
            <a:off x="755468" y="0"/>
            <a:ext cx="1942384" cy="985760"/>
          </a:xfrm>
          <a:prstGeom prst="rect">
            <a:avLst/>
          </a:prstGeom>
        </p:spPr>
      </p:pic>
    </p:spTree>
    <p:extLst>
      <p:ext uri="{BB962C8B-B14F-4D97-AF65-F5344CB8AC3E}">
        <p14:creationId xmlns:p14="http://schemas.microsoft.com/office/powerpoint/2010/main" val="11805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77793" y="1463441"/>
            <a:ext cx="2567538" cy="3907456"/>
          </a:xfrm>
        </p:spPr>
        <p:txBody>
          <a:bodyPr>
            <a:normAutofit/>
          </a:bodyPr>
          <a:lstStyle/>
          <a:p>
            <a:r>
              <a:rPr lang="hr-HR" dirty="0"/>
              <a:t>PRIRODA I UČINAK PRAVNE STEČEVINE EU</a:t>
            </a:r>
          </a:p>
        </p:txBody>
      </p:sp>
      <p:sp>
        <p:nvSpPr>
          <p:cNvPr id="7" name="Content Placeholder 6"/>
          <p:cNvSpPr>
            <a:spLocks noGrp="1"/>
          </p:cNvSpPr>
          <p:nvPr>
            <p:ph idx="1"/>
          </p:nvPr>
        </p:nvSpPr>
        <p:spPr>
          <a:xfrm>
            <a:off x="3570974" y="403987"/>
            <a:ext cx="8424138" cy="6026363"/>
          </a:xfrm>
        </p:spPr>
        <p:txBody>
          <a:bodyPr>
            <a:normAutofit/>
          </a:bodyPr>
          <a:lstStyle/>
          <a:p>
            <a:r>
              <a:rPr lang="hr-HR" dirty="0">
                <a:solidFill>
                  <a:srgbClr val="FFC000"/>
                </a:solidFill>
              </a:rPr>
              <a:t>NAČELO DIREKTNOG UČINKA</a:t>
            </a:r>
          </a:p>
          <a:p>
            <a:pPr lvl="1"/>
            <a:r>
              <a:rPr lang="hr-HR" dirty="0"/>
              <a:t>Sve odredbe prava EU imaju direktan učinak ako su jasne i precizne</a:t>
            </a:r>
          </a:p>
          <a:p>
            <a:pPr lvl="2"/>
            <a:r>
              <a:rPr lang="hr-HR" sz="1800" dirty="0"/>
              <a:t>Horizontalan učinak (Uredbe)</a:t>
            </a:r>
          </a:p>
          <a:p>
            <a:pPr lvl="2"/>
            <a:r>
              <a:rPr lang="hr-HR" sz="1800" dirty="0"/>
              <a:t>Vertikalan učinak (Direktive) </a:t>
            </a:r>
          </a:p>
          <a:p>
            <a:r>
              <a:rPr lang="hr-HR" dirty="0">
                <a:solidFill>
                  <a:srgbClr val="FFC000"/>
                </a:solidFill>
              </a:rPr>
              <a:t>NAČELO NADREĐENOSTI PRAVA EU</a:t>
            </a:r>
          </a:p>
          <a:p>
            <a:pPr lvl="1"/>
            <a:r>
              <a:rPr lang="hr-HR" sz="2000" dirty="0"/>
              <a:t>Čitavo pravo EU nadređeno je nacionalnom pravu</a:t>
            </a:r>
          </a:p>
          <a:p>
            <a:pPr lvl="1"/>
            <a:r>
              <a:rPr lang="hr-HR" sz="2000" dirty="0"/>
              <a:t>Sud (ili drugo tijelo) treba direktno primijeniti odredbu prava EU i staviti po strani odredbu nacionalnog prava o istoj stvari</a:t>
            </a:r>
          </a:p>
          <a:p>
            <a:pPr marL="960120" lvl="2" indent="0">
              <a:buNone/>
            </a:pPr>
            <a:r>
              <a:rPr lang="hr-HR" sz="1800" dirty="0"/>
              <a:t>Sudska praksa Europskog suda: </a:t>
            </a:r>
            <a:r>
              <a:rPr lang="hr-HR" sz="1800" i="1" dirty="0">
                <a:solidFill>
                  <a:srgbClr val="C00000"/>
                </a:solidFill>
              </a:rPr>
              <a:t>Van Gend en Loos, Costa v. ENEL, </a:t>
            </a:r>
            <a:r>
              <a:rPr lang="hr-HR" sz="1800" i="1" dirty="0" err="1">
                <a:solidFill>
                  <a:srgbClr val="C00000"/>
                </a:solidFill>
              </a:rPr>
              <a:t>Simmenthal</a:t>
            </a:r>
            <a:endParaRPr lang="hr-HR" sz="1800" i="1" dirty="0">
              <a:solidFill>
                <a:srgbClr val="C00000"/>
              </a:solidFill>
            </a:endParaRPr>
          </a:p>
          <a:p>
            <a:r>
              <a:rPr lang="hr-HR" dirty="0">
                <a:solidFill>
                  <a:srgbClr val="FFC000"/>
                </a:solidFill>
              </a:rPr>
              <a:t>NAČELO PRENESENIH OVLASTI</a:t>
            </a:r>
          </a:p>
          <a:p>
            <a:pPr lvl="1"/>
            <a:r>
              <a:rPr lang="hr-HR" sz="2000" dirty="0">
                <a:solidFill>
                  <a:schemeClr val="tx2"/>
                </a:solidFill>
              </a:rPr>
              <a:t>EU može djelovati samo u granicama ovlasti koje su na nju prenijele DČ Osnivačkim ugovorima, kako bi se postigli tamo navedeni ciljevi. Sve ostale ovlasti zadržavaju DČ.</a:t>
            </a:r>
          </a:p>
          <a:p>
            <a:pPr lvl="1"/>
            <a:r>
              <a:rPr lang="hr-HR" sz="2000" dirty="0">
                <a:solidFill>
                  <a:schemeClr val="tx2"/>
                </a:solidFill>
              </a:rPr>
              <a:t>Vertikalna podjela ovlasti između DČ i EU</a:t>
            </a:r>
          </a:p>
          <a:p>
            <a:pPr lvl="1"/>
            <a:r>
              <a:rPr lang="hr-HR" sz="2000" dirty="0">
                <a:solidFill>
                  <a:srgbClr val="FF0000"/>
                </a:solidFill>
              </a:rPr>
              <a:t>Transport: prenesena ovlast EU (čl. 90-100 UFEU).</a:t>
            </a:r>
          </a:p>
          <a:p>
            <a:pPr lvl="1"/>
            <a:endParaRPr lang="hr-HR" sz="3000" dirty="0"/>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Tree>
    <p:extLst>
      <p:ext uri="{BB962C8B-B14F-4D97-AF65-F5344CB8AC3E}">
        <p14:creationId xmlns:p14="http://schemas.microsoft.com/office/powerpoint/2010/main" val="16167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 calcmode="lin" valueType="num">
                                      <p:cBhvr additive="base">
                                        <p:cTn id="33" dur="500" fill="hold"/>
                                        <p:tgtEl>
                                          <p:spTgt spid="7">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7">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 calcmode="lin" valueType="num">
                                      <p:cBhvr additive="base">
                                        <p:cTn id="37" dur="500" fill="hold"/>
                                        <p:tgtEl>
                                          <p:spTgt spid="7">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additive="base">
                                        <p:cTn id="43" dur="500" fill="hold"/>
                                        <p:tgtEl>
                                          <p:spTgt spid="7">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 calcmode="lin" valueType="num">
                                      <p:cBhvr additive="base">
                                        <p:cTn id="47" dur="500" fill="hold"/>
                                        <p:tgtEl>
                                          <p:spTgt spid="7">
                                            <p:txEl>
                                              <p:pRg st="9" end="9"/>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7">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7">
                                            <p:txEl>
                                              <p:pRg st="10" end="10"/>
                                            </p:txEl>
                                          </p:spTgt>
                                        </p:tgtEl>
                                        <p:attrNameLst>
                                          <p:attrName>style.visibility</p:attrName>
                                        </p:attrNameLst>
                                      </p:cBhvr>
                                      <p:to>
                                        <p:strVal val="visible"/>
                                      </p:to>
                                    </p:set>
                                    <p:anim calcmode="lin" valueType="num">
                                      <p:cBhvr additive="base">
                                        <p:cTn id="51" dur="500" fill="hold"/>
                                        <p:tgtEl>
                                          <p:spTgt spid="7">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7">
                                            <p:txEl>
                                              <p:pRg st="10" end="10"/>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7">
                                            <p:txEl>
                                              <p:pRg st="11" end="11"/>
                                            </p:txEl>
                                          </p:spTgt>
                                        </p:tgtEl>
                                        <p:attrNameLst>
                                          <p:attrName>style.visibility</p:attrName>
                                        </p:attrNameLst>
                                      </p:cBhvr>
                                      <p:to>
                                        <p:strVal val="visible"/>
                                      </p:to>
                                    </p:set>
                                    <p:anim calcmode="lin" valueType="num">
                                      <p:cBhvr additive="base">
                                        <p:cTn id="55" dur="500" fill="hold"/>
                                        <p:tgtEl>
                                          <p:spTgt spid="7">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7">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a:t>Varšavski sustav 1929</a:t>
            </a:r>
            <a:br>
              <a:rPr lang="hr-HR" dirty="0"/>
            </a:br>
            <a:br>
              <a:rPr lang="hr-HR" dirty="0"/>
            </a:br>
            <a:r>
              <a:rPr lang="hr-HR" dirty="0"/>
              <a:t>Montrealska konvencija 1999</a:t>
            </a:r>
          </a:p>
        </p:txBody>
      </p:sp>
      <p:sp>
        <p:nvSpPr>
          <p:cNvPr id="3" name="Text Placeholder 2"/>
          <p:cNvSpPr>
            <a:spLocks noGrp="1"/>
          </p:cNvSpPr>
          <p:nvPr>
            <p:ph type="body" idx="1"/>
          </p:nvPr>
        </p:nvSpPr>
        <p:spPr/>
        <p:txBody>
          <a:bodyPr/>
          <a:lstStyle/>
          <a:p>
            <a:r>
              <a:rPr lang="hr-HR" dirty="0"/>
              <a:t>Razvoj sustava</a:t>
            </a:r>
          </a:p>
        </p:txBody>
      </p:sp>
      <p:pic>
        <p:nvPicPr>
          <p:cNvPr id="4" name="Content Placeholder 4"/>
          <p:cNvPicPr>
            <a:picLocks noChangeAspect="1"/>
          </p:cNvPicPr>
          <p:nvPr/>
        </p:nvPicPr>
        <p:blipFill>
          <a:blip r:embed="rId2"/>
          <a:stretch>
            <a:fillRect/>
          </a:stretch>
        </p:blipFill>
        <p:spPr>
          <a:xfrm>
            <a:off x="755468" y="0"/>
            <a:ext cx="1942384" cy="985760"/>
          </a:xfrm>
          <a:prstGeom prst="rect">
            <a:avLst/>
          </a:prstGeom>
        </p:spPr>
      </p:pic>
      <p:sp>
        <p:nvSpPr>
          <p:cNvPr id="5" name="TextBox 4"/>
          <p:cNvSpPr txBox="1"/>
          <p:nvPr/>
        </p:nvSpPr>
        <p:spPr>
          <a:xfrm>
            <a:off x="365760" y="1684421"/>
            <a:ext cx="2858703" cy="3539430"/>
          </a:xfrm>
          <a:prstGeom prst="rect">
            <a:avLst/>
          </a:prstGeom>
          <a:noFill/>
        </p:spPr>
        <p:txBody>
          <a:bodyPr wrap="square" rtlCol="0">
            <a:spAutoFit/>
          </a:bodyPr>
          <a:lstStyle/>
          <a:p>
            <a:r>
              <a:rPr lang="hr-HR" sz="2800" dirty="0">
                <a:solidFill>
                  <a:schemeClr val="bg1"/>
                </a:solidFill>
              </a:rPr>
              <a:t>MEĐUNARODNA UNIFIKACIJA PRAVILA O UGOVORU O PRIJEVOZU PUTNIKA I PRTLJAGE ZRAKOM</a:t>
            </a:r>
            <a:endParaRPr lang="en-US" sz="2800" dirty="0">
              <a:solidFill>
                <a:schemeClr val="bg1"/>
              </a:solidFill>
            </a:endParaRPr>
          </a:p>
        </p:txBody>
      </p:sp>
      <p:sp>
        <p:nvSpPr>
          <p:cNvPr id="6" name="Footer Placeholder 5"/>
          <p:cNvSpPr>
            <a:spLocks noGrp="1"/>
          </p:cNvSpPr>
          <p:nvPr>
            <p:ph type="ftr" sz="quarter" idx="11"/>
          </p:nvPr>
        </p:nvSpPr>
        <p:spPr/>
        <p:txBody>
          <a:bodyPr/>
          <a:lstStyle/>
          <a:p>
            <a:r>
              <a:rPr lang="en-US"/>
              <a:t>4. Radionica "Zračno pravo" HDTP-HUP, 24. studeni 2017.</a:t>
            </a:r>
            <a:endParaRPr lang="en-US" dirty="0"/>
          </a:p>
        </p:txBody>
      </p:sp>
    </p:spTree>
    <p:extLst>
      <p:ext uri="{BB962C8B-B14F-4D97-AF65-F5344CB8AC3E}">
        <p14:creationId xmlns:p14="http://schemas.microsoft.com/office/powerpoint/2010/main" val="3011515389"/>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8361</TotalTime>
  <Words>5522</Words>
  <Application>Microsoft Office PowerPoint</Application>
  <PresentationFormat>Widescreen</PresentationFormat>
  <Paragraphs>587</Paragraphs>
  <Slides>63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Arial</vt:lpstr>
      <vt:lpstr>Calibri</vt:lpstr>
      <vt:lpstr>Century Gothic</vt:lpstr>
      <vt:lpstr>Corbel</vt:lpstr>
      <vt:lpstr>Lucida Sans</vt:lpstr>
      <vt:lpstr>Times New Roman</vt:lpstr>
      <vt:lpstr>Wingdings</vt:lpstr>
      <vt:lpstr>Wingdings 2</vt:lpstr>
      <vt:lpstr>Wingdings 3</vt:lpstr>
      <vt:lpstr>Frame</vt:lpstr>
      <vt:lpstr>Ugovor o prijevozu putnika i prtljage zrakom</vt:lpstr>
      <vt:lpstr>Zračni sektor u EU</vt:lpstr>
      <vt:lpstr>Razvoj putničkog zračnog prometa u EU</vt:lpstr>
      <vt:lpstr>PROBLEMI</vt:lpstr>
      <vt:lpstr>Koji izvori uređuju ugovor o prijevozu putnika i prtljage zrakom?</vt:lpstr>
      <vt:lpstr>TRANSPORT:  područje podijeljene nadležnosti između EU i DČ</vt:lpstr>
      <vt:lpstr>VANJSKE OVLASTI EU</vt:lpstr>
      <vt:lpstr>PRIRODA I UČINAK PRAVNE STEČEVINE EU</vt:lpstr>
      <vt:lpstr>Varšavski sustav 1929  Montrealska konvencija 1999</vt:lpstr>
      <vt:lpstr>Varšavska konvencija 1929.</vt:lpstr>
      <vt:lpstr>VK ‘29 Odgovornost zračnog prijevoznika za štetu putnicima</vt:lpstr>
      <vt:lpstr>Protokol(i) o izmjeni konvencije</vt:lpstr>
      <vt:lpstr>Haški protokol 1955.</vt:lpstr>
      <vt:lpstr>Konvencija iz Guadalajare 1961.</vt:lpstr>
      <vt:lpstr>Montrealski (među-prijevoznički) sporazum 1966.</vt:lpstr>
      <vt:lpstr>Gvatemalski protokol 1971.</vt:lpstr>
      <vt:lpstr>Montrealski (SDR) protokoli 1, 2 i 3 iz 1975.</vt:lpstr>
      <vt:lpstr>RAZLIČITI KRUGOVI DRŽAVA STRANAKA – DEZUNIFIKACIJA </vt:lpstr>
      <vt:lpstr>IATA među-prijevoznički sporazum 1995.</vt:lpstr>
      <vt:lpstr>Uredba EU 2027/97</vt:lpstr>
      <vt:lpstr>MONTREALSKA KONVENCIJA 1999.</vt:lpstr>
      <vt:lpstr>PRIMJENA MK ‘99</vt:lpstr>
      <vt:lpstr>Odgovornost prema Montrealskoj konvenciji ‘99</vt:lpstr>
      <vt:lpstr>Uredba 889/2002 </vt:lpstr>
      <vt:lpstr>PowerPoint Presentation</vt:lpstr>
      <vt:lpstr>ZOSOZP</vt:lpstr>
      <vt:lpstr>PRIMJENA PROPISA  sumarno</vt:lpstr>
      <vt:lpstr>UGOVOR O PRIJEVOZU PUTNIKA ZRAKOM</vt:lpstr>
      <vt:lpstr>PRIMJENA</vt:lpstr>
      <vt:lpstr>Oblik, sadržaj i narav ugovora o prijevozu putnika i prtljage zrakom</vt:lpstr>
      <vt:lpstr>PowerPoint Presentation</vt:lpstr>
      <vt:lpstr>ODGOVORNOST PRIJEVOZNIKA ZA ŠTETU</vt:lpstr>
      <vt:lpstr>KUMULACIJA ZAHTJEVA PO UGOVORNOJ I IZVANUGOVORNOJ OSNOVI? Opseg šteta</vt:lpstr>
      <vt:lpstr>VRSTE ŠTETA ZA KOJE PRIJEVOZNIK ODGOVARA</vt:lpstr>
      <vt:lpstr>PERIOD ODGOVORNOSTI</vt:lpstr>
      <vt:lpstr>ODGOVORNOST PRIJEVOZNIKA ZA SMRT I TJELESNU POVREDU PUTNIKA  iznos ograničenja</vt:lpstr>
      <vt:lpstr>DOKAZ ŠTETE pravila nacionalnog prava suda pred kojim se vodi postupak</vt:lpstr>
      <vt:lpstr>RAZLOG OSLOBOĐENJA OD ODGOVORNOSTI</vt:lpstr>
      <vt:lpstr>GUBITAK PRAVA NA OGRANIČENJE ODGOVORNOSTI = NEOGRANIČENA ODGOVORNOST</vt:lpstr>
      <vt:lpstr>ODGOVORNOST PRIJEVOZNIKA ZA PRTLJAGU</vt:lpstr>
      <vt:lpstr>Montrealska konvencija 1999 (čl. 17) Uredba EC 889/2002 (recepcija MK uz dodatke) ZOSOZP (recepcija MK)</vt:lpstr>
      <vt:lpstr>Ograničenje odgovornosti</vt:lpstr>
      <vt:lpstr>PowerPoint Presentation</vt:lpstr>
      <vt:lpstr>Što nakon 21. dana?</vt:lpstr>
      <vt:lpstr>Praksa</vt:lpstr>
      <vt:lpstr>Ograničenje odgovornosti ili penal?</vt:lpstr>
      <vt:lpstr>Sudska nadležnost</vt:lpstr>
      <vt:lpstr>Sudska nadležnost</vt:lpstr>
      <vt:lpstr>Zastarni rokovi</vt:lpstr>
      <vt:lpstr>PRIJEVOZ U KOJEM SUDJELUJE VIŠE PRIJEVOZNIKA</vt:lpstr>
      <vt:lpstr>Uzastopni prijevoz</vt:lpstr>
      <vt:lpstr>Mješoviti (kombinirani) prijevoz</vt:lpstr>
      <vt:lpstr>Ugovorni prijevoznik  Stvarni prijevoznik</vt:lpstr>
      <vt:lpstr>Ugovorni prijevoznik  Stvarni prijevoznik</vt:lpstr>
      <vt:lpstr>Ugovorni prijevoznik  Stvarni prijevoznik</vt:lpstr>
      <vt:lpstr>Obvezno osiguranje</vt:lpstr>
      <vt:lpstr>Obvezno osiguranje</vt:lpstr>
      <vt:lpstr>Obvezno osiguranje</vt:lpstr>
      <vt:lpstr>Obvezno osiguranje</vt:lpstr>
      <vt:lpstr>Obvezno osiguranje </vt:lpstr>
      <vt:lpstr>Uredba 261/2004</vt:lpstr>
      <vt:lpstr>Uredba 261/2004 v. Montrealska konvencija</vt:lpstr>
      <vt:lpstr>HVALA!</vt:lpstr>
    </vt:vector>
  </TitlesOfParts>
  <Company>Pravni fakultet u Zagrebu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Ugovor o prijevozu putnika i prtljage zrakom</dc:title>
  <dc:creator>Nikoleta</dc:creator>
  <cp:lastModifiedBy>Ana Kapetanović</cp:lastModifiedBy>
  <cp:revision>118</cp:revision>
  <dcterms:created xsi:type="dcterms:W3CDTF">2017-11-10T11:36:40Z</dcterms:created>
  <dcterms:modified xsi:type="dcterms:W3CDTF">2017-11-22T21:00:57Z</dcterms:modified>
</cp:coreProperties>
</file>