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74" r:id="rId2"/>
    <p:sldId id="256" r:id="rId3"/>
    <p:sldId id="373" r:id="rId4"/>
    <p:sldId id="329" r:id="rId5"/>
    <p:sldId id="367" r:id="rId6"/>
    <p:sldId id="350" r:id="rId7"/>
    <p:sldId id="332" r:id="rId8"/>
    <p:sldId id="257" r:id="rId9"/>
    <p:sldId id="259" r:id="rId10"/>
    <p:sldId id="261" r:id="rId11"/>
    <p:sldId id="263" r:id="rId12"/>
    <p:sldId id="338" r:id="rId13"/>
    <p:sldId id="339" r:id="rId14"/>
    <p:sldId id="340" r:id="rId15"/>
    <p:sldId id="346" r:id="rId16"/>
    <p:sldId id="347" r:id="rId17"/>
    <p:sldId id="348" r:id="rId18"/>
    <p:sldId id="267" r:id="rId19"/>
    <p:sldId id="269" r:id="rId20"/>
    <p:sldId id="271" r:id="rId21"/>
    <p:sldId id="273" r:id="rId22"/>
    <p:sldId id="351" r:id="rId23"/>
    <p:sldId id="355" r:id="rId24"/>
    <p:sldId id="357" r:id="rId25"/>
    <p:sldId id="359" r:id="rId26"/>
    <p:sldId id="297" r:id="rId27"/>
    <p:sldId id="312" r:id="rId28"/>
    <p:sldId id="314" r:id="rId29"/>
    <p:sldId id="320" r:id="rId30"/>
    <p:sldId id="322" r:id="rId31"/>
    <p:sldId id="328" r:id="rId32"/>
    <p:sldId id="360" r:id="rId33"/>
    <p:sldId id="362" r:id="rId34"/>
    <p:sldId id="361" r:id="rId35"/>
    <p:sldId id="365" r:id="rId36"/>
    <p:sldId id="363" r:id="rId37"/>
    <p:sldId id="368" r:id="rId3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D5984-F02C-46E2-93D7-71786EC95111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71AD0-9DE9-4096-BDAA-35BB4EBADBA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8085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>
            <a:extLst>
              <a:ext uri="{FF2B5EF4-FFF2-40B4-BE49-F238E27FC236}">
                <a16:creationId xmlns:a16="http://schemas.microsoft.com/office/drawing/2014/main" id="{953A0A76-33F6-42EE-B9C4-38367587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3C5E7B60-5A37-42AF-A24D-046CA97F04A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27030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>
            <a:extLst>
              <a:ext uri="{FF2B5EF4-FFF2-40B4-BE49-F238E27FC236}">
                <a16:creationId xmlns:a16="http://schemas.microsoft.com/office/drawing/2014/main" id="{04442B68-EE8D-4E9A-906C-D33D51C29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C10BF5A8-C836-46B6-BCB8-CE7C2581CCC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79357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2049">
            <a:extLst>
              <a:ext uri="{FF2B5EF4-FFF2-40B4-BE49-F238E27FC236}">
                <a16:creationId xmlns:a16="http://schemas.microsoft.com/office/drawing/2014/main" id="{F42E8EDC-F0D7-42FD-9E49-D394313FD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55298" name="Rectangle 2050">
            <a:extLst>
              <a:ext uri="{FF2B5EF4-FFF2-40B4-BE49-F238E27FC236}">
                <a16:creationId xmlns:a16="http://schemas.microsoft.com/office/drawing/2014/main" id="{5A14F859-E1C7-4977-9400-0EB3E386EA6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47331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Text Box 2">
            <a:extLst>
              <a:ext uri="{FF2B5EF4-FFF2-40B4-BE49-F238E27FC236}">
                <a16:creationId xmlns:a16="http://schemas.microsoft.com/office/drawing/2014/main" id="{28FF1A69-6992-46B2-86F6-39EE2D1BA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FBAD03E7-BB63-4C8E-BA9C-2E2C76BEA2D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53402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Text Box 1026">
            <a:extLst>
              <a:ext uri="{FF2B5EF4-FFF2-40B4-BE49-F238E27FC236}">
                <a16:creationId xmlns:a16="http://schemas.microsoft.com/office/drawing/2014/main" id="{1BEE5907-9B34-4660-91CF-61C1ADA8D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E9BBD816-F88B-40A1-B0D9-CD40368CFEE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16857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>
            <a:extLst>
              <a:ext uri="{FF2B5EF4-FFF2-40B4-BE49-F238E27FC236}">
                <a16:creationId xmlns:a16="http://schemas.microsoft.com/office/drawing/2014/main" id="{85022B67-1ABF-46E1-BF1C-8B6209FB7C1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3785850" y="-7061200"/>
            <a:ext cx="27573288" cy="15511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331100E1-1911-4234-BE5D-8B5DC8E6F98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11773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>
            <a:extLst>
              <a:ext uri="{FF2B5EF4-FFF2-40B4-BE49-F238E27FC236}">
                <a16:creationId xmlns:a16="http://schemas.microsoft.com/office/drawing/2014/main" id="{54D42ADA-4E56-4240-B171-37E51876803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3785850" y="-7061200"/>
            <a:ext cx="27573288" cy="15511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9D927A1A-39FD-4CC8-950E-69B717FD3A7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29302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>
            <a:extLst>
              <a:ext uri="{FF2B5EF4-FFF2-40B4-BE49-F238E27FC236}">
                <a16:creationId xmlns:a16="http://schemas.microsoft.com/office/drawing/2014/main" id="{152DB692-C30E-4951-B5BC-54B9E38C3D9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3785850" y="-7061200"/>
            <a:ext cx="27573288" cy="15511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F5E18F30-E36E-4BBF-9735-79DBA91882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40261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Text Box 2">
            <a:extLst>
              <a:ext uri="{FF2B5EF4-FFF2-40B4-BE49-F238E27FC236}">
                <a16:creationId xmlns:a16="http://schemas.microsoft.com/office/drawing/2014/main" id="{7574F50F-528A-4058-A9A1-0DCCE76D0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CE392C1B-E2E7-4CC8-A0E9-8E36348CD9AC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72587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FAB58-5D46-4D7F-A343-02CBC3809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187F1-0710-4F8F-8B96-642C6E2D4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2B91B-F05B-487B-8F47-C9C11830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54CFC-BD71-4FAC-9A3C-3BBF58908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19B1E-C00D-4C99-B800-FD39020E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20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7CCE7-CCA5-49F3-8F4A-7F04A1EA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F9B34-CB26-46CE-BE9B-2B4DAC3B2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16B4C-3532-42ED-AB1C-E8DA16FE7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81F93-DC20-4D71-8604-8B3FF962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963B6-1384-48A6-8B78-B26874F28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1455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F22003-5063-4396-83F7-27D198F03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D59741-B7B2-446D-98B2-468E9BEDA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AA920-2067-4026-A234-4AB738520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55B8E-2380-40D1-8849-A3C621663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1E4C2-067B-4478-B552-53515561B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600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0B9C3-B39B-4708-884F-83395A4D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4484F-661C-442C-966D-D96FFADD2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43865-2CD5-4D30-AA17-AB2C0D098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90392-6C87-4A6C-934C-7DF3AA101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93F0B-E653-40B4-9EBA-A3842E7C7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983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A451B-243D-4D54-9645-A7B91415F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062F5-CDD4-4E72-82F2-4344DD30B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6296-D0B7-4416-A65C-566AF712F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6B877-5B0E-4E87-A971-82599EA62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12111-DA35-4B09-B2BE-1406B0CB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690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77FC-C97D-44B1-B52F-02BB12E6F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1E6ED-6B0F-480E-A638-05A22A41E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A51A3-C538-4B7D-BB97-1617B8015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BAD40-F4C3-4A8F-87CA-D5EF9ED8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6AAA1-61A4-41DA-824E-C36B62EB6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8E30C-1D8C-474D-BEB5-29902B75D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833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90D6F-0051-46CA-AF21-F2B266DF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A0B89-B6DF-47EE-947F-BE5C65915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2F45AB-AAC9-4FE8-B051-5C6B0A988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0A8ED9-D6F7-4845-8945-A4BFFB654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65A390-0AA4-49F2-912D-8D3F6FCE8D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11569-3E82-44E1-A56D-AF9E4EFD2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7B16B6-11C8-4626-A332-1EE2D5FBC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5CBA6-EA63-4BDA-8E88-05C3C7582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374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71689-FBD9-4C76-8059-EB7391987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65E18-AB96-43C7-A699-614AEF11B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F0ABE8-0A37-405B-B832-21BA77361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D251E-4BA4-4A62-9186-7E497E93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0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543B5B-3E46-4E60-93CE-190259E3E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C3B5FA-D14C-46E7-AA15-0F7D52F5A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51548-D2DD-47F4-94E5-297D9D2F0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213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E332-BDC1-4547-8B11-72EB3B650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BB15F-3CAE-450C-8C6B-C47EABAF4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C7DA1-E2B6-4B22-A1E7-711090925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773B3-A07D-470E-A8F5-127D443AA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F7A28-4F17-4415-9FD7-FB4272557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D5B17-F431-49CF-ADE8-4AF9AAA3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176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2023-4AD1-4D19-BA35-C0BE995F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6BE8E2-C5AB-40C2-A601-FADB013F32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8353D-DF38-4876-9CD6-97DEDF0238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80338A-AFA3-49C4-AB12-F6151CD88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CC4E71-2602-483F-8FAF-B7949EEDE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8708C-8CD3-45A0-B438-62CC74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879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96BB90-F924-4125-B05B-7EB78BCF4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EC9A8-EBCA-4C4F-A887-052FC80CC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81BF8-05E9-4A60-AECA-46E2CC1AB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7F019-1C8B-489A-B4D0-C8EBF9117015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9ABF3-D5EF-4420-9688-CC9ED09C9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AADB7-3651-4345-864A-AFD6B30CDE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EA838-2F0F-49AE-9A6D-49F8C9FCEE0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446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548681"/>
            <a:ext cx="5111750" cy="2719387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000" y="3624570"/>
            <a:ext cx="8218378" cy="200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98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A63D5595-C6D1-4FD5-815D-6CC9030BA8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8588"/>
            <a:ext cx="8229600" cy="14351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3200" dirty="0">
                <a:solidFill>
                  <a:srgbClr val="C00000"/>
                </a:solidFill>
              </a:rPr>
              <a:t>PRAVNI OKVIR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B3A277C-205B-42D3-AB58-90496DC2D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6600" y="1981201"/>
            <a:ext cx="8229600" cy="4449763"/>
          </a:xfrm>
          <a:ln/>
        </p:spPr>
        <p:txBody>
          <a:bodyPr/>
          <a:lstStyle/>
          <a:p>
            <a:pPr marL="1588" indent="0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Zakon o obveznim i stvarnopravnim odnosima u zra</a:t>
            </a:r>
            <a:r>
              <a:rPr lang="hr-HR" altLang="sr-Latn-RS" sz="2000" b="1" dirty="0">
                <a:solidFill>
                  <a:srgbClr val="008080"/>
                </a:solidFill>
              </a:rPr>
              <a:t>č</a:t>
            </a:r>
            <a:r>
              <a:rPr lang="hr-HR" altLang="sr-Latn-RS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nom prometu</a:t>
            </a:r>
            <a:r>
              <a:rPr lang="hr-HR" altLang="sr-Latn-RS" sz="2000" b="1" dirty="0">
                <a:solidFill>
                  <a:srgbClr val="008080"/>
                </a:solidFill>
              </a:rPr>
              <a:t> </a:t>
            </a:r>
            <a:r>
              <a:rPr lang="hr-HR" altLang="sr-Latn-RS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(ZOSOZP), </a:t>
            </a:r>
            <a:r>
              <a:rPr lang="hr-HR" altLang="sr-Latn-RS" sz="2000" b="1" dirty="0">
                <a:solidFill>
                  <a:srgbClr val="008080"/>
                </a:solidFill>
              </a:rPr>
              <a:t>č</a:t>
            </a:r>
            <a:r>
              <a:rPr lang="hr-HR" altLang="sr-Latn-RS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l. 126.</a:t>
            </a:r>
            <a:r>
              <a:rPr lang="hr-HR" altLang="sr-Latn-RS" sz="2000" b="1" dirty="0">
                <a:solidFill>
                  <a:srgbClr val="008080"/>
                </a:solidFill>
              </a:rPr>
              <a:t>:</a:t>
            </a:r>
          </a:p>
          <a:p>
            <a:pPr marL="1588" indent="0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>
                <a:cs typeface="Times New Roman" panose="02020603050405020304" pitchFamily="18" charset="0"/>
              </a:rPr>
              <a:t>Ako ovim Zakonom nije odre</a:t>
            </a:r>
            <a:r>
              <a:rPr lang="hr-HR" altLang="sr-Latn-RS" sz="2000" dirty="0"/>
              <a:t>đ</a:t>
            </a:r>
            <a:r>
              <a:rPr lang="hr-HR" altLang="sr-Latn-RS" sz="2000" dirty="0">
                <a:cs typeface="Times New Roman" panose="02020603050405020304" pitchFamily="18" charset="0"/>
              </a:rPr>
              <a:t>eno druga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ije, </a:t>
            </a:r>
            <a:r>
              <a:rPr lang="hr-HR" altLang="sr-Latn-RS" sz="2000" b="1" dirty="0">
                <a:cs typeface="Times New Roman" panose="02020603050405020304" pitchFamily="18" charset="0"/>
              </a:rPr>
              <a:t>na ugovore o osiguranju u zra</a:t>
            </a:r>
            <a:r>
              <a:rPr lang="hr-HR" altLang="sr-Latn-RS" sz="2000" b="1" dirty="0"/>
              <a:t>č</a:t>
            </a:r>
            <a:r>
              <a:rPr lang="hr-HR" altLang="sr-Latn-RS" sz="2000" b="1" dirty="0">
                <a:cs typeface="Times New Roman" panose="02020603050405020304" pitchFamily="18" charset="0"/>
              </a:rPr>
              <a:t>nom se prometu na odgovaraju</a:t>
            </a:r>
            <a:r>
              <a:rPr lang="hr-HR" altLang="sr-Latn-RS" sz="2000" b="1" dirty="0"/>
              <a:t>ć</a:t>
            </a:r>
            <a:r>
              <a:rPr lang="hr-HR" altLang="sr-Latn-RS" sz="2000" b="1" dirty="0">
                <a:cs typeface="Times New Roman" panose="02020603050405020304" pitchFamily="18" charset="0"/>
              </a:rPr>
              <a:t>i na</a:t>
            </a:r>
            <a:r>
              <a:rPr lang="hr-HR" altLang="sr-Latn-RS" sz="2000" b="1" dirty="0"/>
              <a:t>č</a:t>
            </a:r>
            <a:r>
              <a:rPr lang="hr-HR" altLang="sr-Latn-RS" sz="2000" b="1" dirty="0">
                <a:cs typeface="Times New Roman" panose="02020603050405020304" pitchFamily="18" charset="0"/>
              </a:rPr>
              <a:t>in primjenjuju odredbe o ugovorima o plovidbenom osiguranju iz Pomorskog zakonika</a:t>
            </a:r>
            <a:r>
              <a:rPr lang="hr-HR" altLang="sr-Latn-RS" sz="2000" dirty="0">
                <a:cs typeface="Times New Roman" panose="02020603050405020304" pitchFamily="18" charset="0"/>
              </a:rPr>
              <a:t>, osim posebnih odredaba o osiguranju brodova. </a:t>
            </a:r>
            <a:r>
              <a:rPr lang="hr-HR" altLang="sr-Latn-RS" sz="2000" dirty="0"/>
              <a:t/>
            </a:r>
            <a:br>
              <a:rPr lang="hr-HR" altLang="sr-Latn-RS" sz="2000" dirty="0"/>
            </a:br>
            <a:endParaRPr lang="hr-HR" altLang="sr-Latn-RS" sz="2000" dirty="0"/>
          </a:p>
        </p:txBody>
      </p:sp>
    </p:spTree>
    <p:extLst>
      <p:ext uri="{BB962C8B-B14F-4D97-AF65-F5344CB8AC3E}">
        <p14:creationId xmlns:p14="http://schemas.microsoft.com/office/powerpoint/2010/main" val="15691590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223E753-7B2F-49F9-9FC7-AFF9565B9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4351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3200" dirty="0">
                <a:solidFill>
                  <a:srgbClr val="C00000"/>
                </a:solidFill>
              </a:rPr>
              <a:t>PRAVNI OKVIR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73E9246-EA5A-4ECD-B395-E83611C92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0"/>
            <a:ext cx="8229600" cy="4648200"/>
          </a:xfrm>
          <a:ln/>
        </p:spPr>
        <p:txBody>
          <a:bodyPr>
            <a:normAutofit fontScale="92500" lnSpcReduction="10000"/>
          </a:bodyPr>
          <a:lstStyle/>
          <a:p>
            <a:pPr marL="684213" indent="-682625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IZVORI UGOVORNOG PRAVA POMORSKOG OSIGURANJA</a:t>
            </a:r>
          </a:p>
          <a:p>
            <a:pPr marL="684213" indent="-682625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b="1" dirty="0">
                <a:solidFill>
                  <a:srgbClr val="008080"/>
                </a:solidFill>
              </a:rPr>
              <a:t>Redoslijed primjene:</a:t>
            </a:r>
          </a:p>
          <a:p>
            <a:pPr marL="344488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Kogentne zakonske odredbe i pravila morala (opća načela)</a:t>
            </a:r>
          </a:p>
          <a:p>
            <a:pPr marL="344488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Ugovor </a:t>
            </a:r>
          </a:p>
          <a:p>
            <a:pPr marL="344488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Ugovoreni uvjeti osiguranja, u svemu što ugovorom nije posebno uređeno </a:t>
            </a:r>
          </a:p>
          <a:p>
            <a:pPr marL="1588" indent="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       (vlastiti opći uvjeti osiguratelja + praksa ugovaranja velikog broja standardnih</a:t>
            </a:r>
          </a:p>
          <a:p>
            <a:pPr marL="1588" indent="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       osigurateljnih klauzula, najraširenije su klauzule engleskog tržišta osiguranja)</a:t>
            </a:r>
          </a:p>
          <a:p>
            <a:pPr marL="344488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Dispozitivne zakonske odredbe PZ-a</a:t>
            </a:r>
          </a:p>
          <a:p>
            <a:pPr marL="344488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Opće dispozitivne odredbe ZOO-a</a:t>
            </a:r>
          </a:p>
          <a:p>
            <a:pPr marL="344488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Posebni poslovni običaji</a:t>
            </a:r>
          </a:p>
          <a:p>
            <a:pPr marL="344488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Opći poslovni običajI</a:t>
            </a:r>
          </a:p>
          <a:p>
            <a:pPr marL="344488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Sudska i arbitražna praksa – neizravno</a:t>
            </a:r>
          </a:p>
          <a:p>
            <a:pPr marL="344488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2000" dirty="0"/>
              <a:t>Pravna znanost - neizravno</a:t>
            </a:r>
          </a:p>
          <a:p>
            <a:pPr marL="684213" indent="-682625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hr-HR" altLang="sr-Latn-RS" sz="2000" dirty="0"/>
          </a:p>
        </p:txBody>
      </p:sp>
    </p:spTree>
    <p:extLst>
      <p:ext uri="{BB962C8B-B14F-4D97-AF65-F5344CB8AC3E}">
        <p14:creationId xmlns:p14="http://schemas.microsoft.com/office/powerpoint/2010/main" val="4208164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FFCD7972-AD8A-47CC-8246-D81D010E1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8588"/>
            <a:ext cx="8229600" cy="14351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3200" dirty="0">
                <a:solidFill>
                  <a:srgbClr val="C00000"/>
                </a:solidFill>
              </a:rPr>
              <a:t>OSIGURLJIV INTERES</a:t>
            </a:r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364712DE-61F3-4DC7-B372-39D578033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92700"/>
          </a:xfrm>
          <a:ln/>
        </p:spPr>
        <p:txBody>
          <a:bodyPr/>
          <a:lstStyle/>
          <a:p>
            <a:pPr marL="0" indent="0">
              <a:spcBef>
                <a:spcPts val="5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hr-HR" altLang="sr-Latn-RS" sz="2000" b="1" dirty="0"/>
              <a:t>TKO MOŽE BITI OSIGURANIK?</a:t>
            </a:r>
          </a:p>
          <a:p>
            <a:pPr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hr-HR" altLang="sr-Latn-RS" sz="2000" dirty="0"/>
              <a:t>osiguranik može biti samo osoba koja ima ili može očekivati da će imati materijalni interes da ne dođe do ostvarenja osiguranog slučaja</a:t>
            </a:r>
          </a:p>
          <a:p>
            <a:pPr marL="336550" indent="-336550">
              <a:spcBef>
                <a:spcPts val="5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hr-HR" altLang="sr-Latn-RS" sz="2000" b="1" dirty="0"/>
          </a:p>
          <a:p>
            <a:pPr marL="336550" indent="-336550">
              <a:spcBef>
                <a:spcPts val="5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hr-HR" altLang="sr-Latn-RS" sz="2000" b="1" dirty="0"/>
              <a:t>U KOJEM TRENUTKU MORA POSTOJATI OSIGURLJIV INTERES OSIGURANIKA?</a:t>
            </a:r>
          </a:p>
          <a:p>
            <a:pPr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hr-HR" altLang="sr-Latn-RS" sz="2000" dirty="0"/>
              <a:t>u trenutku nastanka štetnog događaja, ali u svakom slučaju u trenutku traženja naknade štete iz osiguranja </a:t>
            </a:r>
          </a:p>
          <a:p>
            <a:pPr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hr-HR" altLang="sr-Latn-RS" sz="2000" dirty="0"/>
              <a:t>dužan ga je dokazati osiguranik kada traži naknadu iz osiguranja </a:t>
            </a:r>
          </a:p>
          <a:p>
            <a:pPr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hr-HR" altLang="sr-Latn-RS" sz="2000" dirty="0"/>
              <a:t>moguće je tražiti naknadu i kada je interes stečen nakon nastanka štetnog događaja</a:t>
            </a:r>
          </a:p>
          <a:p>
            <a:pPr>
              <a:spcBef>
                <a:spcPts val="500"/>
              </a:spcBef>
              <a:buFont typeface="Wingdings" panose="05000000000000000000" pitchFamily="2" charset="2"/>
              <a:buChar char="Ø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hr-HR" altLang="sr-Latn-RS" sz="2000" dirty="0"/>
              <a:t>(PZ, čl. 685.)</a:t>
            </a:r>
          </a:p>
          <a:p>
            <a:pPr marL="336550" indent="-336550">
              <a:spcBef>
                <a:spcPts val="5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hr-HR" altLang="sr-Latn-RS" sz="2000" dirty="0"/>
          </a:p>
          <a:p>
            <a:pPr marL="0" indent="0">
              <a:spcBef>
                <a:spcPts val="500"/>
              </a:spcBef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hr-HR" altLang="sr-Latn-RS" sz="2000" i="1" dirty="0"/>
              <a:t>  Tko ima osigurljiv interes na robi?</a:t>
            </a:r>
          </a:p>
        </p:txBody>
      </p:sp>
    </p:spTree>
    <p:extLst>
      <p:ext uri="{BB962C8B-B14F-4D97-AF65-F5344CB8AC3E}">
        <p14:creationId xmlns:p14="http://schemas.microsoft.com/office/powerpoint/2010/main" val="3935695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>
            <a:extLst>
              <a:ext uri="{FF2B5EF4-FFF2-40B4-BE49-F238E27FC236}">
                <a16:creationId xmlns:a16="http://schemas.microsoft.com/office/drawing/2014/main" id="{61B49249-C461-4106-AAF6-0224EA4171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OSIGURLJIV INTERES</a:t>
            </a:r>
            <a:endParaRPr lang="hr-HR" altLang="sr-Latn-RS" sz="3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9235B5AB-2991-412E-83E5-CD25475B1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Osigurljiv interes vezan je za osobu koja u određenom trenutku nosi rizik na robi</a:t>
            </a:r>
          </a:p>
          <a:p>
            <a:pPr marL="0" indent="0">
              <a:lnSpc>
                <a:spcPct val="80000"/>
              </a:lnSpc>
              <a:buNone/>
            </a:pPr>
            <a:endParaRPr lang="hr-HR" altLang="sr-Latn-RS" sz="2400" dirty="0"/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400" b="1" dirty="0"/>
              <a:t>Što određuje osigurljiv interes?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Uvjeti kupoprodajnog ugovora, i/ili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Određene činjenice koje mogu određivati osigurljiv interes suprotno onome što proizlazi iz kupoprodajnog ugovora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r-HR" altLang="sr-Latn-RS" sz="2000" dirty="0"/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000" i="1" dirty="0"/>
              <a:t>Koji dokument tražiti za dokazivanje osigurljivog interesa?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000" i="1" dirty="0"/>
              <a:t>Polica kao dokaz interesa / Policy proof of interest, PPI?</a:t>
            </a:r>
          </a:p>
          <a:p>
            <a:pPr>
              <a:lnSpc>
                <a:spcPct val="80000"/>
              </a:lnSpc>
            </a:pPr>
            <a:endParaRPr lang="hr-HR" altLang="sr-Latn-RS" sz="10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77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C90EF403-5338-4BD4-979E-DF2AB65A36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8588"/>
            <a:ext cx="8229600" cy="14351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3200" dirty="0">
                <a:solidFill>
                  <a:srgbClr val="C00000"/>
                </a:solidFill>
              </a:rPr>
              <a:t>OSIGURLJIV INTERES</a:t>
            </a:r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7B47DCF1-615B-470C-9AB1-1DE7F5832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76401"/>
            <a:ext cx="8229600" cy="4486275"/>
          </a:xfrm>
          <a:ln/>
        </p:spPr>
        <p:txBody>
          <a:bodyPr/>
          <a:lstStyle/>
          <a:p>
            <a:pPr marL="682625" indent="-681038" algn="just">
              <a:spcBef>
                <a:spcPts val="500"/>
              </a:spcBef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dirty="0">
                <a:solidFill>
                  <a:srgbClr val="008080"/>
                </a:solidFill>
              </a:rPr>
              <a:t>TRGOVAČKI TERMINI:</a:t>
            </a:r>
          </a:p>
          <a:p>
            <a:pPr marL="1587" indent="0" algn="just">
              <a:spcBef>
                <a:spcPts val="500"/>
              </a:spcBef>
              <a:buClr>
                <a:srgbClr val="008080"/>
              </a:buClr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2000" b="1" dirty="0"/>
          </a:p>
          <a:p>
            <a:pPr marL="1587" indent="0" algn="just">
              <a:spcBef>
                <a:spcPts val="500"/>
              </a:spcBef>
              <a:buClr>
                <a:srgbClr val="008080"/>
              </a:buClr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dirty="0"/>
              <a:t>INCOTERMS</a:t>
            </a:r>
            <a:r>
              <a:rPr lang="hr-HR" altLang="sr-Latn-RS" sz="2000" dirty="0"/>
              <a:t> (2000, 2010) </a:t>
            </a:r>
          </a:p>
          <a:p>
            <a:pPr marL="344487" indent="-342900"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Trgovački termini Međunarodne trgovačke komore najpoznatiji i u praksi najčešće korišteni. </a:t>
            </a:r>
          </a:p>
          <a:p>
            <a:pPr marL="344487" indent="-342900"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Prema ugovorenom trgovačkom terminu utvrđuje se </a:t>
            </a:r>
            <a:r>
              <a:rPr lang="hr-HR" altLang="sr-Latn-RS" sz="2000" b="1" dirty="0"/>
              <a:t>trenutak prelaska rizika </a:t>
            </a:r>
            <a:r>
              <a:rPr lang="hr-HR" altLang="sr-Latn-RS" sz="2000" dirty="0"/>
              <a:t>s prodavatelja na kupca, a prema tome i tko u određenom trenutku ima osigurljiv interes. </a:t>
            </a:r>
          </a:p>
          <a:p>
            <a:pPr marL="1587" indent="0" algn="just">
              <a:spcBef>
                <a:spcPts val="500"/>
              </a:spcBef>
              <a:buClr>
                <a:srgbClr val="008080"/>
              </a:buClr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2000" dirty="0"/>
          </a:p>
          <a:p>
            <a:pPr marL="1587" indent="0" algn="just">
              <a:spcBef>
                <a:spcPts val="500"/>
              </a:spcBef>
              <a:buClr>
                <a:srgbClr val="008080"/>
              </a:buClr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i="1" dirty="0"/>
              <a:t>     Koje su dvije glavne skupine trgovačkih termina?</a:t>
            </a:r>
          </a:p>
        </p:txBody>
      </p:sp>
    </p:spTree>
    <p:extLst>
      <p:ext uri="{BB962C8B-B14F-4D97-AF65-F5344CB8AC3E}">
        <p14:creationId xmlns:p14="http://schemas.microsoft.com/office/powerpoint/2010/main" val="3211986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F322C42E-7659-4DBD-BD50-35927364AD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4838" cy="11430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3200" dirty="0">
                <a:solidFill>
                  <a:srgbClr val="C00000"/>
                </a:solidFill>
              </a:rPr>
              <a:t>PREDMET OSIGURANJA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570CC306-8B8D-414D-94BF-278A33E0A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4838" cy="4525963"/>
          </a:xfrm>
          <a:ln/>
        </p:spPr>
        <p:txBody>
          <a:bodyPr/>
          <a:lstStyle/>
          <a:p>
            <a:pPr marL="344488" indent="-342900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400" dirty="0"/>
              <a:t>Roba u prijevozu (cargo) = roba + prijevozni pothvat</a:t>
            </a:r>
          </a:p>
          <a:p>
            <a:pPr marL="344488" indent="-342900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400" dirty="0"/>
              <a:t>Predmet osiguranja definira se navođenjem oznaka same robe, relacijom, nazivom broda, datumom otpreme i sl.</a:t>
            </a:r>
          </a:p>
          <a:p>
            <a:pPr marL="344488" indent="-342900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400" dirty="0"/>
              <a:t>Bitan element ugovora o osiguranju</a:t>
            </a:r>
          </a:p>
          <a:p>
            <a:pPr marL="344488" indent="-342900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400" dirty="0"/>
              <a:t>Mora se navesti na polici osiguranja</a:t>
            </a:r>
          </a:p>
          <a:p>
            <a:pPr marL="344488" indent="-342900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400" dirty="0"/>
              <a:t>Mora biti označen na način koji omogućuje utvrđivanje njegova identiteta</a:t>
            </a:r>
          </a:p>
          <a:p>
            <a:pPr marL="344488" indent="-342900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400" dirty="0"/>
              <a:t>Roba se u polici može označiti pojedinačno ili generično</a:t>
            </a:r>
          </a:p>
          <a:p>
            <a:pPr marL="1588" indent="0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2000" dirty="0"/>
          </a:p>
        </p:txBody>
      </p:sp>
    </p:spTree>
    <p:extLst>
      <p:ext uri="{BB962C8B-B14F-4D97-AF65-F5344CB8AC3E}">
        <p14:creationId xmlns:p14="http://schemas.microsoft.com/office/powerpoint/2010/main" val="4161265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8D3F51A5-D561-4D2F-983A-34B916482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4838" cy="11430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3200" dirty="0">
                <a:solidFill>
                  <a:srgbClr val="C00000"/>
                </a:solidFill>
              </a:rPr>
              <a:t>OSIGURANA SVOTA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09156C06-3D7D-4D18-B232-8D3BE6FB4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4838" cy="4525963"/>
          </a:xfrm>
          <a:ln/>
        </p:spPr>
        <p:txBody>
          <a:bodyPr/>
          <a:lstStyle/>
          <a:p>
            <a:pPr marL="344488" indent="-342900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Osiguranje se sklapa na određenu svotu – osigurana svota (</a:t>
            </a:r>
            <a:r>
              <a:rPr lang="hr-HR" altLang="sr-Latn-RS" sz="2000" i="1" dirty="0"/>
              <a:t>sum insured, amount insured</a:t>
            </a:r>
            <a:r>
              <a:rPr lang="hr-HR" altLang="sr-Latn-RS" sz="2000" dirty="0"/>
              <a:t>) – koja se navodi na polici osiguranja.</a:t>
            </a:r>
          </a:p>
          <a:p>
            <a:pPr marL="344488" indent="-342900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Kriterij: </a:t>
            </a:r>
            <a:r>
              <a:rPr lang="hr-HR" altLang="sr-Latn-RS" sz="2000" b="1" i="1" dirty="0"/>
              <a:t>vrijednost osiguranog predmeta</a:t>
            </a:r>
            <a:r>
              <a:rPr lang="hr-HR" altLang="sr-Latn-RS" sz="2000" dirty="0"/>
              <a:t> - stvarna (tržišna) vrijednost interesa na početku osiguranja (u polaznom mjestu), izražena u novcu. </a:t>
            </a:r>
          </a:p>
          <a:p>
            <a:pPr marL="684213" indent="-682625">
              <a:buClr>
                <a:srgbClr val="008080"/>
              </a:buClr>
              <a:buFontTx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2000" dirty="0"/>
          </a:p>
          <a:p>
            <a:pPr marL="344488" indent="-342900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i="1" dirty="0"/>
              <a:t>Vrijednost osiguranog predmeta</a:t>
            </a:r>
            <a:r>
              <a:rPr lang="hr-HR" altLang="sr-Latn-RS" sz="2000" dirty="0"/>
              <a:t> kod osiguranja robe u prijevozu u pravilu uključuje: </a:t>
            </a:r>
          </a:p>
          <a:p>
            <a:pPr lvl="1">
              <a:buFont typeface="Courier New" panose="02070309020205020404" pitchFamily="49" charset="0"/>
              <a:buChar char="o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1800" dirty="0"/>
              <a:t>vrijednost robe u polaznom mjestu</a:t>
            </a:r>
          </a:p>
          <a:p>
            <a:pPr lvl="1">
              <a:buFont typeface="Courier New" panose="02070309020205020404" pitchFamily="49" charset="0"/>
              <a:buChar char="o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1800" dirty="0"/>
              <a:t>troškove otpreme i prijevoza robe do odredišta</a:t>
            </a:r>
          </a:p>
          <a:p>
            <a:pPr lvl="1">
              <a:buFont typeface="Courier New" panose="02070309020205020404" pitchFamily="49" charset="0"/>
              <a:buChar char="o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1800" dirty="0"/>
              <a:t>trošak carine, ako je na teret osiguranika</a:t>
            </a:r>
          </a:p>
          <a:p>
            <a:pPr lvl="1">
              <a:buFont typeface="Courier New" panose="02070309020205020404" pitchFamily="49" charset="0"/>
              <a:buChar char="o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1800" dirty="0"/>
              <a:t>trošak osiguranja robe i </a:t>
            </a:r>
          </a:p>
          <a:p>
            <a:pPr lvl="1">
              <a:buFont typeface="Courier New" panose="02070309020205020404" pitchFamily="49" charset="0"/>
              <a:buChar char="o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1800" dirty="0"/>
              <a:t>određeni postotak na ime očekivane dobiti s pretpostavkom uspješnog završetka prijevoznog pothvata</a:t>
            </a:r>
          </a:p>
        </p:txBody>
      </p:sp>
    </p:spTree>
    <p:extLst>
      <p:ext uri="{BB962C8B-B14F-4D97-AF65-F5344CB8AC3E}">
        <p14:creationId xmlns:p14="http://schemas.microsoft.com/office/powerpoint/2010/main" val="2487668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CABE0D40-90E4-404D-9136-293FC30B5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3050"/>
            <a:ext cx="8224838" cy="11430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3200" dirty="0">
                <a:solidFill>
                  <a:srgbClr val="C00000"/>
                </a:solidFill>
              </a:rPr>
              <a:t>OSIGURANA SVOTA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5C54D14-858F-4CC8-82BB-43EFDBFAC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4838" cy="4525963"/>
          </a:xfrm>
          <a:ln/>
        </p:spPr>
        <p:txBody>
          <a:bodyPr/>
          <a:lstStyle/>
          <a:p>
            <a:pPr marL="344488" indent="-342900" algn="just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i="1" dirty="0"/>
              <a:t>Vrijednost osiguranog predmeta</a:t>
            </a:r>
            <a:r>
              <a:rPr lang="hr-HR" altLang="sr-Latn-RS" sz="2000" dirty="0"/>
              <a:t> dogovorno utvrđena između ugovaratelja i osiguratelja = </a:t>
            </a:r>
            <a:r>
              <a:rPr lang="hr-HR" altLang="sr-Latn-RS" sz="2000" b="1" dirty="0">
                <a:solidFill>
                  <a:srgbClr val="008080"/>
                </a:solidFill>
              </a:rPr>
              <a:t>ugovoren</a:t>
            </a:r>
            <a:r>
              <a:rPr lang="en-US" altLang="sr-Latn-RS" sz="2000" b="1" dirty="0">
                <a:solidFill>
                  <a:srgbClr val="008080"/>
                </a:solidFill>
              </a:rPr>
              <a:t>a</a:t>
            </a:r>
            <a:r>
              <a:rPr lang="hr-HR" altLang="sr-Latn-RS" sz="2000" b="1" dirty="0">
                <a:solidFill>
                  <a:srgbClr val="008080"/>
                </a:solidFill>
              </a:rPr>
              <a:t> vrijednost</a:t>
            </a:r>
            <a:r>
              <a:rPr lang="hr-HR" altLang="sr-Latn-RS" sz="2000" dirty="0"/>
              <a:t> </a:t>
            </a:r>
            <a:r>
              <a:rPr lang="hr-HR" altLang="sr-Latn-RS" sz="2000" i="1" dirty="0"/>
              <a:t>(agreed value) </a:t>
            </a:r>
            <a:r>
              <a:rPr lang="en-US" altLang="sr-Latn-RS" sz="2000" i="1" dirty="0"/>
              <a:t>/</a:t>
            </a:r>
            <a:r>
              <a:rPr lang="hr-HR" altLang="sr-Latn-RS" sz="2000" i="1" dirty="0"/>
              <a:t>  </a:t>
            </a:r>
            <a:r>
              <a:rPr lang="hr-HR" altLang="sr-Latn-RS" sz="2000" b="1" i="1" dirty="0"/>
              <a:t>valutirane polic</a:t>
            </a:r>
            <a:r>
              <a:rPr lang="en-US" altLang="sr-Latn-RS" sz="2000" b="1" i="1" dirty="0"/>
              <a:t>e</a:t>
            </a:r>
            <a:r>
              <a:rPr lang="hr-HR" altLang="sr-Latn-RS" sz="2000" i="1" dirty="0"/>
              <a:t> </a:t>
            </a:r>
          </a:p>
          <a:p>
            <a:pPr marL="344488" indent="-342900" algn="just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Iznos ugovorene vrijednosti obično se iskazuje jednom svotom u koju se uz vrijednost robe uključuje i niz troškova (vozarina, otprema, carina, osiguranje i dr.) i očekivana dobit (npr. vrijednost robe 100.000 kn, vozarina 5.000 kn, osiguranje 250 kn, očekivana dobit 10% : ugovorena vrijednost = 105.250 kn + 10% = 115.775)</a:t>
            </a:r>
          </a:p>
          <a:p>
            <a:pPr marL="287338" indent="-285750" algn="just"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dirty="0"/>
              <a:t>UGOVORENA VRIJEDNOST</a:t>
            </a:r>
            <a:r>
              <a:rPr lang="hr-HR" altLang="sr-Latn-RS" sz="2000" dirty="0"/>
              <a:t> utvrđena u polici osiguranja obvezna je za osiguratelja i osiguranika, u kojem slučaju se u policu unosi oznaka ugovorena vrijednost (valutirana polica).</a:t>
            </a:r>
          </a:p>
          <a:p>
            <a:pPr marL="1588" indent="0" algn="just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     </a:t>
            </a:r>
            <a:r>
              <a:rPr lang="hr-HR" altLang="sr-Latn-RS" sz="2000" i="1" dirty="0"/>
              <a:t>Kada Osiguratelj može osporiti ugovorenu vrijednost?</a:t>
            </a:r>
          </a:p>
          <a:p>
            <a:pPr marL="1588" indent="0" algn="just">
              <a:buClr>
                <a:srgbClr val="008080"/>
              </a:buClr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1800" dirty="0">
              <a:solidFill>
                <a:srgbClr val="FF0000"/>
              </a:solidFill>
            </a:endParaRPr>
          </a:p>
          <a:p>
            <a:pPr marL="287338" indent="-285750" algn="just"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1800" dirty="0">
              <a:solidFill>
                <a:srgbClr val="FF0000"/>
              </a:solidFill>
            </a:endParaRPr>
          </a:p>
          <a:p>
            <a:pPr marL="684213" indent="-682625" algn="just">
              <a:buFont typeface="Times New Roman" panose="02020603050405020304" pitchFamily="18" charset="0"/>
              <a:buChar char="•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2000" dirty="0"/>
          </a:p>
        </p:txBody>
      </p:sp>
    </p:spTree>
    <p:extLst>
      <p:ext uri="{BB962C8B-B14F-4D97-AF65-F5344CB8AC3E}">
        <p14:creationId xmlns:p14="http://schemas.microsoft.com/office/powerpoint/2010/main" val="3461422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BC86F6CB-83E5-44AA-A2AC-DE7A9E37E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INSTITUTSKE KLAUZULE</a:t>
            </a:r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C0D2486B-F682-49EB-A09E-3502061A3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spcBef>
                <a:spcPts val="500"/>
              </a:spcBef>
              <a:buNone/>
            </a:pPr>
            <a:r>
              <a:rPr lang="hr-HR" altLang="sr-Latn-RS" sz="2000" b="1" dirty="0"/>
              <a:t>P</a:t>
            </a:r>
            <a:r>
              <a:rPr lang="hr-HR" altLang="sr-Latn-RS" sz="2000" b="1" dirty="0">
                <a:cs typeface="Times New Roman" panose="02020603050405020304" pitchFamily="18" charset="0"/>
              </a:rPr>
              <a:t>osebne klauzule za osiguranje prijevoza robe zrakom</a:t>
            </a:r>
            <a:r>
              <a:rPr lang="hr-HR" altLang="sr-Latn-RS" sz="2000" b="1" dirty="0"/>
              <a:t>:</a:t>
            </a:r>
          </a:p>
          <a:p>
            <a:pPr marL="0" indent="0" algn="just">
              <a:spcBef>
                <a:spcPts val="500"/>
              </a:spcBef>
              <a:buNone/>
            </a:pPr>
            <a:endParaRPr lang="hr-HR" altLang="sr-Latn-RS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r-HR" altLang="sr-Latn-RS" sz="2000" i="1" dirty="0">
                <a:cs typeface="Times New Roman" panose="02020603050405020304" pitchFamily="18" charset="0"/>
              </a:rPr>
              <a:t>Institute Cargo Clauses (AIR) (excluding sendings by Post) 1/1/82 </a:t>
            </a:r>
            <a:endParaRPr lang="hr-HR" altLang="sr-Latn-RS" sz="2000" i="1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r-HR" altLang="sr-Latn-RS" sz="2000" i="1" dirty="0"/>
              <a:t>Institute War Clauses (AIR CARGO) (excluding sendings by Post) 1/1/82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hr-HR" altLang="sr-Latn-RS" sz="2000" i="1" dirty="0"/>
              <a:t>Institute Strikes Clauses (AIR CARGO) 1/1/82</a:t>
            </a:r>
          </a:p>
          <a:p>
            <a:pPr lvl="1" algn="just">
              <a:buNone/>
            </a:pPr>
            <a:endParaRPr lang="hr-HR" altLang="sr-Latn-RS" sz="2000" i="1" dirty="0"/>
          </a:p>
          <a:p>
            <a:pPr marL="0" indent="0" algn="just">
              <a:spcBef>
                <a:spcPts val="500"/>
              </a:spcBef>
              <a:buNone/>
            </a:pPr>
            <a:r>
              <a:rPr lang="hr-HR" altLang="sr-Latn-RS" sz="2000" dirty="0"/>
              <a:t>N</a:t>
            </a:r>
            <a:r>
              <a:rPr lang="hr-HR" altLang="sr-Latn-RS" sz="2000" dirty="0">
                <a:cs typeface="Times New Roman" panose="02020603050405020304" pitchFamily="18" charset="0"/>
              </a:rPr>
              <a:t>iz </a:t>
            </a:r>
            <a:r>
              <a:rPr lang="hr-HR" altLang="sr-Latn-RS" sz="2000" b="1" dirty="0">
                <a:cs typeface="Times New Roman" panose="02020603050405020304" pitchFamily="18" charset="0"/>
              </a:rPr>
              <a:t>kompleta klauzula za osiguranje odre</a:t>
            </a:r>
            <a:r>
              <a:rPr lang="hr-HR" altLang="sr-Latn-RS" sz="2000" b="1" dirty="0"/>
              <a:t>đ</a:t>
            </a:r>
            <a:r>
              <a:rPr lang="hr-HR" altLang="sr-Latn-RS" sz="2000" b="1" dirty="0">
                <a:cs typeface="Times New Roman" panose="02020603050405020304" pitchFamily="18" charset="0"/>
              </a:rPr>
              <a:t>enih vrsta roba sa specifi</a:t>
            </a:r>
            <a:r>
              <a:rPr lang="hr-HR" altLang="sr-Latn-RS" sz="2000" b="1" dirty="0"/>
              <a:t>č</a:t>
            </a:r>
            <a:r>
              <a:rPr lang="hr-HR" altLang="sr-Latn-RS" sz="2000" b="1" dirty="0">
                <a:cs typeface="Times New Roman" panose="02020603050405020304" pitchFamily="18" charset="0"/>
              </a:rPr>
              <a:t>nim pokri</a:t>
            </a:r>
            <a:r>
              <a:rPr lang="hr-HR" altLang="sr-Latn-RS" sz="2000" b="1" dirty="0"/>
              <a:t>ć</a:t>
            </a:r>
            <a:r>
              <a:rPr lang="hr-HR" altLang="sr-Latn-RS" sz="2000" b="1" dirty="0">
                <a:cs typeface="Times New Roman" panose="02020603050405020304" pitchFamily="18" charset="0"/>
              </a:rPr>
              <a:t>ima </a:t>
            </a:r>
            <a:r>
              <a:rPr lang="hr-HR" altLang="sr-Latn-RS" sz="2000" dirty="0">
                <a:cs typeface="Times New Roman" panose="02020603050405020304" pitchFamily="18" charset="0"/>
              </a:rPr>
              <a:t>(</a:t>
            </a:r>
            <a:r>
              <a:rPr lang="hr-HR" altLang="sr-Latn-RS" sz="2000" i="1" dirty="0">
                <a:cs typeface="Times New Roman" panose="02020603050405020304" pitchFamily="18" charset="0"/>
              </a:rPr>
              <a:t>Institute Commodity Trades Clauses, Institute </a:t>
            </a:r>
            <a:r>
              <a:rPr lang="hr-HR" altLang="sr-Latn-RS" sz="2000" i="1" dirty="0" err="1">
                <a:cs typeface="Times New Roman" panose="02020603050405020304" pitchFamily="18" charset="0"/>
              </a:rPr>
              <a:t>Bulk</a:t>
            </a:r>
            <a:r>
              <a:rPr lang="hr-HR" altLang="sr-Latn-RS" sz="2000" i="1" dirty="0">
                <a:cs typeface="Times New Roman" panose="02020603050405020304" pitchFamily="18" charset="0"/>
              </a:rPr>
              <a:t> Oil Clauses, Institute </a:t>
            </a:r>
            <a:r>
              <a:rPr lang="hr-HR" altLang="sr-Latn-RS" sz="2000" i="1" dirty="0" err="1">
                <a:cs typeface="Times New Roman" panose="02020603050405020304" pitchFamily="18" charset="0"/>
              </a:rPr>
              <a:t>Coal</a:t>
            </a:r>
            <a:r>
              <a:rPr lang="hr-HR" altLang="sr-Latn-RS" sz="2000" i="1" dirty="0">
                <a:cs typeface="Times New Roman" panose="02020603050405020304" pitchFamily="18" charset="0"/>
              </a:rPr>
              <a:t> Clauses, Institute FOSFA Trades Clauses, Institute </a:t>
            </a:r>
            <a:r>
              <a:rPr lang="hr-HR" altLang="sr-Latn-RS" sz="2000" i="1" dirty="0" err="1">
                <a:cs typeface="Times New Roman" panose="02020603050405020304" pitchFamily="18" charset="0"/>
              </a:rPr>
              <a:t>Frozen</a:t>
            </a:r>
            <a:r>
              <a:rPr lang="hr-HR" altLang="sr-Latn-RS" sz="2000" i="1" dirty="0">
                <a:cs typeface="Times New Roman" panose="02020603050405020304" pitchFamily="18" charset="0"/>
              </a:rPr>
              <a:t> </a:t>
            </a:r>
            <a:r>
              <a:rPr lang="hr-HR" altLang="sr-Latn-RS" sz="2000" i="1" dirty="0" err="1">
                <a:cs typeface="Times New Roman" panose="02020603050405020304" pitchFamily="18" charset="0"/>
              </a:rPr>
              <a:t>Food</a:t>
            </a:r>
            <a:r>
              <a:rPr lang="hr-HR" altLang="sr-Latn-RS" sz="2000" i="1" dirty="0">
                <a:cs typeface="Times New Roman" panose="02020603050405020304" pitchFamily="18" charset="0"/>
              </a:rPr>
              <a:t> Clauses, Institute </a:t>
            </a:r>
            <a:r>
              <a:rPr lang="hr-HR" altLang="sr-Latn-RS" sz="2000" i="1" dirty="0" err="1">
                <a:cs typeface="Times New Roman" panose="02020603050405020304" pitchFamily="18" charset="0"/>
              </a:rPr>
              <a:t>Frozen</a:t>
            </a:r>
            <a:r>
              <a:rPr lang="hr-HR" altLang="sr-Latn-RS" sz="2000" i="1" dirty="0">
                <a:cs typeface="Times New Roman" panose="02020603050405020304" pitchFamily="18" charset="0"/>
              </a:rPr>
              <a:t> </a:t>
            </a:r>
            <a:r>
              <a:rPr lang="hr-HR" altLang="sr-Latn-RS" sz="2000" i="1" dirty="0" err="1">
                <a:cs typeface="Times New Roman" panose="02020603050405020304" pitchFamily="18" charset="0"/>
              </a:rPr>
              <a:t>Meat</a:t>
            </a:r>
            <a:r>
              <a:rPr lang="hr-HR" altLang="sr-Latn-RS" sz="2000" i="1" dirty="0">
                <a:cs typeface="Times New Roman" panose="02020603050405020304" pitchFamily="18" charset="0"/>
              </a:rPr>
              <a:t> Clauses, Institute Jute Clauses, Institute Natural Rubber Clauses, Institute </a:t>
            </a:r>
            <a:r>
              <a:rPr lang="hr-HR" altLang="sr-Latn-RS" sz="2000" i="1" dirty="0" err="1">
                <a:cs typeface="Times New Roman" panose="02020603050405020304" pitchFamily="18" charset="0"/>
              </a:rPr>
              <a:t>Timber</a:t>
            </a:r>
            <a:r>
              <a:rPr lang="hr-HR" altLang="sr-Latn-RS" sz="2000" i="1" dirty="0">
                <a:cs typeface="Times New Roman" panose="02020603050405020304" pitchFamily="18" charset="0"/>
              </a:rPr>
              <a:t> </a:t>
            </a:r>
            <a:r>
              <a:rPr lang="hr-HR" altLang="sr-Latn-RS" sz="2000" i="1" dirty="0" err="1">
                <a:cs typeface="Times New Roman" panose="02020603050405020304" pitchFamily="18" charset="0"/>
              </a:rPr>
              <a:t>Trade</a:t>
            </a:r>
            <a:r>
              <a:rPr lang="hr-HR" altLang="sr-Latn-RS" sz="2000" i="1" dirty="0">
                <a:cs typeface="Times New Roman" panose="02020603050405020304" pitchFamily="18" charset="0"/>
              </a:rPr>
              <a:t> </a:t>
            </a:r>
            <a:r>
              <a:rPr lang="hr-HR" altLang="sr-Latn-RS" sz="2000" i="1" dirty="0" err="1">
                <a:cs typeface="Times New Roman" panose="02020603050405020304" pitchFamily="18" charset="0"/>
              </a:rPr>
              <a:t>Federation</a:t>
            </a:r>
            <a:r>
              <a:rPr lang="hr-HR" altLang="sr-Latn-RS" sz="2000" i="1" dirty="0">
                <a:cs typeface="Times New Roman" panose="02020603050405020304" pitchFamily="18" charset="0"/>
              </a:rPr>
              <a:t> Clauses</a:t>
            </a:r>
            <a:r>
              <a:rPr lang="hr-HR" altLang="sr-Latn-RS" sz="2000" dirty="0">
                <a:cs typeface="Times New Roman" panose="02020603050405020304" pitchFamily="18" charset="0"/>
              </a:rPr>
              <a:t>).</a:t>
            </a:r>
            <a:r>
              <a:rPr lang="hr-HR" altLang="sr-Latn-R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380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3982B5CC-255A-4FC6-80BD-3F48A2B46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INSTITUTSKE KLAUZULE</a:t>
            </a:r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67E244B7-D05F-4346-980D-DCC90F58A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752601"/>
            <a:ext cx="8223250" cy="4367213"/>
          </a:xfrm>
        </p:spPr>
        <p:txBody>
          <a:bodyPr/>
          <a:lstStyle/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i="1" dirty="0">
                <a:cs typeface="Times New Roman" panose="02020603050405020304" pitchFamily="18" charset="0"/>
              </a:rPr>
              <a:t>Joint Cargo Committee</a:t>
            </a:r>
            <a:r>
              <a:rPr lang="hr-HR" altLang="sr-Latn-RS" sz="2000" dirty="0">
                <a:cs typeface="Times New Roman" panose="02020603050405020304" pitchFamily="18" charset="0"/>
              </a:rPr>
              <a:t> objavio je 24. studenog 2008. revidirane Institutske klauzule za osiguranje robe (A), (B) i (C) te dopunske klauzule za pokriće ratnih rizika i rizika štrajka. </a:t>
            </a:r>
            <a:endParaRPr lang="hr-HR" altLang="sr-Latn-RS" sz="20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Nove institutske klauzule 01/01/2009 u primjen</a:t>
            </a:r>
            <a:r>
              <a:rPr lang="hr-HR" altLang="sr-Latn-RS" sz="2000" dirty="0"/>
              <a:t>i od</a:t>
            </a:r>
            <a:r>
              <a:rPr lang="hr-HR" altLang="sr-Latn-RS" sz="2000" dirty="0">
                <a:cs typeface="Times New Roman" panose="02020603050405020304" pitchFamily="18" charset="0"/>
              </a:rPr>
              <a:t> 1. sije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nja 2009. godine. </a:t>
            </a:r>
            <a:endParaRPr lang="hr-HR" altLang="sr-Latn-RS" sz="20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b="1" dirty="0"/>
              <a:t>Uvedene su </a:t>
            </a:r>
            <a:r>
              <a:rPr lang="hr-HR" altLang="sr-Latn-RS" sz="2000" b="1" dirty="0">
                <a:cs typeface="Times New Roman" panose="02020603050405020304" pitchFamily="18" charset="0"/>
              </a:rPr>
              <a:t>istog datuma i revidirane Institutske klauzule za osiguranje robe u zra</a:t>
            </a:r>
            <a:r>
              <a:rPr lang="hr-HR" altLang="sr-Latn-RS" sz="2000" b="1" dirty="0"/>
              <a:t>č</a:t>
            </a:r>
            <a:r>
              <a:rPr lang="hr-HR" altLang="sr-Latn-RS" sz="2000" b="1" dirty="0">
                <a:cs typeface="Times New Roman" panose="02020603050405020304" pitchFamily="18" charset="0"/>
              </a:rPr>
              <a:t>nom prijevozu (Institutske klauzule </a:t>
            </a:r>
            <a:r>
              <a:rPr lang="hr-HR" altLang="sr-Latn-RS" sz="2000" b="1" i="1" dirty="0">
                <a:cs typeface="Times New Roman" panose="02020603050405020304" pitchFamily="18" charset="0"/>
              </a:rPr>
              <a:t>Air, Air War</a:t>
            </a:r>
            <a:r>
              <a:rPr lang="hr-HR" altLang="sr-Latn-RS" sz="2000" b="1" dirty="0">
                <a:cs typeface="Times New Roman" panose="02020603050405020304" pitchFamily="18" charset="0"/>
              </a:rPr>
              <a:t> i </a:t>
            </a:r>
            <a:r>
              <a:rPr lang="hr-HR" altLang="sr-Latn-RS" sz="2000" b="1" i="1" dirty="0">
                <a:cs typeface="Times New Roman" panose="02020603050405020304" pitchFamily="18" charset="0"/>
              </a:rPr>
              <a:t>Air Strikes</a:t>
            </a:r>
            <a:r>
              <a:rPr lang="hr-HR" altLang="sr-Latn-RS" sz="2000" b="1" dirty="0">
                <a:cs typeface="Times New Roman" panose="02020603050405020304" pitchFamily="18" charset="0"/>
              </a:rPr>
              <a:t> 01/01/2009).</a:t>
            </a:r>
            <a:r>
              <a:rPr lang="hr-HR" altLang="sr-Latn-RS" sz="2000" b="1" dirty="0"/>
              <a:t> </a:t>
            </a:r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Nove klauzule</a:t>
            </a:r>
            <a:r>
              <a:rPr lang="hr-HR" altLang="sr-Latn-RS" sz="2000" dirty="0"/>
              <a:t> </a:t>
            </a:r>
            <a:r>
              <a:rPr lang="hr-HR" altLang="sr-Latn-RS" sz="2000" dirty="0">
                <a:cs typeface="Times New Roman" panose="02020603050405020304" pitchFamily="18" charset="0"/>
              </a:rPr>
              <a:t>po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ele su postepeno ulaziti u redovitu primjenu na nekim me</a:t>
            </a:r>
            <a:r>
              <a:rPr lang="hr-HR" altLang="sr-Latn-RS" sz="2000" dirty="0"/>
              <a:t>đ</a:t>
            </a:r>
            <a:r>
              <a:rPr lang="hr-HR" altLang="sr-Latn-RS" sz="2000" dirty="0">
                <a:cs typeface="Times New Roman" panose="02020603050405020304" pitchFamily="18" charset="0"/>
              </a:rPr>
              <a:t>unarodnim tr</a:t>
            </a:r>
            <a:r>
              <a:rPr lang="hr-HR" altLang="sr-Latn-RS" sz="2000" dirty="0"/>
              <a:t>ž</a:t>
            </a:r>
            <a:r>
              <a:rPr lang="hr-HR" altLang="sr-Latn-RS" sz="2000" dirty="0">
                <a:cs typeface="Times New Roman" panose="02020603050405020304" pitchFamily="18" charset="0"/>
              </a:rPr>
              <a:t>ištima (re)osiguranja. </a:t>
            </a:r>
            <a:endParaRPr lang="hr-HR" altLang="sr-Latn-RS" sz="20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Izmjene koje je donijela revizija iz 2009. donose razne prednosti za osiguranika</a:t>
            </a:r>
          </a:p>
        </p:txBody>
      </p:sp>
    </p:spTree>
    <p:extLst>
      <p:ext uri="{BB962C8B-B14F-4D97-AF65-F5344CB8AC3E}">
        <p14:creationId xmlns:p14="http://schemas.microsoft.com/office/powerpoint/2010/main" val="20650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70ED0-B0B8-4205-B201-43FEA1AC1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5844"/>
          </a:xfrm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rgbClr val="C00000"/>
                </a:solidFill>
              </a:rPr>
              <a:t>TREĆA </a:t>
            </a:r>
            <a:r>
              <a:rPr lang="hr-HR" sz="3200" b="1" dirty="0" smtClean="0">
                <a:solidFill>
                  <a:srgbClr val="C00000"/>
                </a:solidFill>
              </a:rPr>
              <a:t>RADIONICA</a:t>
            </a:r>
            <a:br>
              <a:rPr lang="hr-HR" sz="3200" b="1" dirty="0" smtClean="0">
                <a:solidFill>
                  <a:srgbClr val="C00000"/>
                </a:solidFill>
              </a:rPr>
            </a:br>
            <a:r>
              <a:rPr lang="hr-HR" sz="3200" b="1" smtClean="0">
                <a:solidFill>
                  <a:srgbClr val="C00000"/>
                </a:solidFill>
              </a:rPr>
              <a:t/>
            </a:r>
            <a:br>
              <a:rPr lang="hr-HR" sz="3200" b="1" smtClean="0">
                <a:solidFill>
                  <a:srgbClr val="C00000"/>
                </a:solidFill>
              </a:rPr>
            </a:br>
            <a:r>
              <a:rPr lang="hr-HR" sz="3200" b="1" smtClean="0">
                <a:solidFill>
                  <a:srgbClr val="C00000"/>
                </a:solidFill>
              </a:rPr>
              <a:t>„OSIGURANJE ROBE U </a:t>
            </a:r>
            <a:r>
              <a:rPr lang="hr-HR" sz="3200" b="1">
                <a:solidFill>
                  <a:srgbClr val="C00000"/>
                </a:solidFill>
              </a:rPr>
              <a:t>ZRAČNOM </a:t>
            </a:r>
            <a:r>
              <a:rPr lang="hr-HR" sz="3200" b="1" smtClean="0">
                <a:solidFill>
                  <a:srgbClr val="C00000"/>
                </a:solidFill>
              </a:rPr>
              <a:t>PROMETU”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FEB7B-11B5-4D50-B957-2CED7AF6B8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r-HR" dirty="0"/>
              <a:t>Mr.sc. Katarina Sunara</a:t>
            </a:r>
          </a:p>
          <a:p>
            <a:pPr algn="r"/>
            <a:r>
              <a:rPr lang="hr-HR" dirty="0"/>
              <a:t>Zagreb, 27.09.2017.</a:t>
            </a:r>
          </a:p>
        </p:txBody>
      </p:sp>
    </p:spTree>
    <p:extLst>
      <p:ext uri="{BB962C8B-B14F-4D97-AF65-F5344CB8AC3E}">
        <p14:creationId xmlns:p14="http://schemas.microsoft.com/office/powerpoint/2010/main" val="1374227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31AE09C0-C5D7-4258-9FB2-7F5169D7B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3250" cy="1136650"/>
          </a:xfrm>
        </p:spPr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INSTITUTSKE KLAUZULE</a:t>
            </a:r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9F5810DC-F91D-4BD1-86FD-F5F3FE83E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752601"/>
            <a:ext cx="8223250" cy="4367213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500"/>
              </a:spcBef>
              <a:buNone/>
            </a:pPr>
            <a:r>
              <a:rPr lang="hr-HR" altLang="sr-Latn-RS" sz="1800" dirty="0"/>
              <a:t>Popis revidiranih kargo-klauzula 1/1/2009:</a:t>
            </a:r>
          </a:p>
          <a:p>
            <a:pPr algn="just">
              <a:spcBef>
                <a:spcPts val="500"/>
              </a:spcBef>
              <a:buFont typeface="Wingdings" panose="05000000000000000000" pitchFamily="2" charset="2"/>
              <a:buChar char="Ø"/>
            </a:pPr>
            <a:endParaRPr lang="hr-HR" altLang="sr-Latn-RS" sz="18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Institute Cargo Clauses (A) CL382</a:t>
            </a:r>
            <a:endParaRPr lang="hr-HR" altLang="sr-Latn-RS" sz="18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Institute Cargo Clauses (B) CL383</a:t>
            </a:r>
            <a:endParaRPr lang="hr-HR" altLang="sr-Latn-RS" sz="18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Institute Cargo Clauses (C) CL384</a:t>
            </a:r>
            <a:endParaRPr lang="hr-HR" altLang="sr-Latn-RS" sz="18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Institute War Clauses (Cargo) CL385</a:t>
            </a:r>
            <a:endParaRPr lang="hr-HR" altLang="sr-Latn-RS" sz="18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Institute Strikes Clauses (Cargo) CL386 </a:t>
            </a:r>
            <a:endParaRPr lang="hr-HR" altLang="sr-Latn-RS" sz="1800" i="1" dirty="0"/>
          </a:p>
          <a:p>
            <a:pPr algn="just">
              <a:spcBef>
                <a:spcPts val="500"/>
              </a:spcBef>
              <a:buClr>
                <a:srgbClr val="008080"/>
              </a:buClr>
              <a:buNone/>
            </a:pPr>
            <a:endParaRPr lang="hr-HR" altLang="sr-Latn-RS" sz="18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 Institute Cargo Clauses (Air) CL387</a:t>
            </a:r>
            <a:endParaRPr lang="hr-HR" altLang="sr-Latn-RS" sz="1800" dirty="0">
              <a:cs typeface="Times New Roman" panose="02020603050405020304" pitchFamily="18" charset="0"/>
            </a:endParaRPr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Institute War Clauses (Air Cargo) CL388</a:t>
            </a:r>
            <a:endParaRPr lang="hr-HR" altLang="sr-Latn-RS" sz="18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Institute Strikes Clauses (Air Cargo) CL389</a:t>
            </a:r>
            <a:endParaRPr lang="hr-HR" altLang="sr-Latn-RS" sz="18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Institute War Clauses (Sendings by Post) CL390 </a:t>
            </a:r>
            <a:endParaRPr lang="hr-HR" altLang="sr-Latn-RS" sz="1800" i="1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endParaRPr lang="hr-HR" altLang="sr-Latn-RS" sz="1800" dirty="0"/>
          </a:p>
          <a:p>
            <a:pPr algn="just">
              <a:spcBef>
                <a:spcPts val="500"/>
              </a:spcBef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i="1" dirty="0">
                <a:cs typeface="Times New Roman" panose="02020603050405020304" pitchFamily="18" charset="0"/>
              </a:rPr>
              <a:t>Termination of Transit Clause Terrorism 2009 JC2009/056</a:t>
            </a:r>
            <a:r>
              <a:rPr lang="hr-HR" altLang="sr-Latn-R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3037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050">
            <a:extLst>
              <a:ext uri="{FF2B5EF4-FFF2-40B4-BE49-F238E27FC236}">
                <a16:creationId xmlns:a16="http://schemas.microsoft.com/office/drawing/2014/main" id="{C93E7199-869D-4463-B179-99DD254A6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INSTITUTSKE KLAUZULE</a:t>
            </a:r>
          </a:p>
        </p:txBody>
      </p:sp>
      <p:sp>
        <p:nvSpPr>
          <p:cNvPr id="310275" name="Rectangle 2051">
            <a:extLst>
              <a:ext uri="{FF2B5EF4-FFF2-40B4-BE49-F238E27FC236}">
                <a16:creationId xmlns:a16="http://schemas.microsoft.com/office/drawing/2014/main" id="{E7A56FC0-699C-4AB5-B299-448DF568B0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Bef>
                <a:spcPts val="500"/>
              </a:spcBef>
              <a:buNone/>
            </a:pPr>
            <a:r>
              <a:rPr lang="hr-HR" altLang="sr-Latn-RS" sz="1800" dirty="0"/>
              <a:t>Popis revidiranih kargo-klauzula sa specifičnim pokrićima 1/6/2013: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hr-HR" altLang="sr-Latn-RS" sz="1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Commodity Trades Clauses (A) CL410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Commodity Trades Clauses (B) CL411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Commodity Trades Clauses (C) CL412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FOSFA Trades Clauses (A) CL413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FOSFA Trades Clauses (B) CL414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FOSFA Trades Clauses (C) CL415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War Clauses (FOSFA Trades) CL416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Strikes Clauses (FOSFA Trades) CL417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FOSFA Supplementary Clauses (1) CL418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FOSFA Supplementary Clauses (2) CL419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FOSFA Supplementary Clauses (3) CL420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1800" i="1" dirty="0"/>
              <a:t>Institute FOSFA Supplementary Clauses (4) CL421</a:t>
            </a:r>
          </a:p>
        </p:txBody>
      </p:sp>
    </p:spTree>
    <p:extLst>
      <p:ext uri="{BB962C8B-B14F-4D97-AF65-F5344CB8AC3E}">
        <p14:creationId xmlns:p14="http://schemas.microsoft.com/office/powerpoint/2010/main" val="1573604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BE79-7A35-4878-8A98-2561AFE92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1/1/09 INSTITUTE CARGO CLAUSES (AIR)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E8976-0A06-4834-B3EB-DF98FADB1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All Risk pokriće + troškovi spašavanja u svezi s osiguranim rizicima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Isključenja iz osiguranja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Trajanje osiguranja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Odštetni zahtjevi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Koristi od osiguranja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Smanjenje šteta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Izbjegavanje zakašnjenja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Primjena prava i prakse</a:t>
            </a:r>
          </a:p>
        </p:txBody>
      </p:sp>
    </p:spTree>
    <p:extLst>
      <p:ext uri="{BB962C8B-B14F-4D97-AF65-F5344CB8AC3E}">
        <p14:creationId xmlns:p14="http://schemas.microsoft.com/office/powerpoint/2010/main" val="42013783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>
            <a:extLst>
              <a:ext uri="{FF2B5EF4-FFF2-40B4-BE49-F238E27FC236}">
                <a16:creationId xmlns:a16="http://schemas.microsoft.com/office/drawing/2014/main" id="{29BD1147-8C97-410B-B8DE-D45BF892FD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4351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3200" dirty="0">
                <a:solidFill>
                  <a:srgbClr val="C00000"/>
                </a:solidFill>
              </a:rPr>
              <a:t>ISKLJUČENJA I OGRANIČENJA</a:t>
            </a:r>
          </a:p>
        </p:txBody>
      </p:sp>
      <p:sp>
        <p:nvSpPr>
          <p:cNvPr id="245763" name="Rectangle 3">
            <a:extLst>
              <a:ext uri="{FF2B5EF4-FFF2-40B4-BE49-F238E27FC236}">
                <a16:creationId xmlns:a16="http://schemas.microsoft.com/office/drawing/2014/main" id="{D2761548-72D3-4261-97D8-975B9DE408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1532965"/>
            <a:ext cx="8229600" cy="3877235"/>
          </a:xfrm>
          <a:ln/>
        </p:spPr>
        <p:txBody>
          <a:bodyPr>
            <a:normAutofit fontScale="92500" lnSpcReduction="10000"/>
          </a:bodyPr>
          <a:lstStyle/>
          <a:p>
            <a:pPr marL="682625" indent="-681038">
              <a:lnSpc>
                <a:spcPct val="80000"/>
              </a:lnSpc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dirty="0">
                <a:cs typeface="Times New Roman" panose="02020603050405020304" pitchFamily="18" charset="0"/>
              </a:rPr>
              <a:t>Isklju</a:t>
            </a:r>
            <a:r>
              <a:rPr lang="hr-HR" altLang="sr-Latn-RS" sz="2000" b="1" dirty="0"/>
              <a:t>č</a:t>
            </a:r>
            <a:r>
              <a:rPr lang="hr-HR" altLang="sr-Latn-RS" sz="2000" b="1" dirty="0">
                <a:cs typeface="Times New Roman" panose="02020603050405020304" pitchFamily="18" charset="0"/>
              </a:rPr>
              <a:t>enja po klauzulama </a:t>
            </a:r>
            <a:r>
              <a:rPr lang="hr-HR" altLang="sr-Latn-RS" sz="2000" b="1" dirty="0"/>
              <a:t>ICC (Air) </a:t>
            </a:r>
            <a:r>
              <a:rPr lang="hr-HR" altLang="sr-Latn-RS" sz="2000" b="1" dirty="0">
                <a:cs typeface="Times New Roman" panose="02020603050405020304" pitchFamily="18" charset="0"/>
              </a:rPr>
              <a:t>su grupirana u 3 skupine</a:t>
            </a:r>
            <a:r>
              <a:rPr lang="hr-HR" altLang="sr-Latn-RS" sz="2000" b="1" dirty="0"/>
              <a:t>:</a:t>
            </a:r>
            <a:r>
              <a:rPr lang="hr-HR" altLang="sr-Latn-RS" sz="2000" b="1" dirty="0">
                <a:cs typeface="Times New Roman" panose="02020603050405020304" pitchFamily="18" charset="0"/>
              </a:rPr>
              <a:t> </a:t>
            </a:r>
            <a:endParaRPr lang="hr-HR" altLang="sr-Latn-RS" sz="2000" b="1" dirty="0"/>
          </a:p>
          <a:p>
            <a:pPr marL="344487" indent="-342900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>
                <a:cs typeface="Times New Roman" panose="02020603050405020304" pitchFamily="18" charset="0"/>
              </a:rPr>
              <a:t>Op</a:t>
            </a:r>
            <a:r>
              <a:rPr lang="hr-HR" altLang="sr-Latn-RS" sz="2000" dirty="0"/>
              <a:t>ć</a:t>
            </a:r>
            <a:r>
              <a:rPr lang="hr-HR" altLang="sr-Latn-RS" sz="2000" dirty="0">
                <a:cs typeface="Times New Roman" panose="02020603050405020304" pitchFamily="18" charset="0"/>
              </a:rPr>
              <a:t>a isklju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enja</a:t>
            </a:r>
            <a:endParaRPr lang="hr-HR" altLang="sr-Latn-RS" sz="2000" dirty="0"/>
          </a:p>
          <a:p>
            <a:pPr marL="344487" indent="-342900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>
                <a:cs typeface="Times New Roman" panose="02020603050405020304" pitchFamily="18" charset="0"/>
              </a:rPr>
              <a:t>Isklju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enja ratnih rizika </a:t>
            </a:r>
            <a:endParaRPr lang="hr-HR" altLang="sr-Latn-RS" sz="2000" dirty="0"/>
          </a:p>
          <a:p>
            <a:pPr marL="344487" indent="-342900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>
                <a:cs typeface="Times New Roman" panose="02020603050405020304" pitchFamily="18" charset="0"/>
              </a:rPr>
              <a:t>Isklju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enja rizika štrajka </a:t>
            </a:r>
          </a:p>
          <a:p>
            <a:pPr marL="1587" indent="0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2000" b="1" dirty="0">
              <a:solidFill>
                <a:srgbClr val="6B90A2"/>
              </a:solidFill>
            </a:endParaRPr>
          </a:p>
          <a:p>
            <a:pPr marL="1587" indent="0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dirty="0"/>
              <a:t>Zakonska i</a:t>
            </a:r>
            <a:r>
              <a:rPr lang="hr-HR" altLang="sr-Latn-RS" sz="2000" b="1" dirty="0">
                <a:cs typeface="Tahoma" panose="020B0604030504040204" pitchFamily="34" charset="0"/>
              </a:rPr>
              <a:t>sklju</a:t>
            </a:r>
            <a:r>
              <a:rPr lang="hr-HR" altLang="sr-Latn-RS" sz="2000" b="1" dirty="0"/>
              <a:t>č</a:t>
            </a:r>
            <a:r>
              <a:rPr lang="hr-HR" altLang="sr-Latn-RS" sz="2000" b="1" dirty="0">
                <a:cs typeface="Tahoma" panose="020B0604030504040204" pitchFamily="34" charset="0"/>
              </a:rPr>
              <a:t>en</a:t>
            </a:r>
            <a:r>
              <a:rPr lang="hr-HR" altLang="sr-Latn-RS" sz="2000" b="1" dirty="0"/>
              <a:t>ja</a:t>
            </a:r>
            <a:r>
              <a:rPr lang="hr-HR" altLang="sr-Latn-RS" sz="2000" b="1" dirty="0">
                <a:cs typeface="Tahoma" panose="020B0604030504040204" pitchFamily="34" charset="0"/>
              </a:rPr>
              <a:t> i ograni</a:t>
            </a:r>
            <a:r>
              <a:rPr lang="hr-HR" altLang="sr-Latn-RS" sz="2000" b="1" dirty="0"/>
              <a:t>č</a:t>
            </a:r>
            <a:r>
              <a:rPr lang="hr-HR" altLang="sr-Latn-RS" sz="2000" b="1" dirty="0">
                <a:cs typeface="Tahoma" panose="020B0604030504040204" pitchFamily="34" charset="0"/>
              </a:rPr>
              <a:t>enja u pokri</a:t>
            </a:r>
            <a:r>
              <a:rPr lang="hr-HR" altLang="sr-Latn-RS" sz="2000" b="1" dirty="0"/>
              <a:t>ć</a:t>
            </a:r>
            <a:r>
              <a:rPr lang="hr-HR" altLang="sr-Latn-RS" sz="2000" b="1" dirty="0">
                <a:cs typeface="Tahoma" panose="020B0604030504040204" pitchFamily="34" charset="0"/>
              </a:rPr>
              <a:t>u P</a:t>
            </a:r>
            <a:r>
              <a:rPr lang="hr-HR" altLang="sr-Latn-RS" sz="2000" b="1" dirty="0"/>
              <a:t>Z čl. 708., 733.:</a:t>
            </a:r>
          </a:p>
          <a:p>
            <a:pPr marL="344487" indent="-342900" algn="just"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Namjera osiguranika–</a:t>
            </a:r>
            <a:r>
              <a:rPr lang="hr-HR" altLang="sr-Latn-RS" sz="2000" i="1" dirty="0"/>
              <a:t> kogentna odredba</a:t>
            </a:r>
          </a:p>
          <a:p>
            <a:pPr marL="344487" indent="-342900" algn="just"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Krajnja nepažnja osiguranika, namjera ili krajnja nepažnja osoba za čije postupke osiguranik odgovara po zakonu– </a:t>
            </a:r>
            <a:r>
              <a:rPr lang="hr-HR" altLang="sr-Latn-RS" sz="2000" i="1" dirty="0"/>
              <a:t>dispozitivna odredba</a:t>
            </a:r>
          </a:p>
          <a:p>
            <a:pPr marL="344487" indent="-342900" algn="just"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Ratni i politički rizici i rizici štrajka / Nuklearni rizici – dispozitivne odredbe</a:t>
            </a:r>
          </a:p>
          <a:p>
            <a:pPr marL="344487" indent="-342900" algn="just"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Š</a:t>
            </a:r>
            <a:r>
              <a:rPr lang="hr-HR" altLang="sr-Latn-RS" sz="2000" dirty="0">
                <a:cs typeface="Times New Roman" panose="02020603050405020304" pitchFamily="18" charset="0"/>
              </a:rPr>
              <a:t>tete nastale zbog mane ili prirodnih svojstava robe</a:t>
            </a:r>
            <a:r>
              <a:rPr lang="hr-HR" altLang="sr-Latn-RS" sz="2000" dirty="0"/>
              <a:t> – dispozitivna odredba</a:t>
            </a:r>
          </a:p>
          <a:p>
            <a:pPr marL="1587" indent="0">
              <a:lnSpc>
                <a:spcPct val="80000"/>
              </a:lnSpc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479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3074">
            <a:extLst>
              <a:ext uri="{FF2B5EF4-FFF2-40B4-BE49-F238E27FC236}">
                <a16:creationId xmlns:a16="http://schemas.microsoft.com/office/drawing/2014/main" id="{7AD813C0-79F1-42EA-8C9C-1F010EE74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OPĆA ISKLJUČENJA ICC (Air) 01/01/2009</a:t>
            </a:r>
          </a:p>
        </p:txBody>
      </p:sp>
      <p:sp>
        <p:nvSpPr>
          <p:cNvPr id="284675" name="Rectangle 3075">
            <a:extLst>
              <a:ext uri="{FF2B5EF4-FFF2-40B4-BE49-F238E27FC236}">
                <a16:creationId xmlns:a16="http://schemas.microsoft.com/office/drawing/2014/main" id="{12590692-4361-4309-A7B1-0C3D0EA0F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1"/>
            <a:ext cx="8223250" cy="490061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endParaRPr lang="hr-HR" altLang="sr-Latn-RS" sz="2000" dirty="0"/>
          </a:p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endParaRPr lang="hr-HR" altLang="sr-Latn-RS" sz="2000" dirty="0"/>
          </a:p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/>
              <a:t>n</a:t>
            </a:r>
            <a:r>
              <a:rPr lang="hr-HR" altLang="sr-Latn-RS" sz="2000" dirty="0">
                <a:cs typeface="Times New Roman" panose="02020603050405020304" pitchFamily="18" charset="0"/>
              </a:rPr>
              <a:t>amjerni protupravni postupak osiguranika; </a:t>
            </a:r>
            <a:endParaRPr lang="hr-HR" altLang="sr-Latn-RS" sz="2000" dirty="0"/>
          </a:p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uobi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ajeni transportni kalo, uobi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ajeni gubitak mase ili volumena, uobi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ajeno habanje i trošenje;  </a:t>
            </a:r>
            <a:endParaRPr lang="hr-HR" altLang="sr-Latn-RS" sz="2000" dirty="0"/>
          </a:p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neodgovaraju</a:t>
            </a:r>
            <a:r>
              <a:rPr lang="hr-HR" altLang="sr-Latn-RS" sz="2000" dirty="0"/>
              <a:t>ć</a:t>
            </a:r>
            <a:r>
              <a:rPr lang="hr-HR" altLang="sr-Latn-RS" sz="2000" dirty="0">
                <a:cs typeface="Times New Roman" panose="02020603050405020304" pitchFamily="18" charset="0"/>
              </a:rPr>
              <a:t>e ili manjkavo pakiranje ili pripreme osiguranog predmeta za prijevoz (pojam pakiranje uklju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uje i slaganje u kontejner, ali samo ako se obavlja prije po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etka osiguranja ili ako ga obavlja osiguranik ili njegovi zaposlenici); </a:t>
            </a:r>
            <a:endParaRPr lang="hr-HR" altLang="sr-Latn-RS" sz="2000" dirty="0"/>
          </a:p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skrivena mana ili prirodno svojstvo robe; </a:t>
            </a:r>
            <a:endParaRPr lang="hr-HR" altLang="sr-Latn-RS" sz="2000" dirty="0"/>
          </a:p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zakašnjenje, 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ak i kada je do zakašnjenja došlo uslijed osiguranog rizika, osim kad se radi o troškovima plativim temeljem klauzule o troškovima spašavanja; </a:t>
            </a:r>
            <a:endParaRPr lang="hr-HR" altLang="sr-Latn-RS" sz="2000" dirty="0"/>
          </a:p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insolventnost ili neizvršavanje financijskih obaveza </a:t>
            </a:r>
            <a:r>
              <a:rPr lang="hr-HR" altLang="sr-Latn-RS" sz="2000" dirty="0"/>
              <a:t>na strani zrakoplova</a:t>
            </a:r>
            <a:r>
              <a:rPr lang="hr-HR" altLang="sr-Latn-RS" sz="2000" dirty="0">
                <a:cs typeface="Times New Roman" panose="02020603050405020304" pitchFamily="18" charset="0"/>
              </a:rPr>
              <a:t>; </a:t>
            </a:r>
            <a:endParaRPr lang="hr-HR" altLang="sr-Latn-RS" sz="2000" dirty="0"/>
          </a:p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uporaba nuklearnog, radioaktivnog ili sli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nog oru</a:t>
            </a:r>
            <a:r>
              <a:rPr lang="hr-HR" altLang="sr-Latn-RS" sz="2000" dirty="0"/>
              <a:t>ž</a:t>
            </a:r>
            <a:r>
              <a:rPr lang="hr-HR" altLang="sr-Latn-RS" sz="2000" dirty="0">
                <a:cs typeface="Times New Roman" panose="02020603050405020304" pitchFamily="18" charset="0"/>
              </a:rPr>
              <a:t>ja</a:t>
            </a:r>
            <a:r>
              <a:rPr lang="hr-HR" altLang="sr-Latn-RS" sz="2000" dirty="0"/>
              <a:t>;</a:t>
            </a:r>
          </a:p>
          <a:p>
            <a:pPr algn="just">
              <a:lnSpc>
                <a:spcPct val="9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/>
              <a:t>Gubitak, oštećenje ili trošak neposredno ili posredno proizašli iz uporabe oružja /naprave koja se koristi atomskom ili nuklearnom fiksijom i/ili fuzijom, ili drugog oružja sličnog djelovanja</a:t>
            </a:r>
          </a:p>
        </p:txBody>
      </p:sp>
    </p:spTree>
    <p:extLst>
      <p:ext uri="{BB962C8B-B14F-4D97-AF65-F5344CB8AC3E}">
        <p14:creationId xmlns:p14="http://schemas.microsoft.com/office/powerpoint/2010/main" val="3749047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1026">
            <a:extLst>
              <a:ext uri="{FF2B5EF4-FFF2-40B4-BE49-F238E27FC236}">
                <a16:creationId xmlns:a16="http://schemas.microsoft.com/office/drawing/2014/main" id="{F646A6D0-520A-4CDE-B20F-7D68777E3A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OPĆA ISKLJUČENJA ICC (Air) 01/01/2009</a:t>
            </a:r>
          </a:p>
        </p:txBody>
      </p:sp>
      <p:sp>
        <p:nvSpPr>
          <p:cNvPr id="285699" name="Rectangle 1027">
            <a:extLst>
              <a:ext uri="{FF2B5EF4-FFF2-40B4-BE49-F238E27FC236}">
                <a16:creationId xmlns:a16="http://schemas.microsoft.com/office/drawing/2014/main" id="{71FFD1BC-320E-47FA-B9E6-04D309790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altLang="sr-Latn-RS" sz="2000" dirty="0">
                <a:solidFill>
                  <a:srgbClr val="008080"/>
                </a:solidFill>
                <a:cs typeface="Times New Roman" panose="02020603050405020304" pitchFamily="18" charset="0"/>
              </a:rPr>
              <a:t>Isklju</a:t>
            </a:r>
            <a:r>
              <a:rPr lang="hr-HR" altLang="sr-Latn-RS" sz="2000" dirty="0">
                <a:solidFill>
                  <a:srgbClr val="008080"/>
                </a:solidFill>
              </a:rPr>
              <a:t>č</a:t>
            </a:r>
            <a:r>
              <a:rPr lang="hr-HR" altLang="sr-Latn-RS" sz="2000" dirty="0">
                <a:solidFill>
                  <a:srgbClr val="008080"/>
                </a:solidFill>
                <a:cs typeface="Times New Roman" panose="02020603050405020304" pitchFamily="18" charset="0"/>
              </a:rPr>
              <a:t>enja zbog nesposobnosti zrakoplova za prijevoz /ili kontejnera</a:t>
            </a:r>
            <a:r>
              <a:rPr lang="hr-HR" altLang="sr-Latn-RS" sz="2000" dirty="0">
                <a:solidFill>
                  <a:srgbClr val="008080"/>
                </a:solidFill>
              </a:rPr>
              <a:t> </a:t>
            </a:r>
            <a:r>
              <a:rPr lang="hr-HR" altLang="sr-Latn-RS" sz="2000" dirty="0">
                <a:solidFill>
                  <a:srgbClr val="008080"/>
                </a:solidFill>
                <a:cs typeface="Times New Roman" panose="02020603050405020304" pitchFamily="18" charset="0"/>
              </a:rPr>
              <a:t>(kl. 3.5.): </a:t>
            </a:r>
            <a:endParaRPr lang="hr-HR" altLang="sr-Latn-RS" sz="2000" dirty="0">
              <a:solidFill>
                <a:srgbClr val="008080"/>
              </a:solidFill>
            </a:endParaRPr>
          </a:p>
          <a:p>
            <a:pPr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ako su osiguranik ili njegovi zaposlenici bili svjesni te nesposobnosti/</a:t>
            </a:r>
            <a:r>
              <a:rPr lang="hr-HR" altLang="sr-Latn-RS" sz="2000" dirty="0"/>
              <a:t>neprikladnosti</a:t>
            </a:r>
            <a:r>
              <a:rPr lang="hr-HR" altLang="sr-Latn-RS" sz="2000" dirty="0">
                <a:cs typeface="Times New Roman" panose="02020603050405020304" pitchFamily="18" charset="0"/>
              </a:rPr>
              <a:t> u vrijeme ukrcaja</a:t>
            </a:r>
            <a:r>
              <a:rPr lang="hr-HR" altLang="sr-Latn-RS" sz="2000" dirty="0"/>
              <a:t>.</a:t>
            </a:r>
          </a:p>
          <a:p>
            <a:pPr algn="just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000" dirty="0">
                <a:cs typeface="Times New Roman" panose="02020603050405020304" pitchFamily="18" charset="0"/>
              </a:rPr>
              <a:t>Klauzule ICC 2009. ovo isklju</a:t>
            </a:r>
            <a:r>
              <a:rPr lang="hr-HR" altLang="sr-Latn-RS" sz="2000" dirty="0"/>
              <a:t>č</a:t>
            </a:r>
            <a:r>
              <a:rPr lang="hr-HR" altLang="sr-Latn-RS" sz="2000" dirty="0">
                <a:cs typeface="Times New Roman" panose="02020603050405020304" pitchFamily="18" charset="0"/>
              </a:rPr>
              <a:t>enje revidiraju tako da se primjenjuje:</a:t>
            </a:r>
            <a:endParaRPr lang="hr-HR" altLang="sr-Latn-RS" sz="2000" dirty="0"/>
          </a:p>
          <a:p>
            <a:pPr lvl="1" algn="just">
              <a:buClr>
                <a:srgbClr val="008080"/>
              </a:buClr>
              <a:buFont typeface="Courier New" panose="02070309020205020404" pitchFamily="49" charset="0"/>
              <a:buChar char="o"/>
            </a:pPr>
            <a:r>
              <a:rPr lang="hr-HR" altLang="sr-Latn-RS" sz="1800" dirty="0">
                <a:cs typeface="Times New Roman" panose="02020603050405020304" pitchFamily="18" charset="0"/>
              </a:rPr>
              <a:t>kad je osiguranik</a:t>
            </a:r>
            <a:r>
              <a:rPr lang="hr-HR" altLang="sr-Latn-RS" sz="1800" dirty="0"/>
              <a:t> </a:t>
            </a:r>
            <a:r>
              <a:rPr lang="hr-HR" altLang="sr-Latn-RS" sz="1800" dirty="0">
                <a:cs typeface="Times New Roman" panose="02020603050405020304" pitchFamily="18" charset="0"/>
              </a:rPr>
              <a:t>svjestan nesposobnosti zrakoplova za prijevoz predmeta osiguranja ili kontejnera u trenutku ukrcaja </a:t>
            </a:r>
          </a:p>
          <a:p>
            <a:pPr lvl="1" algn="just">
              <a:buClr>
                <a:srgbClr val="008080"/>
              </a:buClr>
              <a:buFont typeface="Courier New" panose="02070309020205020404" pitchFamily="49" charset="0"/>
              <a:buChar char="o"/>
            </a:pPr>
            <a:r>
              <a:rPr lang="hr-HR" altLang="sr-Latn-RS" sz="1800" dirty="0">
                <a:cs typeface="Times New Roman" panose="02020603050405020304" pitchFamily="18" charset="0"/>
              </a:rPr>
              <a:t>ukrcaj je obavljen prije po</a:t>
            </a:r>
            <a:r>
              <a:rPr lang="hr-HR" altLang="sr-Latn-RS" sz="1800" dirty="0"/>
              <a:t>č</a:t>
            </a:r>
            <a:r>
              <a:rPr lang="hr-HR" altLang="sr-Latn-RS" sz="1800" dirty="0">
                <a:cs typeface="Times New Roman" panose="02020603050405020304" pitchFamily="18" charset="0"/>
              </a:rPr>
              <a:t>etka osiguranja ili je ukrcaj obavio osiguranik odnosno njegovi zaposlenici koji su bili svjesni te neprikladnosti.</a:t>
            </a:r>
          </a:p>
          <a:p>
            <a:pPr lvl="1">
              <a:buClr>
                <a:srgbClr val="008080"/>
              </a:buClr>
              <a:buFont typeface="Courier New" panose="02070309020205020404" pitchFamily="49" charset="0"/>
              <a:buChar char="o"/>
            </a:pPr>
            <a:r>
              <a:rPr lang="hr-HR" altLang="sr-Latn-RS" sz="1800" dirty="0">
                <a:cs typeface="Times New Roman" panose="02020603050405020304" pitchFamily="18" charset="0"/>
              </a:rPr>
              <a:t>ovo isključenje se ne odnosi na savjesnu osobu na koju je polica osiguranja prenesena temeljem pravovaljanog ugovora o kupoprodaji osigurane robe</a:t>
            </a:r>
            <a:r>
              <a:rPr lang="hr-HR" altLang="sr-Latn-RS" sz="1800" dirty="0"/>
              <a:t> </a:t>
            </a:r>
          </a:p>
          <a:p>
            <a:pPr lvl="1">
              <a:buClr>
                <a:srgbClr val="008080"/>
              </a:buClr>
              <a:buFont typeface="Courier New" panose="02070309020205020404" pitchFamily="49" charset="0"/>
              <a:buChar char="o"/>
            </a:pPr>
            <a:endParaRPr lang="hr-HR" altLang="sr-Latn-RS" sz="1800" i="1" dirty="0">
              <a:cs typeface="Times New Roman" panose="02020603050405020304" pitchFamily="18" charset="0"/>
            </a:endParaRPr>
          </a:p>
          <a:p>
            <a:pPr marL="457200" lvl="1" indent="0">
              <a:buClr>
                <a:srgbClr val="008080"/>
              </a:buClr>
              <a:buNone/>
            </a:pPr>
            <a:r>
              <a:rPr lang="hr-HR" altLang="sr-Latn-RS" sz="1800" i="1" dirty="0">
                <a:cs typeface="Times New Roman" panose="02020603050405020304" pitchFamily="18" charset="0"/>
              </a:rPr>
              <a:t>Prijenos police?</a:t>
            </a:r>
          </a:p>
          <a:p>
            <a:pPr>
              <a:buClr>
                <a:srgbClr val="008080"/>
              </a:buClr>
              <a:buFontTx/>
              <a:buChar char="•"/>
            </a:pPr>
            <a:endParaRPr lang="hr-HR" altLang="sr-Latn-RS" sz="2000" dirty="0"/>
          </a:p>
        </p:txBody>
      </p:sp>
    </p:spTree>
    <p:extLst>
      <p:ext uri="{BB962C8B-B14F-4D97-AF65-F5344CB8AC3E}">
        <p14:creationId xmlns:p14="http://schemas.microsoft.com/office/powerpoint/2010/main" val="337168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>
            <a:extLst>
              <a:ext uri="{FF2B5EF4-FFF2-40B4-BE49-F238E27FC236}">
                <a16:creationId xmlns:a16="http://schemas.microsoft.com/office/drawing/2014/main" id="{6A7C422C-C986-4171-AA84-895A85F6B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TRAJANJE OSIGURANJA</a:t>
            </a:r>
          </a:p>
        </p:txBody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C4DAA4EC-F503-4BA5-8AF8-064459566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Clr>
                <a:srgbClr val="008080"/>
              </a:buClr>
              <a:buNone/>
            </a:pPr>
            <a:r>
              <a:rPr lang="hr-HR" altLang="sr-Latn-RS" sz="1800" b="1" dirty="0">
                <a:solidFill>
                  <a:srgbClr val="008080"/>
                </a:solidFill>
              </a:rPr>
              <a:t>Prema ICC 2009. osiguranje traje „od početka ukrcaja do završetka iskrcaja“ </a:t>
            </a:r>
          </a:p>
          <a:p>
            <a:pPr algn="just">
              <a:lnSpc>
                <a:spcPct val="80000"/>
              </a:lnSpc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1800" dirty="0">
                <a:cs typeface="Times New Roman" panose="02020603050405020304" pitchFamily="18" charset="0"/>
              </a:rPr>
              <a:t>Osigurateljno pokri</a:t>
            </a:r>
            <a:r>
              <a:rPr lang="hr-HR" altLang="sr-Latn-RS" sz="1800" dirty="0"/>
              <a:t>ć</a:t>
            </a:r>
            <a:r>
              <a:rPr lang="hr-HR" altLang="sr-Latn-RS" sz="1800" dirty="0">
                <a:cs typeface="Times New Roman" panose="02020603050405020304" pitchFamily="18" charset="0"/>
              </a:rPr>
              <a:t>e zapo</a:t>
            </a:r>
            <a:r>
              <a:rPr lang="hr-HR" altLang="sr-Latn-RS" sz="1800" dirty="0"/>
              <a:t>č</a:t>
            </a:r>
            <a:r>
              <a:rPr lang="hr-HR" altLang="sr-Latn-RS" sz="1800" dirty="0">
                <a:cs typeface="Times New Roman" panose="02020603050405020304" pitchFamily="18" charset="0"/>
              </a:rPr>
              <a:t>inje u trenutku kada osigurani predmet prvi put bude pomaknut u skladištu ili skladišnom mjestu (u mjestu predvi</a:t>
            </a:r>
            <a:r>
              <a:rPr lang="hr-HR" altLang="sr-Latn-RS" sz="1800" dirty="0"/>
              <a:t>đ</a:t>
            </a:r>
            <a:r>
              <a:rPr lang="hr-HR" altLang="sr-Latn-RS" sz="1800" dirty="0">
                <a:cs typeface="Times New Roman" panose="02020603050405020304" pitchFamily="18" charset="0"/>
              </a:rPr>
              <a:t>enom ugovorom o osiguranju) radi neposrednog ukrcaja u ili na vozilo ili drugo prijevozno sredstvo u svrhu po</a:t>
            </a:r>
            <a:r>
              <a:rPr lang="hr-HR" altLang="sr-Latn-RS" sz="1800" dirty="0"/>
              <a:t>č</a:t>
            </a:r>
            <a:r>
              <a:rPr lang="hr-HR" altLang="sr-Latn-RS" sz="1800" dirty="0">
                <a:cs typeface="Times New Roman" panose="02020603050405020304" pitchFamily="18" charset="0"/>
              </a:rPr>
              <a:t>etka prijevoza, te se nastavlja za vrijeme uobi</a:t>
            </a:r>
            <a:r>
              <a:rPr lang="hr-HR" altLang="sr-Latn-RS" sz="1800" dirty="0"/>
              <a:t>č</a:t>
            </a:r>
            <a:r>
              <a:rPr lang="hr-HR" altLang="sr-Latn-RS" sz="1800" dirty="0">
                <a:cs typeface="Times New Roman" panose="02020603050405020304" pitchFamily="18" charset="0"/>
              </a:rPr>
              <a:t>ajenog tijeka prijevoza</a:t>
            </a:r>
            <a:r>
              <a:rPr lang="hr-HR" altLang="sr-Latn-RS" sz="1800" dirty="0"/>
              <a:t>  i završava:</a:t>
            </a:r>
          </a:p>
          <a:p>
            <a:pPr algn="just">
              <a:lnSpc>
                <a:spcPct val="80000"/>
              </a:lnSpc>
              <a:buClr>
                <a:srgbClr val="008080"/>
              </a:buClr>
              <a:buFont typeface="Courier New" panose="02070309020205020404" pitchFamily="49" charset="0"/>
              <a:buChar char="o"/>
            </a:pPr>
            <a:r>
              <a:rPr lang="hr-HR" altLang="sr-Latn-RS" sz="1800" dirty="0"/>
              <a:t>Nakon što se obavi iskrcaj s vozila ili drugog prijevoznog sredstva u krajnje skladište ili skladišno mjesto predviđeno ugovorom o osiguranju;</a:t>
            </a:r>
          </a:p>
          <a:p>
            <a:pPr algn="just">
              <a:lnSpc>
                <a:spcPct val="80000"/>
              </a:lnSpc>
              <a:buClr>
                <a:srgbClr val="008080"/>
              </a:buClr>
              <a:buFont typeface="Courier New" panose="02070309020205020404" pitchFamily="49" charset="0"/>
              <a:buChar char="o"/>
            </a:pPr>
            <a:r>
              <a:rPr lang="hr-HR" altLang="sr-Latn-RS" sz="1800" dirty="0"/>
              <a:t>Nakon što se obavi iskrcaj s vozila ili drugog prijevoznog sredstva u bilo koje drugo skladište ili skladišno mjesto, bez obzira na to nalazi li se ono u odredišnom mjestu iz ugovora o osiguranju, a odabrali su ga osiguranik ili njegovi zaposlenici, bilo za uskladištenje izvan uobičajenog tijeka prijevoza ili za dostavu i razdiobu, ili </a:t>
            </a:r>
          </a:p>
          <a:p>
            <a:pPr algn="just">
              <a:lnSpc>
                <a:spcPct val="80000"/>
              </a:lnSpc>
              <a:buClr>
                <a:srgbClr val="008080"/>
              </a:buClr>
              <a:buFont typeface="Courier New" panose="02070309020205020404" pitchFamily="49" charset="0"/>
              <a:buChar char="o"/>
            </a:pPr>
            <a:r>
              <a:rPr lang="hr-HR" altLang="sr-Latn-RS" sz="1800" dirty="0"/>
              <a:t>Kada osiguranik ili njegovi zaposlenici odaberu drugo vozilo / prijevozno sredstvo ili kontejner za uskladištenje izvan uobičajenog tijeka prijevoz, ili</a:t>
            </a:r>
          </a:p>
          <a:p>
            <a:pPr algn="just">
              <a:lnSpc>
                <a:spcPct val="80000"/>
              </a:lnSpc>
              <a:buClr>
                <a:srgbClr val="008080"/>
              </a:buClr>
              <a:buFont typeface="Courier New" panose="02070309020205020404" pitchFamily="49" charset="0"/>
              <a:buChar char="o"/>
            </a:pPr>
            <a:r>
              <a:rPr lang="hr-HR" altLang="sr-Latn-RS" sz="1800" dirty="0"/>
              <a:t>Istekom roka od 30 dana nakon što je osigurani predmet iskrcan iz zrakoplova u krajnjoj luci iskrcaja, već prema tome što prije nastupi; </a:t>
            </a:r>
          </a:p>
          <a:p>
            <a:pPr algn="just">
              <a:lnSpc>
                <a:spcPct val="80000"/>
              </a:lnSpc>
              <a:buClr>
                <a:srgbClr val="008080"/>
              </a:buClr>
              <a:buFont typeface="Courier New" panose="02070309020205020404" pitchFamily="49" charset="0"/>
              <a:buChar char="o"/>
            </a:pPr>
            <a:r>
              <a:rPr lang="hr-HR" altLang="sr-Latn-RS" sz="1800" dirty="0"/>
              <a:t>Ako nakon iskrcaja iz zrakoplova u krajnjoj lici iskrcaja, ali prije prestanka ovog osiguranja, osigurani predmet treba opremiti u neko drugo odrediste, a ne u ono predviđeno ugovorom, osiguranje će uz primjenu klauzule i odredaba o prestanku osiguranja, prestati u trenutku kada se osigurani predmet prvi put pomakne radi početka prijevoza u to drugo odredište.</a:t>
            </a:r>
          </a:p>
          <a:p>
            <a:pPr>
              <a:lnSpc>
                <a:spcPct val="80000"/>
              </a:lnSpc>
              <a:buClr>
                <a:srgbClr val="008080"/>
              </a:buClr>
              <a:buNone/>
            </a:pPr>
            <a:r>
              <a:rPr lang="hr-HR" altLang="sr-Latn-RS" sz="1800" dirty="0"/>
              <a:t>    (prema ICC 1982. osiguranje traje „od skladišta do skladišta“ )</a:t>
            </a:r>
          </a:p>
          <a:p>
            <a:pPr>
              <a:lnSpc>
                <a:spcPct val="80000"/>
              </a:lnSpc>
              <a:buClr>
                <a:srgbClr val="008080"/>
              </a:buClr>
              <a:buFontTx/>
              <a:buNone/>
            </a:pPr>
            <a:endParaRPr lang="hr-HR" altLang="sr-Latn-RS" sz="1800" dirty="0"/>
          </a:p>
          <a:p>
            <a:pPr>
              <a:lnSpc>
                <a:spcPct val="80000"/>
              </a:lnSpc>
              <a:buClr>
                <a:srgbClr val="008080"/>
              </a:buClr>
              <a:buFontTx/>
              <a:buChar char="-"/>
            </a:pPr>
            <a:endParaRPr lang="hr-HR" altLang="sr-Latn-RS" sz="1800" dirty="0"/>
          </a:p>
          <a:p>
            <a:pPr>
              <a:lnSpc>
                <a:spcPct val="80000"/>
              </a:lnSpc>
              <a:buClr>
                <a:srgbClr val="008080"/>
              </a:buClr>
              <a:buFontTx/>
              <a:buChar char="-"/>
            </a:pPr>
            <a:endParaRPr lang="hr-HR" altLang="sr-Latn-RS" sz="1800" dirty="0"/>
          </a:p>
          <a:p>
            <a:pPr>
              <a:lnSpc>
                <a:spcPct val="80000"/>
              </a:lnSpc>
              <a:buClr>
                <a:srgbClr val="008080"/>
              </a:buClr>
              <a:buFontTx/>
              <a:buChar char="-"/>
            </a:pPr>
            <a:endParaRPr lang="hr-HR" altLang="sr-Latn-RS" sz="1800" dirty="0"/>
          </a:p>
        </p:txBody>
      </p:sp>
    </p:spTree>
    <p:extLst>
      <p:ext uri="{BB962C8B-B14F-4D97-AF65-F5344CB8AC3E}">
        <p14:creationId xmlns:p14="http://schemas.microsoft.com/office/powerpoint/2010/main" val="36556059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>
            <a:extLst>
              <a:ext uri="{FF2B5EF4-FFF2-40B4-BE49-F238E27FC236}">
                <a16:creationId xmlns:a16="http://schemas.microsoft.com/office/drawing/2014/main" id="{084E72D6-E218-4DFD-BE54-D1A149BA5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ODŠTETNI ZAHTJEVI</a:t>
            </a:r>
            <a:endParaRPr lang="hr-HR" altLang="sr-Latn-RS" sz="3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AAF40F91-8711-43C0-AD0B-D7DFAE5D3E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hr-HR" altLang="sr-Latn-RS" sz="2000" b="1" dirty="0"/>
              <a:t>Šteta - materijalno oštećenje</a:t>
            </a:r>
            <a:r>
              <a:rPr lang="hr-HR" altLang="sr-Latn-RS" sz="2000" b="1" dirty="0">
                <a:latin typeface="Arial" panose="020B0604020202020204" pitchFamily="34" charset="0"/>
              </a:rPr>
              <a:t> </a:t>
            </a:r>
            <a:r>
              <a:rPr lang="hr-HR" altLang="sr-Latn-RS" sz="2000" b="1" dirty="0"/>
              <a:t>ili gubitak osiguranog predmeta i troškovi koji su posljedica rizika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hr-HR" altLang="sr-Latn-RS" sz="2000" i="1" dirty="0"/>
              <a:t>Šteta / Havarija</a:t>
            </a:r>
          </a:p>
          <a:p>
            <a:pPr marL="1587" indent="0">
              <a:lnSpc>
                <a:spcPct val="80000"/>
              </a:lnSpc>
              <a:buClr>
                <a:srgbClr val="008080"/>
              </a:buClr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i="1" dirty="0"/>
              <a:t>Obična šteta / Posljedične štete</a:t>
            </a:r>
          </a:p>
          <a:p>
            <a:pPr marL="1587" indent="0">
              <a:lnSpc>
                <a:spcPct val="80000"/>
              </a:lnSpc>
              <a:buClr>
                <a:srgbClr val="008080"/>
              </a:buClr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2000" b="1" dirty="0"/>
          </a:p>
          <a:p>
            <a:pPr marL="1587" indent="0">
              <a:lnSpc>
                <a:spcPct val="80000"/>
              </a:lnSpc>
              <a:buClr>
                <a:srgbClr val="008080"/>
              </a:buClr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dirty="0"/>
              <a:t>Kategorije šteta</a:t>
            </a:r>
          </a:p>
          <a:p>
            <a:pPr marL="344487" indent="-342900">
              <a:lnSpc>
                <a:spcPct val="80000"/>
              </a:lnSpc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Potpuni gubitak / TLO</a:t>
            </a:r>
          </a:p>
          <a:p>
            <a:pPr marL="344487" indent="-342900">
              <a:lnSpc>
                <a:spcPct val="80000"/>
              </a:lnSpc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Izvedeni potpuni gubitak</a:t>
            </a:r>
          </a:p>
          <a:p>
            <a:pPr marL="344487" indent="-342900">
              <a:lnSpc>
                <a:spcPct val="80000"/>
              </a:lnSpc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Djelomični gubitak i oštećenje (djelomične štete)</a:t>
            </a:r>
          </a:p>
          <a:p>
            <a:pPr marL="344487" indent="-342900">
              <a:lnSpc>
                <a:spcPct val="80000"/>
              </a:lnSpc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Osiguranikovi troškovi spašavanja</a:t>
            </a:r>
          </a:p>
          <a:p>
            <a:pPr marL="344487" indent="-342900">
              <a:lnSpc>
                <a:spcPct val="80000"/>
              </a:lnSpc>
              <a:buClr>
                <a:srgbClr val="008080"/>
              </a:buClr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/>
              <a:t>Drugi troškovi u svezi nastupanjem osiguranog slučaja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0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endParaRPr lang="hr-HR" altLang="sr-Latn-RS" sz="2000" i="1" dirty="0"/>
          </a:p>
        </p:txBody>
      </p:sp>
    </p:spTree>
    <p:extLst>
      <p:ext uri="{BB962C8B-B14F-4D97-AF65-F5344CB8AC3E}">
        <p14:creationId xmlns:p14="http://schemas.microsoft.com/office/powerpoint/2010/main" val="2767153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A207ACB5-162A-43F8-9DEA-07B671490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69526"/>
            <a:ext cx="10515600" cy="1325563"/>
          </a:xfrm>
        </p:spPr>
        <p:txBody>
          <a:bodyPr/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ODŠTETNI ZAHTJEVI</a:t>
            </a:r>
          </a:p>
        </p:txBody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461418F4-AF6D-4045-8573-A3BFB343A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hr-HR" altLang="sr-Latn-RS" sz="1400" b="1" dirty="0"/>
              <a:t>Preduvjet prava na osigurninu </a:t>
            </a:r>
            <a:r>
              <a:rPr lang="hr-HR" altLang="sr-Latn-RS" sz="1400" dirty="0"/>
              <a:t>– postojanje osigurljivog interesa u trenutku nastanka osiguranog slučaja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1400" i="1" dirty="0"/>
              <a:t>Specifičnost – putativni rizik </a:t>
            </a:r>
            <a:endParaRPr lang="hr-HR" altLang="sr-Latn-RS" sz="1400" b="1" dirty="0"/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1400" b="1" dirty="0"/>
              <a:t>Osnovno dokazno sredstvo - dokumentacija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1400" dirty="0"/>
              <a:t>Dokumentacija za dokazivanje postojanja ugovora o osiguranju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1400" dirty="0"/>
              <a:t>Dokumentacija za dokazivanje postojanja ugovora o prijevozu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1400" dirty="0"/>
              <a:t>Dokumentacija za dokazivanje količine i stanja robe pri predaji na prijevoz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1400" dirty="0"/>
              <a:t>Dokumentacija o okolnostima odvijanja prijevoza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1400" dirty="0"/>
              <a:t>Dokumentacija o uzroku, naravi i visini štete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1400" dirty="0"/>
              <a:t>Dokumentacija o vrijednosti robe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1400" dirty="0"/>
              <a:t>Dokumentacija i dokazi o očuvanju prava subrogacija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1400" dirty="0"/>
              <a:t>i druga dokumentacija ovisna o okolnostima svakog konkretnog slučaja</a:t>
            </a:r>
          </a:p>
          <a:p>
            <a:pPr marL="0" indent="0">
              <a:lnSpc>
                <a:spcPct val="80000"/>
              </a:lnSpc>
              <a:buNone/>
            </a:pPr>
            <a:endParaRPr lang="hr-HR" altLang="sr-Latn-RS" sz="1400" dirty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1400" i="1" dirty="0"/>
              <a:t>Na kome je teret dokaza?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1400" i="1" dirty="0"/>
              <a:t>Dokumentacija original ili preslika?</a:t>
            </a:r>
          </a:p>
          <a:p>
            <a:pPr marL="0" indent="0">
              <a:lnSpc>
                <a:spcPct val="80000"/>
              </a:lnSpc>
              <a:buNone/>
            </a:pPr>
            <a:endParaRPr lang="hr-HR" altLang="sr-Latn-RS" sz="1400" b="1" dirty="0"/>
          </a:p>
        </p:txBody>
      </p:sp>
    </p:spTree>
    <p:extLst>
      <p:ext uri="{BB962C8B-B14F-4D97-AF65-F5344CB8AC3E}">
        <p14:creationId xmlns:p14="http://schemas.microsoft.com/office/powerpoint/2010/main" val="13029248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1772A046-D51C-43CD-81BE-4CFC532E1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ODŠTETNI ZAHTJEVI / VISINA ŠTETE</a:t>
            </a:r>
          </a:p>
        </p:txBody>
      </p:sp>
      <p:sp>
        <p:nvSpPr>
          <p:cNvPr id="337923" name="Rectangle 3">
            <a:extLst>
              <a:ext uri="{FF2B5EF4-FFF2-40B4-BE49-F238E27FC236}">
                <a16:creationId xmlns:a16="http://schemas.microsoft.com/office/drawing/2014/main" id="{F7FCAF62-AE73-4D45-BAE7-501CCE366A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000" dirty="0"/>
              <a:t>Na bazi potpunog gubitka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1600" dirty="0"/>
              <a:t>     (osiguraniku se isplaćuje osigurana svota umanjena za vrijednost ostatka)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000" dirty="0"/>
              <a:t>Na bazi postotka gubitka vrijednosti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1600" dirty="0"/>
              <a:t>     (npr. 20 koleta oštećeno 15%, 35 koleta oštećeno 100%)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000" dirty="0"/>
              <a:t>Na bazi štete utvrđene u apsolutnom iznosu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1600" dirty="0"/>
              <a:t>     (npr. cijena popravka oštećenog stroja)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000" dirty="0"/>
              <a:t>Prodajom oštećene robe</a:t>
            </a:r>
            <a:endParaRPr lang="hr-HR" altLang="sr-Latn-RS" sz="2000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hr-HR" altLang="sr-Latn-RS" sz="1600" dirty="0"/>
              <a:t>      (u ovom slučaju havarijski komesar treba osim postignute cijene, utvrditi</a:t>
            </a:r>
            <a:r>
              <a:rPr lang="hr-HR" altLang="sr-Latn-RS" sz="1600" dirty="0">
                <a:latin typeface="Arial" panose="020B0604020202020204" pitchFamily="34" charset="0"/>
              </a:rPr>
              <a:t> </a:t>
            </a:r>
            <a:r>
              <a:rPr lang="hr-HR" altLang="sr-Latn-RS" sz="1600" dirty="0"/>
              <a:t>vrijednost prodane robe u neoštećenom stanju, i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hr-HR" altLang="sr-Latn-RS" sz="1600" dirty="0"/>
              <a:t>      to u istom mjestu i vremenu gdje je oštećena roba prodana. Na taj se način, uspoređujući te dvije cijene, utvrđuje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hr-HR" altLang="sr-Latn-RS" sz="1600" dirty="0"/>
              <a:t>      postotak štete)</a:t>
            </a:r>
          </a:p>
        </p:txBody>
      </p:sp>
    </p:spTree>
    <p:extLst>
      <p:ext uri="{BB962C8B-B14F-4D97-AF65-F5344CB8AC3E}">
        <p14:creationId xmlns:p14="http://schemas.microsoft.com/office/powerpoint/2010/main" val="319570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4E21A-37C9-4B41-9DB0-A5DFC02B8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UVODNE NAPOMENE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E37D5-B872-42A4-B77F-B2831E990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JAČANJE ZNAČAJA ZRAČNOG TRANSPORTNOG OSIGURANJA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 Sve veći opseg robnog prijevoza zrakom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Sve veća vrijednost robe u prijevozu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Sve veća vrijednost kapaciteta zrakoplova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Sve veća brzina prijevoza i manipulacije teretom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Stalna opasnost u zračnom prometu i štetama velikih razmjera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Bez transportnog osiguranja nemoguće je zamisliti normalno odvijanje trgovine</a:t>
            </a:r>
          </a:p>
        </p:txBody>
      </p:sp>
    </p:spTree>
    <p:extLst>
      <p:ext uri="{BB962C8B-B14F-4D97-AF65-F5344CB8AC3E}">
        <p14:creationId xmlns:p14="http://schemas.microsoft.com/office/powerpoint/2010/main" val="25115952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>
            <a:extLst>
              <a:ext uri="{FF2B5EF4-FFF2-40B4-BE49-F238E27FC236}">
                <a16:creationId xmlns:a16="http://schemas.microsoft.com/office/drawing/2014/main" id="{B1218D9F-7CEF-4D23-BE54-63FDD68DAC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ODŠTETNI ZAHTJEVI / TROŠKOVI</a:t>
            </a:r>
            <a:endParaRPr lang="en-US" altLang="sr-Latn-RS" sz="3200" dirty="0">
              <a:solidFill>
                <a:srgbClr val="C00000"/>
              </a:solidFill>
            </a:endParaRPr>
          </a:p>
        </p:txBody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B76C768B-F811-4923-9E18-88A3ECEF65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utvrđivanja štete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radi zaštite osiguranog predmeta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ambalaže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uklanjanja uništene robe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Settling Agenta</a:t>
            </a:r>
            <a:endParaRPr lang="en-US" altLang="sr-Latn-RS" sz="2400" dirty="0"/>
          </a:p>
          <a:p>
            <a:endParaRPr lang="hr-HR" altLang="sr-Latn-RS" sz="2400" i="1" dirty="0"/>
          </a:p>
          <a:p>
            <a:pPr marL="0" indent="0">
              <a:buNone/>
            </a:pPr>
            <a:r>
              <a:rPr lang="hr-HR" altLang="sr-Latn-RS" sz="2000" i="1" dirty="0"/>
              <a:t>Troškovi na odredištu?</a:t>
            </a:r>
          </a:p>
          <a:p>
            <a:pPr marL="0" indent="0">
              <a:buNone/>
            </a:pPr>
            <a:r>
              <a:rPr lang="hr-HR" altLang="sr-Latn-RS" sz="2000" i="1" dirty="0"/>
              <a:t>Transportna / Komercijalna ambalaža</a:t>
            </a:r>
            <a:endParaRPr lang="en-US" altLang="sr-Latn-RS" sz="2000" i="1" dirty="0"/>
          </a:p>
        </p:txBody>
      </p:sp>
    </p:spTree>
    <p:extLst>
      <p:ext uri="{BB962C8B-B14F-4D97-AF65-F5344CB8AC3E}">
        <p14:creationId xmlns:p14="http://schemas.microsoft.com/office/powerpoint/2010/main" val="13114898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>
            <a:extLst>
              <a:ext uri="{FF2B5EF4-FFF2-40B4-BE49-F238E27FC236}">
                <a16:creationId xmlns:a16="http://schemas.microsoft.com/office/drawing/2014/main" id="{4EB0F4CE-943D-4C55-94D0-50D4FFB094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3200" dirty="0">
                <a:solidFill>
                  <a:srgbClr val="C00000"/>
                </a:solidFill>
              </a:rPr>
              <a:t>ODŠTETNI ZAHTJEVI / ROK ZA RJEŠAVANJE</a:t>
            </a:r>
          </a:p>
        </p:txBody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EE528CED-DFB7-4A63-87BD-A1645F5D3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/>
              <a:t>Čl.721.PZ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hr-HR" altLang="sr-Latn-RS" sz="2400" i="1" dirty="0"/>
              <a:t>Osiguratelj je dužan naknadu iz osiguranja platiti u roku od </a:t>
            </a:r>
            <a:r>
              <a:rPr lang="hr-HR" altLang="sr-Latn-RS" sz="2400" i="1" dirty="0">
                <a:latin typeface="Arial" panose="020B0604020202020204" pitchFamily="34" charset="0"/>
              </a:rPr>
              <a:t>30 </a:t>
            </a:r>
            <a:r>
              <a:rPr lang="hr-HR" altLang="sr-Latn-RS" sz="2400" i="1" dirty="0"/>
              <a:t> dana pošto mu osiguranik dostavi odštetni zahtjev u skladu s člankom 720. ovog Zakonika, sa svim podacima i dokumentacijom kojom  se utvrđuje njegova obveza iz ugovora o osiguranju.</a:t>
            </a:r>
          </a:p>
          <a:p>
            <a:pPr>
              <a:lnSpc>
                <a:spcPct val="90000"/>
              </a:lnSpc>
            </a:pPr>
            <a:endParaRPr lang="hr-HR" altLang="sr-Latn-RS" sz="2400" dirty="0"/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000" i="1" dirty="0"/>
              <a:t>Kongentna /dispozitivna odredba?</a:t>
            </a:r>
          </a:p>
        </p:txBody>
      </p:sp>
    </p:spTree>
    <p:extLst>
      <p:ext uri="{BB962C8B-B14F-4D97-AF65-F5344CB8AC3E}">
        <p14:creationId xmlns:p14="http://schemas.microsoft.com/office/powerpoint/2010/main" val="34755502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51C81-A58D-46F3-96DD-6AFCF909A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ODGOVORNOST IZ UGOVORA O PRIJEVOZU STVARI ZRAKOM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DCD42-7BF9-4784-87E1-A19C43F57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400" dirty="0"/>
              <a:t>Ugovorom o prijevozu stvari zrakoplovom ugovorni se prijevoznik obvezuje naručitelju prijevoza da će prevesti stvar zrakoplovom, a naručitelj da će platiti provozninu.</a:t>
            </a:r>
          </a:p>
          <a:p>
            <a:pPr marL="0" indent="0" algn="just">
              <a:buNone/>
            </a:pPr>
            <a:endParaRPr lang="hr-HR" sz="2400" dirty="0"/>
          </a:p>
          <a:p>
            <a:pPr marL="0" indent="0" algn="just">
              <a:buNone/>
            </a:pPr>
            <a:r>
              <a:rPr lang="hr-HR" sz="2400" dirty="0"/>
              <a:t>Odgovornost zračnog prijevoznika: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 Domaći prijevoz – ZOO čl.683-672 (nema specijalnog propisa)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 Međunarodni prijevoz – međunarodni propisi / konvencije </a:t>
            </a:r>
          </a:p>
          <a:p>
            <a:pPr marL="0" indent="0" algn="just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9325440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4E4B1-5494-4DBF-BF28-D12970915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ODGOVORNOST IZ UGOVORA O PRIJEVOZU STVARI ZRAKOM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74593-4086-45EA-AA0B-2B82F707B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400" dirty="0"/>
              <a:t>DOMAĆI PRIJEVOZ</a:t>
            </a:r>
          </a:p>
          <a:p>
            <a:pPr marL="0" indent="0" algn="just">
              <a:buNone/>
            </a:pPr>
            <a:r>
              <a:rPr lang="hr-HR" sz="2400" b="1" dirty="0"/>
              <a:t>Zakon o obveznim odnosima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 Prijevoznik odgovara za potpun ili djelomični gubitak i oštećenje pošiljke od trenutka preuzimanja do njezine predaje, osim ako ne dokaže da je šteta nastala bez njegove krivnje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Odgovornost po principu pretpostavljanje krivnje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Ne predviđa slučajeve oslobođenja odgovornosti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Ograničena odgovornost – do iznosa predviđenog zakonom ili međunarodnim ugovorom</a:t>
            </a:r>
          </a:p>
        </p:txBody>
      </p:sp>
    </p:spTree>
    <p:extLst>
      <p:ext uri="{BB962C8B-B14F-4D97-AF65-F5344CB8AC3E}">
        <p14:creationId xmlns:p14="http://schemas.microsoft.com/office/powerpoint/2010/main" val="42580871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9D5EF-EDD2-4325-AFFF-9B6F8F78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ODGOVORNOST IZ UGOVORA O PRIJEVOZU STVARI ZRAKOM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E3B99-AEC8-46F1-84CB-603784D3C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2400" dirty="0"/>
              <a:t>MEĐUNARODNI PRIJEVOZ</a:t>
            </a:r>
          </a:p>
          <a:p>
            <a:pPr marL="0" indent="0">
              <a:buNone/>
            </a:pPr>
            <a:r>
              <a:rPr lang="hr-HR" sz="2400" b="1" dirty="0"/>
              <a:t>Montrealska konvencija iz 1999.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Prijevoznik je odgovoran za pretrpljenu štetu u slučaju uništenja ili gubitka, ili štete na teretu isključivo pod uvjetom da se događaj koji je prouzročio štetu pretrpljenu na taj način dogodio u zrakoplovu </a:t>
            </a:r>
            <a:r>
              <a:rPr lang="hr-HR" sz="2400" u="sng" dirty="0"/>
              <a:t>tijekom zračnog prijevoza.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Konvencija predviđa </a:t>
            </a:r>
            <a:r>
              <a:rPr lang="hr-HR" sz="2400" b="1" dirty="0"/>
              <a:t>slučajeve oslobođenja od odgovornosti </a:t>
            </a:r>
            <a:r>
              <a:rPr lang="hr-HR" sz="2400" dirty="0"/>
              <a:t>u slučaju da je šteta</a:t>
            </a:r>
          </a:p>
          <a:p>
            <a:pPr marL="0" indent="0">
              <a:buNone/>
            </a:pPr>
            <a:r>
              <a:rPr lang="hr-HR" sz="2400" dirty="0"/>
              <a:t>    posljedica: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400" dirty="0"/>
              <a:t>Skrivene mane / naravi / nedostatka na teretu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400" dirty="0"/>
              <a:t>Nedostatnog pakiranja tereta koji je izvršio prijevoznik ili osoba za koju on odgovara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400" dirty="0"/>
              <a:t>Ratnog ili oružanog sukoba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400" dirty="0"/>
              <a:t>Djelovanja javne vlasti</a:t>
            </a:r>
          </a:p>
          <a:p>
            <a:pPr>
              <a:buFont typeface="Courier New" panose="02070309020205020404" pitchFamily="49" charset="0"/>
              <a:buChar char="o"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09260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EB8D8-C5FA-4572-A766-AF60FE672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ODGOVORNOST IZ UGOVORA O PRIJEVOZU STVARI ZRAKOM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771F2-0400-4553-A8D5-7040DAE94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MEĐUNARODNI PRIJEVOZ</a:t>
            </a:r>
          </a:p>
          <a:p>
            <a:pPr marL="0" indent="0">
              <a:buNone/>
            </a:pPr>
            <a:r>
              <a:rPr lang="hr-HR" sz="2400" b="1" dirty="0"/>
              <a:t>Montrealska konvencija iz 1999.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u="sng" dirty="0"/>
              <a:t>Princip ograničene odgovornosti </a:t>
            </a:r>
            <a:r>
              <a:rPr lang="hr-HR" sz="2400" b="1" dirty="0"/>
              <a:t>– 19,00 PPV po kilogramu bruto težine </a:t>
            </a:r>
            <a:r>
              <a:rPr lang="hr-HR" sz="2400" dirty="0"/>
              <a:t>(izuzev u slučajevima kada je pošiljatelj izjavio poseban interes  isporuci  na odredištu u vrijeme kada je teret predan prijevozniku i platio po potrebi dodatan iznos)</a:t>
            </a:r>
            <a:endParaRPr lang="hr-HR" sz="2400" b="1" dirty="0"/>
          </a:p>
          <a:p>
            <a:pPr marL="0" indent="0">
              <a:buNone/>
            </a:pPr>
            <a:r>
              <a:rPr lang="hr-HR" sz="2400" u="sng" dirty="0"/>
              <a:t>Pravodobni protest: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odmah bez odgode ili najkasnije u roku od 14 dana računajući od datuma primitka tereta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u pismenoj formi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 procesna pretpostavka za podnošenje tužbe (izuzetak – prijevara)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43047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CC766-FB66-45B0-9C83-EBE749967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ODGOVORNOST IZ UGOVORA O PRIJEVOZU STVARI ZRAKOM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FC542-E504-47FF-9AC4-C11B63E5B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MEĐUNARODNI PRIJEVOZ</a:t>
            </a:r>
          </a:p>
          <a:p>
            <a:pPr marL="0" indent="0">
              <a:buNone/>
            </a:pPr>
            <a:r>
              <a:rPr lang="hr-HR" sz="2400" b="1" dirty="0"/>
              <a:t>Montrealska konvencija iz 1999. </a:t>
            </a:r>
            <a:endParaRPr lang="hr-H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čl. 50. – </a:t>
            </a:r>
            <a:r>
              <a:rPr lang="hr-HR" sz="2400" i="1" dirty="0"/>
              <a:t>Države Potpisnice će zahtijevati od prijevoznika odgovarajuće osiguranje za pokriće njihove odgovornosti prema ovoj Konvenciji</a:t>
            </a:r>
          </a:p>
          <a:p>
            <a:pPr marL="0" indent="0" algn="just">
              <a:buNone/>
            </a:pPr>
            <a:r>
              <a:rPr lang="hr-HR" sz="2400" b="1" dirty="0"/>
              <a:t>EU propisi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b="1" dirty="0"/>
              <a:t> </a:t>
            </a:r>
            <a:r>
              <a:rPr lang="hr-HR" sz="2400" dirty="0"/>
              <a:t>Uredba br. 785/2004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 Uredba 285/2010</a:t>
            </a:r>
          </a:p>
          <a:p>
            <a:pPr marL="0" indent="0">
              <a:buNone/>
            </a:pPr>
            <a:r>
              <a:rPr lang="hr-HR" sz="2400" b="1" dirty="0"/>
              <a:t>Zakon o obveznim osiguranjima u prometu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Obvezno osiguranje zračnog prijevoznika, odnosno operatera zrakoplova od odgovornosti za štete nanesene trećim osobama i putnicima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7685606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0BC8B-6478-41B5-BC6F-A77673D3C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PITANJA?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141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69433-9898-4B5A-84BD-61A5A394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UVODNE NAPOMENE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43779-AD9C-49E3-8F92-C28B0F371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sz="2600" b="1" dirty="0"/>
              <a:t>Prednosti prijevoza carga zrakom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 Brzina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 Manja ovisnost o vremenskim prilikama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 Točnost vremena isporuke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 Sigurnost pri samom tranzitu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 Manji troškovi osiguranja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600" dirty="0"/>
          </a:p>
          <a:p>
            <a:pPr marL="0" indent="0">
              <a:buNone/>
            </a:pPr>
            <a:r>
              <a:rPr lang="hr-HR" sz="2600" b="1" dirty="0"/>
              <a:t>Nedostaci prijevoza carga zrakom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 Emisije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 Ograničenost u vrsti tereta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 Visoki troškovi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/>
              <a:t> Ovisnost o drugim granama prometa</a:t>
            </a:r>
          </a:p>
          <a:p>
            <a:pPr>
              <a:buFont typeface="Courier New" panose="02070309020205020404" pitchFamily="49" charset="0"/>
              <a:buChar char="o"/>
            </a:pP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5818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D22E9-9563-48D8-A6C8-92938D688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UVODNE NAPOMENE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137E4-3291-4CE5-B115-0C368C6C8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MODELI PRIJEVOZA TERETA U ZRAČNOM TRANSPORTU</a:t>
            </a:r>
            <a:endParaRPr lang="hr-HR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sz="2400" b="1" dirty="0"/>
              <a:t>„</a:t>
            </a:r>
            <a:r>
              <a:rPr lang="hr-HR" sz="2400" b="1" dirty="0" err="1"/>
              <a:t>Belly</a:t>
            </a:r>
            <a:r>
              <a:rPr lang="hr-HR" sz="2400" b="1" dirty="0"/>
              <a:t> </a:t>
            </a:r>
            <a:r>
              <a:rPr lang="hr-HR" sz="2400" b="1" dirty="0" err="1"/>
              <a:t>hold</a:t>
            </a:r>
            <a:r>
              <a:rPr lang="hr-HR" sz="2400" b="1" dirty="0"/>
              <a:t>” model </a:t>
            </a:r>
          </a:p>
          <a:p>
            <a:pPr marL="0" indent="0">
              <a:buNone/>
            </a:pPr>
            <a:r>
              <a:rPr lang="hr-HR" sz="1800" i="1" dirty="0"/>
              <a:t>(redovan prijevoz putnika uz korištenje teretnog prostora  zrakoplova koji nije popunjen putničkom prtljagom)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b="1" dirty="0"/>
              <a:t>Cargo prijevoz</a:t>
            </a:r>
          </a:p>
          <a:p>
            <a:pPr marL="0" indent="0">
              <a:buNone/>
            </a:pPr>
            <a:r>
              <a:rPr lang="hr-HR" sz="1800" i="1" dirty="0"/>
              <a:t>(isključivi prijevoz tereta)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b="1" dirty="0"/>
              <a:t>Charter prijevoznici </a:t>
            </a:r>
          </a:p>
          <a:p>
            <a:pPr marL="0" indent="0">
              <a:buNone/>
            </a:pPr>
            <a:r>
              <a:rPr lang="hr-HR" sz="1800" i="1" dirty="0"/>
              <a:t>  (čitav zrakoplov se unajmljuje za posebnu svrhu dostave)</a:t>
            </a:r>
          </a:p>
        </p:txBody>
      </p:sp>
    </p:spTree>
    <p:extLst>
      <p:ext uri="{BB962C8B-B14F-4D97-AF65-F5344CB8AC3E}">
        <p14:creationId xmlns:p14="http://schemas.microsoft.com/office/powerpoint/2010/main" val="406351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09AB8-1B6D-4398-90C5-407FA74E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UVODNE NAPOMENE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92C9A-649D-4869-AD38-24463BAA5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/>
              <a:t>Dokumenti u zračnom prometu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 Zračni teretni list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 Cargo manifest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 NOTOC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b="1" dirty="0"/>
              <a:t>Vozarina u zračnom prometu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 Određuje se na temelju tarifa / I.A.T.A.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 Opća / Specijalna / Specifična robna tarifa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 Prepaid / Charge collect / Cash on delivery</a:t>
            </a:r>
          </a:p>
        </p:txBody>
      </p:sp>
    </p:spTree>
    <p:extLst>
      <p:ext uri="{BB962C8B-B14F-4D97-AF65-F5344CB8AC3E}">
        <p14:creationId xmlns:p14="http://schemas.microsoft.com/office/powerpoint/2010/main" val="4255248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4D2A8-72BD-4086-8749-C7520835A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RIZICI KOJIMA JE IZLOŽENA ROBA U ZRAČNOM PROMETU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F7093-BFB3-492D-B339-4CDF9D1E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r-HR" dirty="0"/>
              <a:t>Temeljeni elementi za </a:t>
            </a:r>
            <a:r>
              <a:rPr lang="hr-HR" b="1" dirty="0"/>
              <a:t>procjenu transportnih rizika</a:t>
            </a:r>
            <a:r>
              <a:rPr lang="hr-HR" dirty="0"/>
              <a:t>: osigurani predmet – vrsta robe, pakiranje, vrsta prijevoza, osigurana relacija, osobine i starost prijevoznog sredstva</a:t>
            </a: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hr-HR" b="1" dirty="0"/>
              <a:t>Vrste rizika:</a:t>
            </a:r>
            <a:endParaRPr lang="hr-HR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b="1" dirty="0"/>
              <a:t>Osnovni </a:t>
            </a:r>
            <a:r>
              <a:rPr lang="hr-HR" dirty="0"/>
              <a:t>(prometna nezgoda, elementarne nepogode, požar, eksplozija, razbojništvo)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 dirty="0"/>
              <a:t>Dopunski</a:t>
            </a:r>
            <a:r>
              <a:rPr lang="hr-HR" dirty="0"/>
              <a:t> (krađa, neisporuka, manipulativni rizici…)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 dirty="0"/>
              <a:t>Specijalni </a:t>
            </a:r>
            <a:r>
              <a:rPr lang="hr-HR" dirty="0"/>
              <a:t>(kvarljivost robe, zapaljivost robe, promjena prirodnog svojstva robe…)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b="1" dirty="0"/>
              <a:t>Ratni i politički  </a:t>
            </a:r>
            <a:r>
              <a:rPr lang="hr-HR" dirty="0"/>
              <a:t>(Rat, građanski sukobi, politička nestabilnost…)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 Čl.704. PZ-a, dispozitivna odredba: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dirty="0"/>
              <a:t>Osnovni rizici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dirty="0"/>
              <a:t>Dopunski rizici</a:t>
            </a:r>
            <a:endParaRPr lang="hr-HR" dirty="0"/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01784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20B47-4C07-47D7-9827-215F7508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>
                <a:solidFill>
                  <a:srgbClr val="C00000"/>
                </a:solidFill>
              </a:rPr>
              <a:t>OSIGURANJA ROBE U ZRAČNOM PRIJEVOZU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88A0F-7C12-480F-8701-0C42CA1FF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400" dirty="0"/>
              <a:t> Vrsta ugovora o transportnom osiguranju</a:t>
            </a:r>
          </a:p>
          <a:p>
            <a:pPr algn="just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400" dirty="0"/>
              <a:t> Osiguranje robe za vrijeme prijevoza zrakoplovom od jedne zračne luke do druge   kao samostalna prijevozna cjelina ili dio viševrsnog prijevoza</a:t>
            </a:r>
          </a:p>
          <a:p>
            <a:pPr algn="just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400" dirty="0"/>
              <a:t> Osiguranje u domaćem / međunarodnom prijevozu</a:t>
            </a:r>
          </a:p>
          <a:p>
            <a:pPr algn="just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hr-HR" altLang="sr-Latn-RS" sz="2400" dirty="0"/>
              <a:t> Posebni standardizirani uvjeti osiguranja </a:t>
            </a:r>
          </a:p>
          <a:p>
            <a:pPr marL="0" indent="0" algn="just">
              <a:buClr>
                <a:srgbClr val="008080"/>
              </a:buClr>
              <a:buNone/>
            </a:pPr>
            <a:endParaRPr lang="hr-HR" altLang="sr-Latn-RS" sz="2000" dirty="0"/>
          </a:p>
          <a:p>
            <a:pPr marL="0" indent="0" algn="just">
              <a:buClr>
                <a:srgbClr val="008080"/>
              </a:buClr>
              <a:buNone/>
            </a:pPr>
            <a:r>
              <a:rPr lang="hr-HR" altLang="sr-Latn-RS" sz="2000" i="1" dirty="0"/>
              <a:t>  Pomorsko osiguranje u užem smislu / širem smislu</a:t>
            </a:r>
          </a:p>
          <a:p>
            <a:pPr algn="just">
              <a:buClr>
                <a:srgbClr val="008080"/>
              </a:buClr>
              <a:buFont typeface="Wingdings" panose="05000000000000000000" pitchFamily="2" charset="2"/>
              <a:buChar char="q"/>
            </a:pPr>
            <a:endParaRPr lang="hr-HR" altLang="sr-Latn-R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1195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2ACA0492-EABE-4ABA-9D25-B18FD7AA9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8588"/>
            <a:ext cx="8229600" cy="14351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r-HR" altLang="sr-Latn-RS" sz="3200" dirty="0">
                <a:solidFill>
                  <a:srgbClr val="C00000"/>
                </a:solidFill>
              </a:rPr>
              <a:t>PRAVNI OKVIR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CB678A3C-9294-49A6-9DD0-4B60A3A55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6600" y="1752601"/>
            <a:ext cx="8229600" cy="4678363"/>
          </a:xfrm>
          <a:ln/>
        </p:spPr>
        <p:txBody>
          <a:bodyPr/>
          <a:lstStyle/>
          <a:p>
            <a:pPr marL="1588" indent="0" algn="just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Zakon o obveznim odnosima (ZOO)</a:t>
            </a:r>
          </a:p>
          <a:p>
            <a:pPr marL="1588" indent="0" algn="just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b="1" dirty="0">
                <a:solidFill>
                  <a:srgbClr val="008080"/>
                </a:solidFill>
              </a:rPr>
              <a:t>č</a:t>
            </a:r>
            <a:r>
              <a:rPr lang="hr-HR" altLang="sr-Latn-RS" sz="2000" b="1" dirty="0">
                <a:solidFill>
                  <a:srgbClr val="008080"/>
                </a:solidFill>
                <a:cs typeface="Times New Roman" panose="02020603050405020304" pitchFamily="18" charset="0"/>
              </a:rPr>
              <a:t>l. 923. (odjeljak 2., odsjek 27. - Ugovor o osiguranju):</a:t>
            </a:r>
          </a:p>
          <a:p>
            <a:pPr marL="1588" indent="0" algn="just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>
                <a:cs typeface="Times New Roman" panose="02020603050405020304" pitchFamily="18" charset="0"/>
              </a:rPr>
              <a:t>(1) </a:t>
            </a:r>
            <a:r>
              <a:rPr lang="hr-HR" altLang="sr-Latn-RS" sz="2000" b="1" dirty="0">
                <a:cs typeface="Times New Roman" panose="02020603050405020304" pitchFamily="18" charset="0"/>
              </a:rPr>
              <a:t>Odredbe ovoga odsjeka ne</a:t>
            </a:r>
            <a:r>
              <a:rPr lang="hr-HR" altLang="sr-Latn-RS" sz="2000" b="1" dirty="0"/>
              <a:t>ć</a:t>
            </a:r>
            <a:r>
              <a:rPr lang="hr-HR" altLang="sr-Latn-RS" sz="2000" b="1" dirty="0">
                <a:cs typeface="Times New Roman" panose="02020603050405020304" pitchFamily="18" charset="0"/>
              </a:rPr>
              <a:t>e se primjenjivati na pomorska osiguranja, a ni na druga osiguranja na koja se primjenjuju pravila o pomorskom osiguranju, kao ni na osiguranja u zra</a:t>
            </a:r>
            <a:r>
              <a:rPr lang="hr-HR" altLang="sr-Latn-RS" sz="2000" b="1" dirty="0"/>
              <a:t>č</a:t>
            </a:r>
            <a:r>
              <a:rPr lang="hr-HR" altLang="sr-Latn-RS" sz="2000" b="1" dirty="0">
                <a:cs typeface="Times New Roman" panose="02020603050405020304" pitchFamily="18" charset="0"/>
              </a:rPr>
              <a:t>nom prometu</a:t>
            </a:r>
            <a:r>
              <a:rPr lang="hr-HR" altLang="sr-Latn-RS" sz="2000" dirty="0">
                <a:cs typeface="Times New Roman" panose="02020603050405020304" pitchFamily="18" charset="0"/>
              </a:rPr>
              <a:t>, osiguranja tra</a:t>
            </a:r>
            <a:r>
              <a:rPr lang="hr-HR" altLang="sr-Latn-RS" sz="2000" dirty="0"/>
              <a:t>ž</a:t>
            </a:r>
            <a:r>
              <a:rPr lang="hr-HR" altLang="sr-Latn-RS" sz="2000" dirty="0">
                <a:cs typeface="Times New Roman" panose="02020603050405020304" pitchFamily="18" charset="0"/>
              </a:rPr>
              <a:t>bina te na odnose iz reosiguranja.</a:t>
            </a:r>
          </a:p>
          <a:p>
            <a:pPr marL="1588" indent="0" algn="just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>
                <a:cs typeface="Times New Roman" panose="02020603050405020304" pitchFamily="18" charset="0"/>
              </a:rPr>
              <a:t>(2) </a:t>
            </a:r>
            <a:r>
              <a:rPr lang="hr-HR" altLang="sr-Latn-RS" sz="2000" b="1" dirty="0">
                <a:cs typeface="Times New Roman" panose="02020603050405020304" pitchFamily="18" charset="0"/>
              </a:rPr>
              <a:t>Na ugovore o osiguranju stvari u kopnenom prijevozu na odgovaraju</a:t>
            </a:r>
            <a:r>
              <a:rPr lang="hr-HR" altLang="sr-Latn-RS" sz="2000" b="1" dirty="0"/>
              <a:t>ć</a:t>
            </a:r>
            <a:r>
              <a:rPr lang="hr-HR" altLang="sr-Latn-RS" sz="2000" b="1" dirty="0">
                <a:cs typeface="Times New Roman" panose="02020603050405020304" pitchFamily="18" charset="0"/>
              </a:rPr>
              <a:t>i se na</a:t>
            </a:r>
            <a:r>
              <a:rPr lang="hr-HR" altLang="sr-Latn-RS" sz="2000" b="1" dirty="0"/>
              <a:t>č</a:t>
            </a:r>
            <a:r>
              <a:rPr lang="hr-HR" altLang="sr-Latn-RS" sz="2000" b="1" dirty="0">
                <a:cs typeface="Times New Roman" panose="02020603050405020304" pitchFamily="18" charset="0"/>
              </a:rPr>
              <a:t>in 	primjenjuju pravila o pomorskom osiguranju.</a:t>
            </a:r>
            <a:endParaRPr lang="hr-HR" altLang="sr-Latn-RS" sz="2000" dirty="0">
              <a:cs typeface="Times New Roman" panose="02020603050405020304" pitchFamily="18" charset="0"/>
            </a:endParaRPr>
          </a:p>
          <a:p>
            <a:pPr marL="1588" indent="0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000" dirty="0">
                <a:cs typeface="Times New Roman" panose="02020603050405020304" pitchFamily="18" charset="0"/>
              </a:rPr>
              <a:t>(3) Odredbe ovoga odsjeka ne</a:t>
            </a:r>
            <a:r>
              <a:rPr lang="hr-HR" altLang="sr-Latn-RS" sz="2000" dirty="0"/>
              <a:t>ć</a:t>
            </a:r>
            <a:r>
              <a:rPr lang="hr-HR" altLang="sr-Latn-RS" sz="2000" dirty="0">
                <a:cs typeface="Times New Roman" panose="02020603050405020304" pitchFamily="18" charset="0"/>
              </a:rPr>
              <a:t>e se primjenjivati niti na ona osiguranja koja su uređena </a:t>
            </a:r>
            <a:r>
              <a:rPr lang="hr-HR" altLang="sr-Latn-RS" sz="2000" dirty="0"/>
              <a:t> </a:t>
            </a:r>
            <a:r>
              <a:rPr lang="hr-HR" altLang="sr-Latn-RS" sz="2000" dirty="0">
                <a:cs typeface="Times New Roman" panose="02020603050405020304" pitchFamily="18" charset="0"/>
              </a:rPr>
              <a:t>posebnim</a:t>
            </a:r>
            <a:r>
              <a:rPr lang="hr-HR" altLang="sr-Latn-RS" sz="2000" dirty="0"/>
              <a:t> </a:t>
            </a:r>
            <a:r>
              <a:rPr lang="hr-HR" altLang="sr-Latn-RS" sz="2000" dirty="0">
                <a:cs typeface="Times New Roman" panose="02020603050405020304" pitchFamily="18" charset="0"/>
              </a:rPr>
              <a:t>zakonom.</a:t>
            </a:r>
            <a:r>
              <a:rPr lang="hr-HR" altLang="sr-Latn-RS" sz="2000" dirty="0"/>
              <a:t> </a:t>
            </a:r>
            <a:br>
              <a:rPr lang="hr-HR" altLang="sr-Latn-RS" sz="2000" dirty="0"/>
            </a:br>
            <a:endParaRPr lang="hr-HR" altLang="sr-Latn-RS" sz="2000" dirty="0"/>
          </a:p>
        </p:txBody>
      </p:sp>
    </p:spTree>
    <p:extLst>
      <p:ext uri="{BB962C8B-B14F-4D97-AF65-F5344CB8AC3E}">
        <p14:creationId xmlns:p14="http://schemas.microsoft.com/office/powerpoint/2010/main" val="695303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2752</Words>
  <Application>Microsoft Office PowerPoint</Application>
  <PresentationFormat>Widescreen</PresentationFormat>
  <Paragraphs>324</Paragraphs>
  <Slides>37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Office Theme</vt:lpstr>
      <vt:lpstr>PowerPoint Presentation</vt:lpstr>
      <vt:lpstr>TREĆA RADIONICA  „OSIGURANJE ROBE U ZRAČNOM PROMETU”</vt:lpstr>
      <vt:lpstr>UVODNE NAPOMENE</vt:lpstr>
      <vt:lpstr>UVODNE NAPOMENE</vt:lpstr>
      <vt:lpstr>UVODNE NAPOMENE</vt:lpstr>
      <vt:lpstr>UVODNE NAPOMENE</vt:lpstr>
      <vt:lpstr>RIZICI KOJIMA JE IZLOŽENA ROBA U ZRAČNOM PROMETU</vt:lpstr>
      <vt:lpstr>OSIGURANJA ROBE U ZRAČNOM PRIJEVOZU</vt:lpstr>
      <vt:lpstr>PRAVNI OKVIR</vt:lpstr>
      <vt:lpstr>PRAVNI OKVIR</vt:lpstr>
      <vt:lpstr>PRAVNI OKVIR</vt:lpstr>
      <vt:lpstr>OSIGURLJIV INTERES</vt:lpstr>
      <vt:lpstr>OSIGURLJIV INTERES</vt:lpstr>
      <vt:lpstr>OSIGURLJIV INTERES</vt:lpstr>
      <vt:lpstr>PREDMET OSIGURANJA</vt:lpstr>
      <vt:lpstr>OSIGURANA SVOTA</vt:lpstr>
      <vt:lpstr>OSIGURANA SVOTA</vt:lpstr>
      <vt:lpstr>INSTITUTSKE KLAUZULE</vt:lpstr>
      <vt:lpstr>INSTITUTSKE KLAUZULE</vt:lpstr>
      <vt:lpstr>INSTITUTSKE KLAUZULE</vt:lpstr>
      <vt:lpstr>INSTITUTSKE KLAUZULE</vt:lpstr>
      <vt:lpstr>1/1/09 INSTITUTE CARGO CLAUSES (AIR)</vt:lpstr>
      <vt:lpstr>ISKLJUČENJA I OGRANIČENJA</vt:lpstr>
      <vt:lpstr>OPĆA ISKLJUČENJA ICC (Air) 01/01/2009</vt:lpstr>
      <vt:lpstr>OPĆA ISKLJUČENJA ICC (Air) 01/01/2009</vt:lpstr>
      <vt:lpstr>TRAJANJE OSIGURANJA</vt:lpstr>
      <vt:lpstr>ODŠTETNI ZAHTJEVI</vt:lpstr>
      <vt:lpstr>ODŠTETNI ZAHTJEVI</vt:lpstr>
      <vt:lpstr>ODŠTETNI ZAHTJEVI / VISINA ŠTETE</vt:lpstr>
      <vt:lpstr>ODŠTETNI ZAHTJEVI / TROŠKOVI</vt:lpstr>
      <vt:lpstr>ODŠTETNI ZAHTJEVI / ROK ZA RJEŠAVANJE</vt:lpstr>
      <vt:lpstr>ODGOVORNOST IZ UGOVORA O PRIJEVOZU STVARI ZRAKOM</vt:lpstr>
      <vt:lpstr>ODGOVORNOST IZ UGOVORA O PRIJEVOZU STVARI ZRAKOM</vt:lpstr>
      <vt:lpstr>ODGOVORNOST IZ UGOVORA O PRIJEVOZU STVARI ZRAKOM</vt:lpstr>
      <vt:lpstr>ODGOVORNOST IZ UGOVORA O PRIJEVOZU STVARI ZRAKOM</vt:lpstr>
      <vt:lpstr>ODGOVORNOST IZ UGOVORA O PRIJEVOZU STVARI ZRAKOM</vt:lpstr>
      <vt:lpstr>  PITANJA?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Katarina Sunara</dc:creator>
  <cp:lastModifiedBy>Iva Savić</cp:lastModifiedBy>
  <cp:revision>45</cp:revision>
  <cp:lastPrinted>2017-09-25T13:31:36Z</cp:lastPrinted>
  <dcterms:created xsi:type="dcterms:W3CDTF">2017-09-24T18:21:52Z</dcterms:created>
  <dcterms:modified xsi:type="dcterms:W3CDTF">2017-09-27T08:57:58Z</dcterms:modified>
</cp:coreProperties>
</file>