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256" r:id="rId2"/>
    <p:sldId id="263" r:id="rId3"/>
    <p:sldId id="288" r:id="rId4"/>
    <p:sldId id="286" r:id="rId5"/>
    <p:sldId id="291" r:id="rId6"/>
    <p:sldId id="294" r:id="rId7"/>
    <p:sldId id="260" r:id="rId8"/>
    <p:sldId id="293" r:id="rId9"/>
    <p:sldId id="269" r:id="rId10"/>
    <p:sldId id="307" r:id="rId11"/>
    <p:sldId id="308" r:id="rId12"/>
    <p:sldId id="309" r:id="rId13"/>
    <p:sldId id="310" r:id="rId14"/>
    <p:sldId id="311" r:id="rId15"/>
    <p:sldId id="369" r:id="rId16"/>
    <p:sldId id="363" r:id="rId17"/>
    <p:sldId id="364" r:id="rId18"/>
    <p:sldId id="371" r:id="rId19"/>
    <p:sldId id="366" r:id="rId20"/>
    <p:sldId id="273" r:id="rId21"/>
    <p:sldId id="365" r:id="rId22"/>
    <p:sldId id="277" r:id="rId23"/>
    <p:sldId id="279" r:id="rId24"/>
    <p:sldId id="284" r:id="rId25"/>
    <p:sldId id="327" r:id="rId26"/>
    <p:sldId id="264" r:id="rId27"/>
    <p:sldId id="297" r:id="rId28"/>
    <p:sldId id="306" r:id="rId29"/>
    <p:sldId id="315" r:id="rId30"/>
    <p:sldId id="317" r:id="rId31"/>
    <p:sldId id="321" r:id="rId32"/>
    <p:sldId id="324" r:id="rId33"/>
    <p:sldId id="326" r:id="rId34"/>
    <p:sldId id="329" r:id="rId35"/>
    <p:sldId id="339" r:id="rId36"/>
    <p:sldId id="344" r:id="rId37"/>
    <p:sldId id="340" r:id="rId38"/>
    <p:sldId id="342" r:id="rId39"/>
    <p:sldId id="330" r:id="rId40"/>
    <p:sldId id="332" r:id="rId41"/>
    <p:sldId id="347" r:id="rId42"/>
    <p:sldId id="348" r:id="rId43"/>
    <p:sldId id="349" r:id="rId44"/>
    <p:sldId id="345" r:id="rId45"/>
    <p:sldId id="353" r:id="rId46"/>
    <p:sldId id="351" r:id="rId47"/>
    <p:sldId id="355" r:id="rId48"/>
    <p:sldId id="357" r:id="rId49"/>
    <p:sldId id="358" r:id="rId50"/>
    <p:sldId id="360" r:id="rId5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91" autoAdjust="0"/>
  </p:normalViewPr>
  <p:slideViewPr>
    <p:cSldViewPr>
      <p:cViewPr varScale="1">
        <p:scale>
          <a:sx n="82" d="100"/>
          <a:sy n="82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267E68-32D4-4BD2-8640-DF7C30E66B4F}" type="datetimeFigureOut">
              <a:rPr lang="hr-HR" smtClean="0"/>
              <a:t>15.3.2017.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171D7-EF94-4E35-ABEF-CC276581634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05507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171D7-EF94-4E35-ABEF-CC2765816345}" type="slidenum">
              <a:rPr lang="hr-HR" smtClean="0"/>
              <a:t>38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92457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C000-83F7-4DD7-9797-0435F1FD0786}" type="datetimeFigureOut">
              <a:rPr lang="hr-HR" smtClean="0"/>
              <a:t>15.3.2017.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0E2C-E315-4934-BCF0-A52B10229D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72141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C000-83F7-4DD7-9797-0435F1FD0786}" type="datetimeFigureOut">
              <a:rPr lang="hr-HR" smtClean="0"/>
              <a:t>15.3.2017.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0E2C-E315-4934-BCF0-A52B10229D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3010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C000-83F7-4DD7-9797-0435F1FD0786}" type="datetimeFigureOut">
              <a:rPr lang="hr-HR" smtClean="0"/>
              <a:t>15.3.2017.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0E2C-E315-4934-BCF0-A52B10229D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34057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C000-83F7-4DD7-9797-0435F1FD0786}" type="datetimeFigureOut">
              <a:rPr lang="hr-HR" smtClean="0"/>
              <a:t>15.3.2017.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0E2C-E315-4934-BCF0-A52B10229D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1346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C000-83F7-4DD7-9797-0435F1FD0786}" type="datetimeFigureOut">
              <a:rPr lang="hr-HR" smtClean="0"/>
              <a:t>15.3.2017.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0E2C-E315-4934-BCF0-A52B10229D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39292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C000-83F7-4DD7-9797-0435F1FD0786}" type="datetimeFigureOut">
              <a:rPr lang="hr-HR" smtClean="0"/>
              <a:t>15.3.2017.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0E2C-E315-4934-BCF0-A52B10229D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73401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C000-83F7-4DD7-9797-0435F1FD0786}" type="datetimeFigureOut">
              <a:rPr lang="hr-HR" smtClean="0"/>
              <a:t>15.3.2017.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0E2C-E315-4934-BCF0-A52B10229D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48466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C000-83F7-4DD7-9797-0435F1FD0786}" type="datetimeFigureOut">
              <a:rPr lang="hr-HR" smtClean="0"/>
              <a:t>15.3.2017.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0E2C-E315-4934-BCF0-A52B10229D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29130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C000-83F7-4DD7-9797-0435F1FD0786}" type="datetimeFigureOut">
              <a:rPr lang="hr-HR" smtClean="0"/>
              <a:t>15.3.2017.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0E2C-E315-4934-BCF0-A52B10229D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55736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C000-83F7-4DD7-9797-0435F1FD0786}" type="datetimeFigureOut">
              <a:rPr lang="hr-HR" smtClean="0"/>
              <a:t>15.3.2017.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0E2C-E315-4934-BCF0-A52B10229D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43730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CC000-83F7-4DD7-9797-0435F1FD0786}" type="datetimeFigureOut">
              <a:rPr lang="hr-HR" smtClean="0"/>
              <a:t>15.3.2017.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0E2C-E315-4934-BCF0-A52B10229D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26232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CC000-83F7-4DD7-9797-0435F1FD0786}" type="datetimeFigureOut">
              <a:rPr lang="hr-HR" smtClean="0"/>
              <a:t>15.3.2017.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A0E2C-E315-4934-BCF0-A52B10229D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77502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sz="3200" b="1" smtClean="0">
                <a:solidFill>
                  <a:srgbClr val="C00000"/>
                </a:solidFill>
              </a:rPr>
              <a:t>OSIGURANJE </a:t>
            </a:r>
            <a:r>
              <a:rPr lang="hr-HR" sz="3200" b="1" smtClean="0">
                <a:solidFill>
                  <a:srgbClr val="C00000"/>
                </a:solidFill>
              </a:rPr>
              <a:t>DJELATNOSTI </a:t>
            </a:r>
            <a:r>
              <a:rPr lang="hr-HR" sz="3200" b="1" smtClean="0">
                <a:solidFill>
                  <a:srgbClr val="C00000"/>
                </a:solidFill>
              </a:rPr>
              <a:t>SUDIONIKA</a:t>
            </a:r>
            <a:br>
              <a:rPr lang="hr-HR" sz="3200" b="1" smtClean="0">
                <a:solidFill>
                  <a:srgbClr val="C00000"/>
                </a:solidFill>
              </a:rPr>
            </a:br>
            <a:r>
              <a:rPr lang="hr-HR" sz="3200" b="1" smtClean="0">
                <a:solidFill>
                  <a:srgbClr val="C00000"/>
                </a:solidFill>
              </a:rPr>
              <a:t>ZRAČNOG </a:t>
            </a:r>
            <a:r>
              <a:rPr lang="hr-HR" sz="3200" b="1" dirty="0" smtClean="0">
                <a:solidFill>
                  <a:srgbClr val="C00000"/>
                </a:solidFill>
              </a:rPr>
              <a:t>PROMETA</a:t>
            </a:r>
            <a:br>
              <a:rPr lang="hr-HR" sz="3200" b="1" dirty="0" smtClean="0">
                <a:solidFill>
                  <a:srgbClr val="C00000"/>
                </a:solidFill>
              </a:rPr>
            </a:br>
            <a:r>
              <a:rPr lang="hr-HR" sz="3200" b="1" dirty="0" smtClean="0">
                <a:solidFill>
                  <a:srgbClr val="C00000"/>
                </a:solidFill>
              </a:rPr>
              <a:t>(1. DIO)</a:t>
            </a:r>
            <a:endParaRPr lang="hr-HR" sz="3200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hr-HR" sz="2400" dirty="0" smtClean="0"/>
              <a:t>Mr.sc. Katarina Sunara</a:t>
            </a:r>
          </a:p>
          <a:p>
            <a:pPr algn="r"/>
            <a:r>
              <a:rPr lang="hr-HR" sz="2400" dirty="0" smtClean="0"/>
              <a:t>Zagreb, 16.03.2017.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727884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r-HR" sz="3200" b="1" dirty="0" smtClean="0">
                <a:solidFill>
                  <a:srgbClr val="C00000"/>
                </a:solidFill>
              </a:rPr>
              <a:t>Zračna luka Rodos – 27.03.1977</a:t>
            </a:r>
            <a:endParaRPr lang="hr-HR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r-HR" sz="2400" dirty="0" smtClean="0"/>
              <a:t>Fatalni sudar dvaju zrakoplova Boeing 747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 smtClean="0"/>
              <a:t>583 poginule osobe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3604939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r-HR" sz="3200" b="1" dirty="0" smtClean="0">
                <a:solidFill>
                  <a:srgbClr val="C00000"/>
                </a:solidFill>
              </a:rPr>
              <a:t>Singapore Airlines - 31.03.2000</a:t>
            </a:r>
            <a:r>
              <a:rPr lang="hr-HR" sz="3200" dirty="0" smtClean="0"/>
              <a:t>.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hr-HR" sz="2400" dirty="0" smtClean="0"/>
              <a:t>Boing 747-412 namjeravao je uzletiti s pogrešne piste na međunarodnoj zračnoj luci </a:t>
            </a:r>
            <a:r>
              <a:rPr lang="hr-HR" sz="2400" dirty="0" err="1" smtClean="0"/>
              <a:t>Chiang</a:t>
            </a:r>
            <a:r>
              <a:rPr lang="hr-HR" sz="2400" dirty="0" smtClean="0"/>
              <a:t> </a:t>
            </a:r>
            <a:r>
              <a:rPr lang="hr-HR" sz="2400" dirty="0" err="1" smtClean="0"/>
              <a:t>Kai</a:t>
            </a:r>
            <a:r>
              <a:rPr lang="hr-HR" sz="2400" dirty="0" smtClean="0"/>
              <a:t>-</a:t>
            </a:r>
            <a:r>
              <a:rPr lang="hr-HR" sz="2400" dirty="0" err="1" smtClean="0"/>
              <a:t>shek</a:t>
            </a:r>
            <a:r>
              <a:rPr lang="hr-HR" sz="2400" dirty="0" smtClean="0"/>
              <a:t> za vrijeme jakog tajfuna; </a:t>
            </a:r>
            <a:r>
              <a:rPr lang="hr-HR" sz="2400" dirty="0"/>
              <a:t>z</a:t>
            </a:r>
            <a:r>
              <a:rPr lang="hr-HR" sz="2400" dirty="0" smtClean="0"/>
              <a:t>rakoplov je pao na građevinsku opremu koja se nalazila na  pisti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400" dirty="0" smtClean="0"/>
              <a:t>Od 179 putnika na letu, poginule 83 osobe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3674546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r-HR" sz="3200" b="1" dirty="0" smtClean="0">
                <a:solidFill>
                  <a:srgbClr val="C00000"/>
                </a:solidFill>
              </a:rPr>
              <a:t>Air France – Concorde 25.06.2000</a:t>
            </a:r>
            <a:r>
              <a:rPr lang="hr-HR" sz="3200" dirty="0" smtClean="0"/>
              <a:t>.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r-HR" sz="2400" dirty="0" smtClean="0"/>
              <a:t>Zrakoplov se srušio neposredno nakon polijetanja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 smtClean="0"/>
              <a:t>Navodni uzrok nesreće prijelaz preko komada metala na pisti prilikom uzlijetanja koji je izazvao  „prasak „ u gumi. 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554518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r-HR" sz="3200" b="1" dirty="0" smtClean="0">
                <a:solidFill>
                  <a:srgbClr val="C00000"/>
                </a:solidFill>
              </a:rPr>
              <a:t>Charles De Gaulle – 23.05.2004.</a:t>
            </a:r>
            <a:endParaRPr lang="hr-HR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T</a:t>
            </a:r>
            <a:r>
              <a:rPr lang="hr-HR" sz="2400" dirty="0" smtClean="0"/>
              <a:t>ri poginule i četiri ozlijeđene osobe uslijed pada većeg dijela krova na terminalu 2E 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22736991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r-HR" sz="3200" b="1" dirty="0" smtClean="0">
                <a:solidFill>
                  <a:srgbClr val="C00000"/>
                </a:solidFill>
              </a:rPr>
              <a:t>Zračna luka Istanbul  - 2006.</a:t>
            </a:r>
            <a:endParaRPr lang="hr-HR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r-HR" sz="2400" dirty="0" smtClean="0"/>
              <a:t>Požar u cargo skladištu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 smtClean="0"/>
              <a:t>Tri osobe ozlijeđene u požaru nastalom uslijed kratkog spoja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42213569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</a:rPr>
              <a:t>Sudari ptica i zrakoplova</a:t>
            </a:r>
            <a:endParaRPr lang="hr-HR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r-HR" sz="2400" dirty="0" smtClean="0"/>
              <a:t> oštećenje zrakoplova uslijed sudar s pticom prilikom polijetanja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 smtClean="0"/>
              <a:t>Zračna luka Pula -1995.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 smtClean="0"/>
              <a:t>Zračna luka Split - 2010.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28995650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</a:rPr>
              <a:t>Charles de Gaole – 2016.</a:t>
            </a:r>
            <a:endParaRPr lang="hr-HR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hr-HR" sz="2400" dirty="0"/>
              <a:t>prilikom slijetanja zrakoplova Air France izbjegnut sudar s bespilotnom letjelicom koja se približila zrakoplovu na samo </a:t>
            </a:r>
            <a:r>
              <a:rPr lang="hr-HR" sz="2400" dirty="0" smtClean="0"/>
              <a:t>5m  </a:t>
            </a:r>
            <a:endParaRPr lang="hr-HR" sz="2400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8437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</a:rPr>
              <a:t>Rizik terorizma</a:t>
            </a:r>
            <a:endParaRPr lang="hr-HR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hr-HR" sz="2400" dirty="0" smtClean="0"/>
              <a:t>2016. ZL Brussel: 30 poginulih osoba,  i 200 ozlijeđenih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2400" dirty="0" smtClean="0"/>
              <a:t>2014.  Jinnah International Airport, </a:t>
            </a:r>
            <a:r>
              <a:rPr lang="hr-HR" sz="2400" dirty="0" smtClean="0"/>
              <a:t>Pakistan: 36 poginulih 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400" dirty="0" smtClean="0"/>
              <a:t>2011. Međunarodan luka </a:t>
            </a:r>
            <a:r>
              <a:rPr lang="en-GB" sz="2400" dirty="0" smtClean="0"/>
              <a:t>Domodedovo</a:t>
            </a:r>
            <a:r>
              <a:rPr lang="hr-HR" sz="2400" dirty="0" smtClean="0"/>
              <a:t>,</a:t>
            </a:r>
            <a:r>
              <a:rPr lang="en-GB" sz="2400" dirty="0" smtClean="0"/>
              <a:t> </a:t>
            </a:r>
            <a:r>
              <a:rPr lang="hr-HR" sz="2400" dirty="0" smtClean="0"/>
              <a:t>Moskva: 37 poginulih</a:t>
            </a:r>
          </a:p>
        </p:txBody>
      </p:sp>
    </p:spTree>
    <p:extLst>
      <p:ext uri="{BB962C8B-B14F-4D97-AF65-F5344CB8AC3E}">
        <p14:creationId xmlns:p14="http://schemas.microsoft.com/office/powerpoint/2010/main" val="31462647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</a:rPr>
              <a:t>Cyber  incidenti</a:t>
            </a:r>
            <a:endParaRPr lang="hr-HR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8116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>
                <a:solidFill>
                  <a:srgbClr val="C00000"/>
                </a:solidFill>
              </a:rPr>
              <a:t>Cilj upravljanja </a:t>
            </a:r>
            <a:r>
              <a:rPr lang="hr-HR" sz="3200" b="1" dirty="0" smtClean="0">
                <a:solidFill>
                  <a:srgbClr val="C00000"/>
                </a:solidFill>
              </a:rPr>
              <a:t>rizicima -</a:t>
            </a:r>
            <a:br>
              <a:rPr lang="hr-HR" sz="3200" b="1" dirty="0" smtClean="0">
                <a:solidFill>
                  <a:srgbClr val="C00000"/>
                </a:solidFill>
              </a:rPr>
            </a:br>
            <a:r>
              <a:rPr lang="hr-HR" sz="3200" b="1" dirty="0" smtClean="0">
                <a:solidFill>
                  <a:srgbClr val="C00000"/>
                </a:solidFill>
              </a:rPr>
              <a:t>svesti rizik na prihvatljivu mjeru</a:t>
            </a:r>
            <a:endParaRPr lang="hr-HR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C00000"/>
                </a:solidFill>
              </a:rPr>
              <a:t>Cilj </a:t>
            </a:r>
            <a:endParaRPr lang="hr-HR" dirty="0">
              <a:solidFill>
                <a:srgbClr val="C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smanjivanje </a:t>
            </a:r>
            <a:r>
              <a:rPr lang="hr-HR" dirty="0"/>
              <a:t>vjerojatnosti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/>
              <a:t>smanjivanje učinka </a:t>
            </a:r>
            <a:endParaRPr lang="hr-H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istovremeno </a:t>
            </a:r>
            <a:r>
              <a:rPr lang="hr-HR" dirty="0"/>
              <a:t>smanjiti vjerojatnost i učinak 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C00000"/>
                </a:solidFill>
              </a:rPr>
              <a:t>     Postupanje s rizicima</a:t>
            </a:r>
            <a:endParaRPr lang="hr-HR" dirty="0">
              <a:solidFill>
                <a:srgbClr val="C0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Izbjegavanje  </a:t>
            </a:r>
            <a:endParaRPr lang="hr-HR" dirty="0"/>
          </a:p>
          <a:p>
            <a:pPr>
              <a:buFont typeface="Wingdings" panose="05000000000000000000" pitchFamily="2" charset="2"/>
              <a:buChar char="Ø"/>
            </a:pPr>
            <a:r>
              <a:rPr lang="hr-HR" dirty="0"/>
              <a:t>Prihvaćanje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/>
              <a:t>Transfer rizika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/>
              <a:t>Umanjene rizika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46585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r-HR" sz="3200" b="1" dirty="0">
                <a:solidFill>
                  <a:srgbClr val="C00000"/>
                </a:solidFill>
              </a:rPr>
              <a:t>S</a:t>
            </a:r>
            <a:r>
              <a:rPr lang="hr-HR" sz="3200" b="1" dirty="0" smtClean="0">
                <a:solidFill>
                  <a:srgbClr val="C00000"/>
                </a:solidFill>
              </a:rPr>
              <a:t>adržaj</a:t>
            </a:r>
            <a:endParaRPr lang="hr-HR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hr-HR" sz="6200" b="1" dirty="0" smtClean="0">
                <a:solidFill>
                  <a:srgbClr val="C00000"/>
                </a:solidFill>
              </a:rPr>
              <a:t>1.    RIZICI </a:t>
            </a:r>
            <a:r>
              <a:rPr lang="hr-HR" sz="6200" b="1" dirty="0">
                <a:solidFill>
                  <a:srgbClr val="C00000"/>
                </a:solidFill>
              </a:rPr>
              <a:t>I ŠTETA NA ZRAČNIM </a:t>
            </a:r>
            <a:r>
              <a:rPr lang="hr-HR" sz="6200" b="1" dirty="0" smtClean="0">
                <a:solidFill>
                  <a:srgbClr val="C00000"/>
                </a:solidFill>
              </a:rPr>
              <a:t>LUKAMA </a:t>
            </a:r>
            <a:endParaRPr lang="hr-HR" sz="6200" b="1" dirty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hr-HR" sz="6200" dirty="0" smtClean="0"/>
              <a:t>Upravljanje </a:t>
            </a:r>
            <a:r>
              <a:rPr lang="hr-HR" sz="6200" dirty="0"/>
              <a:t>rizicima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6200" dirty="0" smtClean="0"/>
              <a:t>Transfer </a:t>
            </a:r>
            <a:r>
              <a:rPr lang="hr-HR" sz="6200" dirty="0"/>
              <a:t>rizika i osiguranje</a:t>
            </a:r>
          </a:p>
          <a:p>
            <a:pPr marL="0" indent="0">
              <a:buNone/>
            </a:pPr>
            <a:endParaRPr lang="hr-HR" sz="62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hr-HR" sz="6200" b="1" dirty="0" smtClean="0">
                <a:solidFill>
                  <a:srgbClr val="C00000"/>
                </a:solidFill>
              </a:rPr>
              <a:t> 2.   OSIGURANJE </a:t>
            </a:r>
            <a:r>
              <a:rPr lang="hr-HR" sz="6200" b="1" dirty="0">
                <a:solidFill>
                  <a:srgbClr val="C00000"/>
                </a:solidFill>
              </a:rPr>
              <a:t>OD ODGOVORNOSTI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6200" dirty="0" smtClean="0"/>
              <a:t>Ugovor </a:t>
            </a:r>
            <a:r>
              <a:rPr lang="hr-HR" sz="6200" dirty="0"/>
              <a:t>o osiguranju od odgovornosti iz djelatnosti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6200" dirty="0" smtClean="0"/>
              <a:t>Pravni </a:t>
            </a:r>
            <a:r>
              <a:rPr lang="hr-HR" sz="6200" dirty="0"/>
              <a:t>okvir ugovora o osiguranju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6200" dirty="0" smtClean="0"/>
              <a:t>Struktura </a:t>
            </a:r>
            <a:r>
              <a:rPr lang="hr-HR" sz="6200" dirty="0"/>
              <a:t>police osiguranja</a:t>
            </a:r>
          </a:p>
          <a:p>
            <a:pPr marL="0" indent="0">
              <a:buNone/>
            </a:pPr>
            <a:endParaRPr lang="hr-HR" sz="6200" b="1" dirty="0" smtClean="0"/>
          </a:p>
          <a:p>
            <a:pPr marL="0" indent="0">
              <a:buNone/>
            </a:pPr>
            <a:r>
              <a:rPr lang="hr-HR" sz="6200" b="1" dirty="0" smtClean="0">
                <a:solidFill>
                  <a:srgbClr val="C00000"/>
                </a:solidFill>
              </a:rPr>
              <a:t>3.   OBRADA </a:t>
            </a:r>
            <a:r>
              <a:rPr lang="hr-HR" sz="6200" b="1" dirty="0">
                <a:solidFill>
                  <a:srgbClr val="C00000"/>
                </a:solidFill>
              </a:rPr>
              <a:t>ŠTETA IZ OSIGURANJA OD ODGOVORNOSTI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6200" dirty="0" smtClean="0"/>
              <a:t>Odštetni </a:t>
            </a:r>
            <a:r>
              <a:rPr lang="hr-HR" sz="6200" dirty="0"/>
              <a:t>zahtjevi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6200" dirty="0" smtClean="0"/>
              <a:t>Proces </a:t>
            </a:r>
            <a:r>
              <a:rPr lang="hr-HR" sz="6200" dirty="0"/>
              <a:t>obrade šteta / likvidacijski postupak</a:t>
            </a:r>
          </a:p>
          <a:p>
            <a:pPr marL="0" indent="0">
              <a:buNone/>
            </a:pPr>
            <a:endParaRPr lang="hr-HR" sz="6200" dirty="0"/>
          </a:p>
          <a:p>
            <a:pPr marL="0" indent="0">
              <a:buNone/>
            </a:pPr>
            <a:r>
              <a:rPr lang="hr-HR" dirty="0" smtClean="0"/>
              <a:t> 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230580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</a:rPr>
              <a:t>Transfer rizika</a:t>
            </a:r>
            <a:endParaRPr lang="hr-HR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hr-HR" sz="2400" dirty="0" smtClean="0"/>
              <a:t>Provođenje </a:t>
            </a:r>
            <a:r>
              <a:rPr lang="hr-HR" sz="2400" dirty="0"/>
              <a:t>aktivnosti u cilju smanjenja vjerojatnosti ili učinka putem podjele odgovornosti </a:t>
            </a:r>
            <a:endParaRPr lang="hr-HR" sz="2400" dirty="0" smtClean="0"/>
          </a:p>
          <a:p>
            <a:pPr marL="0" indent="0" algn="just">
              <a:buNone/>
            </a:pPr>
            <a:endParaRPr lang="hr-HR" sz="2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400" dirty="0" smtClean="0"/>
              <a:t>Rizik </a:t>
            </a:r>
            <a:r>
              <a:rPr lang="hr-HR" sz="2400" dirty="0"/>
              <a:t>se prebacuje na treću stranu koja može kvalitetnije ili ekonomičnije upravljati rizikom ili pak koja najjeftinije može pretrpjeti posljedice.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712011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>
                <a:solidFill>
                  <a:srgbClr val="C00000"/>
                </a:solidFill>
              </a:rPr>
              <a:t>Transfer rizika</a:t>
            </a:r>
            <a:endParaRPr lang="hr-HR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C00000"/>
                </a:solidFill>
              </a:rPr>
              <a:t>Ugovorni</a:t>
            </a:r>
            <a:endParaRPr lang="hr-HR" dirty="0">
              <a:solidFill>
                <a:srgbClr val="C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hr-H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Odštete</a:t>
            </a:r>
            <a:endParaRPr lang="hr-HR" dirty="0"/>
          </a:p>
          <a:p>
            <a:pPr>
              <a:buFont typeface="Wingdings" panose="05000000000000000000" pitchFamily="2" charset="2"/>
              <a:buChar char="Ø"/>
            </a:pPr>
            <a:r>
              <a:rPr lang="hr-HR" dirty="0"/>
              <a:t>Isključenja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/>
              <a:t>Ograničenje odgovornosti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C00000"/>
                </a:solidFill>
              </a:rPr>
              <a:t>Osiguranje</a:t>
            </a:r>
            <a:endParaRPr lang="hr-HR" dirty="0">
              <a:solidFill>
                <a:srgbClr val="C0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 algn="just">
              <a:buNone/>
            </a:pPr>
            <a:endParaRPr lang="hr-HR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dirty="0"/>
              <a:t>Vlastiti program osiguranja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dirty="0"/>
              <a:t>Kontrola razine osiguranja izvođača / podizvođača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037328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420888"/>
            <a:ext cx="8229600" cy="1143000"/>
          </a:xfrm>
        </p:spPr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</a:rPr>
              <a:t>OSIGURANJE OD ODGOVORNOSTI</a:t>
            </a:r>
            <a:endParaRPr lang="hr-HR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707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>
                <a:solidFill>
                  <a:srgbClr val="C00000"/>
                </a:solidFill>
              </a:rPr>
              <a:t>Osiguranje od odgovornosti – predmet osiguranja</a:t>
            </a:r>
            <a:endParaRPr lang="hr-HR" sz="2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sz="2400" b="1" dirty="0" smtClean="0"/>
              <a:t>Predmet osiguranja: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400" dirty="0" smtClean="0"/>
              <a:t>Obveza osiguranika </a:t>
            </a:r>
            <a:r>
              <a:rPr lang="hr-HR" sz="2400" dirty="0"/>
              <a:t>kao štetnika u pravnom odnosu odgovornosti za štetu da oštećenoj osobi, prema pravilima obveznog prava, nadoknadi štetu koju je prouzročio svojom štetnom </a:t>
            </a:r>
            <a:r>
              <a:rPr lang="hr-HR" sz="2400" dirty="0" smtClean="0"/>
              <a:t>radnjom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400" dirty="0" smtClean="0"/>
              <a:t>Imovinskopravna odgovornost osiguranika za štetu iz nekog obeznopravnog odnosa</a:t>
            </a:r>
          </a:p>
          <a:p>
            <a:pPr marL="0" indent="0">
              <a:buNone/>
            </a:pPr>
            <a:endParaRPr lang="hr-HR" sz="2400" dirty="0" smtClean="0"/>
          </a:p>
          <a:p>
            <a:pPr marL="0" indent="0">
              <a:buNone/>
            </a:pPr>
            <a:r>
              <a:rPr lang="hr-HR" sz="2400" b="1" dirty="0" smtClean="0"/>
              <a:t>Imovinskopravna odgovornost: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 smtClean="0"/>
              <a:t>Ugovorna – šteta posljedica povrede ugovora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 smtClean="0"/>
              <a:t>Izvanugovorna – šteta posljedica građanskog delikta</a:t>
            </a:r>
          </a:p>
          <a:p>
            <a:pPr marL="0" indent="0">
              <a:buNone/>
            </a:pP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42482443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altLang="sr-Latn-RS" sz="4000" b="1" dirty="0">
                <a:solidFill>
                  <a:srgbClr val="C00000"/>
                </a:solidFill>
              </a:rPr>
              <a:t/>
            </a:r>
            <a:br>
              <a:rPr lang="hr-HR" altLang="sr-Latn-RS" sz="4000" b="1" dirty="0">
                <a:solidFill>
                  <a:srgbClr val="C00000"/>
                </a:solidFill>
              </a:rPr>
            </a:br>
            <a:r>
              <a:rPr lang="hr-HR" altLang="sr-Latn-RS" sz="4000" b="1" dirty="0">
                <a:solidFill>
                  <a:srgbClr val="C00000"/>
                </a:solidFill>
              </a:rPr>
              <a:t/>
            </a:r>
            <a:br>
              <a:rPr lang="hr-HR" altLang="sr-Latn-RS" sz="4000" b="1" dirty="0">
                <a:solidFill>
                  <a:srgbClr val="C00000"/>
                </a:solidFill>
              </a:rPr>
            </a:br>
            <a:r>
              <a:rPr lang="hr-HR" altLang="sr-Latn-RS" sz="3100" b="1" dirty="0">
                <a:solidFill>
                  <a:srgbClr val="C00000"/>
                </a:solidFill>
              </a:rPr>
              <a:t>Osiguranje odgovornosti zračne luke u djelatnosti prihvata i otpreme zrakoplova, robe, putnika i prtljage</a:t>
            </a:r>
            <a:r>
              <a:rPr lang="hr-HR" altLang="sr-Latn-RS" sz="3100" dirty="0">
                <a:solidFill>
                  <a:srgbClr val="C00000"/>
                </a:solidFill>
              </a:rPr>
              <a:t/>
            </a:r>
            <a:br>
              <a:rPr lang="hr-HR" altLang="sr-Latn-RS" sz="3100" dirty="0">
                <a:solidFill>
                  <a:srgbClr val="C00000"/>
                </a:solidFill>
              </a:rPr>
            </a:br>
            <a:r>
              <a:rPr lang="hr-HR" altLang="sr-Latn-RS" sz="3100" dirty="0"/>
              <a:t/>
            </a:r>
            <a:br>
              <a:rPr lang="hr-HR" altLang="sr-Latn-RS" sz="3100" dirty="0"/>
            </a:br>
            <a:endParaRPr lang="en-US" altLang="sr-Latn-RS" sz="31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hr-HR" altLang="sr-Latn-RS" sz="2400" dirty="0" smtClean="0"/>
              <a:t>Osiguranje odgovornosti prema trećim osobama iz djelatnosti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altLang="sr-Latn-RS" sz="2400" dirty="0" smtClean="0"/>
              <a:t>Predmet osiguranja </a:t>
            </a:r>
            <a:r>
              <a:rPr lang="hr-HR" altLang="sr-Latn-RS" sz="2400" b="1" dirty="0" smtClean="0">
                <a:solidFill>
                  <a:srgbClr val="C00000"/>
                </a:solidFill>
              </a:rPr>
              <a:t>izvanugovorna </a:t>
            </a:r>
            <a:r>
              <a:rPr lang="hr-HR" sz="2400" b="1" dirty="0" smtClean="0">
                <a:solidFill>
                  <a:srgbClr val="C00000"/>
                </a:solidFill>
              </a:rPr>
              <a:t>odgovornost </a:t>
            </a:r>
            <a:r>
              <a:rPr lang="hr-HR" sz="2400" dirty="0"/>
              <a:t>za štetu </a:t>
            </a:r>
            <a:r>
              <a:rPr lang="hr-HR" sz="2400" dirty="0" smtClean="0"/>
              <a:t>nastala </a:t>
            </a:r>
            <a:r>
              <a:rPr lang="hr-HR" sz="2400" dirty="0"/>
              <a:t>trećim osobama tijekom izvršavanja osigurane djelatnosti uslijed nastanka smrti, povrede zdravlja/tijela treće osobe ili oštećenja/uništenja stvari treće </a:t>
            </a:r>
            <a:r>
              <a:rPr lang="hr-HR" sz="2400" dirty="0" smtClean="0"/>
              <a:t>osobe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hr-HR" altLang="sr-Latn-RS" sz="2400" dirty="0"/>
          </a:p>
          <a:p>
            <a:pPr marL="0" indent="0" algn="just">
              <a:buNone/>
            </a:pPr>
            <a:r>
              <a:rPr lang="hr-HR" altLang="sr-Latn-RS" sz="2400" dirty="0"/>
              <a:t> </a:t>
            </a:r>
            <a:r>
              <a:rPr lang="hr-HR" altLang="sr-Latn-RS" sz="2400" dirty="0" smtClean="0"/>
              <a:t>   </a:t>
            </a:r>
            <a:r>
              <a:rPr lang="hr-HR" altLang="sr-Latn-RS" sz="2000" i="1" dirty="0" smtClean="0"/>
              <a:t>Osiguranje ugovorne odgovornosti ZL?</a:t>
            </a:r>
            <a:endParaRPr lang="en-US" altLang="sr-Latn-RS" sz="2000" i="1" dirty="0"/>
          </a:p>
        </p:txBody>
      </p:sp>
    </p:spTree>
    <p:extLst>
      <p:ext uri="{BB962C8B-B14F-4D97-AF65-F5344CB8AC3E}">
        <p14:creationId xmlns:p14="http://schemas.microsoft.com/office/powerpoint/2010/main" val="29058573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altLang="sr-Latn-RS" sz="2800" b="1" dirty="0">
                <a:solidFill>
                  <a:srgbClr val="C00000"/>
                </a:solidFill>
              </a:rPr>
              <a:t>Osiguranje odgovornosti zračne luke u djelatnosti prihvata i otpreme zrakoplova, robe, putnika i prtljage</a:t>
            </a:r>
            <a:endParaRPr lang="hr-HR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hr-HR" sz="2000" b="1" dirty="0" smtClean="0"/>
              <a:t>Pokriće odgovornosti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hr-HR" sz="2000" dirty="0" smtClean="0"/>
              <a:t>Limit osiguranja ovisiti će o prirodi i opsegu djelatnosti operatera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hr-HR" sz="2000" dirty="0" smtClean="0"/>
              <a:t>Moguće je ugovoriti prošireno pokriće za operacije ATC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hr-HR" sz="2000" dirty="0" smtClean="0"/>
              <a:t>Može biti dobrovoljno osiguranje i / ili u skladu s regulatornim zahtjevima kojim propisuje minimalne limite osiguranja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hr-HR" sz="20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000" b="1" dirty="0" smtClean="0"/>
              <a:t>Kapacitet tržišta osiguranja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hr-HR" sz="2000" dirty="0" smtClean="0"/>
              <a:t>Većina operatora ugovaraju limit osiguranja u iznosu koji odgovara vrijednosti zrakoplova koji operariraju na ZL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hr-HR" sz="2000" dirty="0" smtClean="0"/>
              <a:t>Maksimalni kapacitet tržišta USD 2.000.000.000</a:t>
            </a:r>
          </a:p>
          <a:p>
            <a:pPr marL="0" indent="0">
              <a:buNone/>
            </a:pPr>
            <a:endParaRPr lang="hr-HR" sz="2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hr-HR" sz="2000" b="1" dirty="0" smtClean="0"/>
              <a:t>Proširenje pokrića na izvođače / podizvođače</a:t>
            </a:r>
          </a:p>
        </p:txBody>
      </p:sp>
    </p:spTree>
    <p:extLst>
      <p:ext uri="{BB962C8B-B14F-4D97-AF65-F5344CB8AC3E}">
        <p14:creationId xmlns:p14="http://schemas.microsoft.com/office/powerpoint/2010/main" val="26286396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>
                <a:solidFill>
                  <a:srgbClr val="C00000"/>
                </a:solidFill>
              </a:rPr>
              <a:t>Pravni okvir ugovora osiguranju odgovornosti ZL</a:t>
            </a:r>
            <a:endParaRPr lang="hr-HR" sz="2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4488" algn="just">
              <a:buFont typeface="Wingdings" panose="05000000000000000000" pitchFamily="2" charset="2"/>
              <a:buChar char="Ø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600" dirty="0" smtClean="0">
                <a:solidFill>
                  <a:srgbClr val="C00000"/>
                </a:solidFill>
                <a:cs typeface="Times New Roman" pitchFamily="18" charset="0"/>
              </a:rPr>
              <a:t>Zakon o obveznim odnosima / Odsjek 27. Ugovor o osiguranju</a:t>
            </a:r>
            <a:endParaRPr lang="hr-HR" altLang="sr-Latn-RS" sz="2600" dirty="0">
              <a:solidFill>
                <a:srgbClr val="C00000"/>
              </a:solidFill>
              <a:cs typeface="Times New Roman" pitchFamily="18" charset="0"/>
            </a:endParaRPr>
          </a:p>
          <a:p>
            <a:pPr marL="1588" indent="0" algn="just"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hr-HR" altLang="sr-Latn-RS" sz="2600" dirty="0" smtClean="0">
              <a:solidFill>
                <a:srgbClr val="008080"/>
              </a:solidFill>
              <a:cs typeface="Times New Roman" pitchFamily="18" charset="0"/>
            </a:endParaRPr>
          </a:p>
          <a:p>
            <a:pPr marL="344488" algn="just">
              <a:buFont typeface="Wingdings" panose="05000000000000000000" pitchFamily="2" charset="2"/>
              <a:buChar char="Ø"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600" dirty="0" smtClean="0">
                <a:solidFill>
                  <a:srgbClr val="008080"/>
                </a:solidFill>
              </a:rPr>
              <a:t>č</a:t>
            </a:r>
            <a:r>
              <a:rPr lang="hr-HR" altLang="sr-Latn-RS" sz="2600" dirty="0" smtClean="0">
                <a:solidFill>
                  <a:srgbClr val="008080"/>
                </a:solidFill>
                <a:cs typeface="Times New Roman" pitchFamily="18" charset="0"/>
              </a:rPr>
              <a:t>l</a:t>
            </a:r>
            <a:r>
              <a:rPr lang="hr-HR" altLang="sr-Latn-RS" sz="2600" dirty="0">
                <a:solidFill>
                  <a:srgbClr val="008080"/>
                </a:solidFill>
                <a:cs typeface="Times New Roman" pitchFamily="18" charset="0"/>
              </a:rPr>
              <a:t>. 923</a:t>
            </a:r>
            <a:r>
              <a:rPr lang="hr-HR" altLang="sr-Latn-RS" sz="2600" dirty="0" smtClean="0">
                <a:solidFill>
                  <a:srgbClr val="008080"/>
                </a:solidFill>
                <a:cs typeface="Times New Roman" pitchFamily="18" charset="0"/>
              </a:rPr>
              <a:t>. ZOO </a:t>
            </a:r>
            <a:r>
              <a:rPr lang="hr-HR" altLang="sr-Latn-RS" sz="2600" dirty="0">
                <a:solidFill>
                  <a:srgbClr val="008080"/>
                </a:solidFill>
                <a:cs typeface="Times New Roman" pitchFamily="18" charset="0"/>
              </a:rPr>
              <a:t>(odjeljak 2., odsjek 27. - Ugovor o osiguranju):</a:t>
            </a:r>
          </a:p>
          <a:p>
            <a:pPr marL="1588" indent="0" algn="just"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hr-HR" altLang="sr-Latn-RS" sz="2600" dirty="0" smtClean="0">
                <a:cs typeface="Times New Roman" pitchFamily="18" charset="0"/>
              </a:rPr>
              <a:t>(</a:t>
            </a:r>
            <a:r>
              <a:rPr lang="hr-HR" altLang="sr-Latn-RS" sz="2600" dirty="0">
                <a:cs typeface="Times New Roman" pitchFamily="18" charset="0"/>
              </a:rPr>
              <a:t>1) Odredbe ovoga odsjeka ne</a:t>
            </a:r>
            <a:r>
              <a:rPr lang="hr-HR" altLang="sr-Latn-RS" sz="2600" dirty="0"/>
              <a:t>ć</a:t>
            </a:r>
            <a:r>
              <a:rPr lang="hr-HR" altLang="sr-Latn-RS" sz="2600" dirty="0">
                <a:cs typeface="Times New Roman" pitchFamily="18" charset="0"/>
              </a:rPr>
              <a:t>e se primjenjivati na pomorska osiguranja, a ni na druga 	osiguranja na koja se primjenjuju pravila o pomorskom osiguranju, kao ni na 	osiguranja u zra</a:t>
            </a:r>
            <a:r>
              <a:rPr lang="hr-HR" altLang="sr-Latn-RS" sz="2600" dirty="0"/>
              <a:t>č</a:t>
            </a:r>
            <a:r>
              <a:rPr lang="hr-HR" altLang="sr-Latn-RS" sz="2600" dirty="0">
                <a:cs typeface="Times New Roman" pitchFamily="18" charset="0"/>
              </a:rPr>
              <a:t>nom prometu, osiguranja tra</a:t>
            </a:r>
            <a:r>
              <a:rPr lang="hr-HR" altLang="sr-Latn-RS" sz="2600" dirty="0"/>
              <a:t>ž</a:t>
            </a:r>
            <a:r>
              <a:rPr lang="hr-HR" altLang="sr-Latn-RS" sz="2600" dirty="0">
                <a:cs typeface="Times New Roman" pitchFamily="18" charset="0"/>
              </a:rPr>
              <a:t>bina te na odnose iz reosiguranja.</a:t>
            </a:r>
          </a:p>
          <a:p>
            <a:pPr marL="0" indent="0">
              <a:buNone/>
            </a:pPr>
            <a:endParaRPr lang="hr-HR" i="1" dirty="0" smtClean="0"/>
          </a:p>
          <a:p>
            <a:pPr marL="0" indent="0">
              <a:buNone/>
            </a:pPr>
            <a:r>
              <a:rPr lang="hr-HR" sz="2200" i="1" dirty="0" smtClean="0"/>
              <a:t>Je li ugovor o osiguranju odgovornosti ZL spada u osiguranja u zračnom prometu?</a:t>
            </a:r>
            <a:endParaRPr lang="hr-HR" sz="2200" i="1" dirty="0"/>
          </a:p>
        </p:txBody>
      </p:sp>
    </p:spTree>
    <p:extLst>
      <p:ext uri="{BB962C8B-B14F-4D97-AF65-F5344CB8AC3E}">
        <p14:creationId xmlns:p14="http://schemas.microsoft.com/office/powerpoint/2010/main" val="26684708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200" b="1" dirty="0" smtClean="0">
                <a:solidFill>
                  <a:srgbClr val="C00000"/>
                </a:solidFill>
              </a:rPr>
              <a:t>Sadržaj / pokrića standardne police</a:t>
            </a:r>
            <a:r>
              <a:rPr lang="hr-HR" sz="3200" dirty="0" smtClean="0"/>
              <a:t/>
            </a:r>
            <a:br>
              <a:rPr lang="hr-HR" sz="3200" dirty="0" smtClean="0"/>
            </a:b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dirty="0" smtClean="0"/>
              <a:t>Standardna polica osiguranja odgovornosti operatora Zračne luke  uključuje sljedeća pokrića odgovornosti </a:t>
            </a:r>
            <a:r>
              <a:rPr lang="en-GB" sz="2400" i="1" dirty="0" smtClean="0"/>
              <a:t>(Lloyd’s underwriters</a:t>
            </a:r>
            <a:r>
              <a:rPr lang="en-GB" sz="2400" dirty="0" smtClean="0"/>
              <a:t>): </a:t>
            </a:r>
          </a:p>
          <a:p>
            <a:pPr marL="0" indent="0">
              <a:buNone/>
            </a:pPr>
            <a:endParaRPr lang="hr-HR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 smtClean="0"/>
              <a:t>Premises liability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 smtClean="0"/>
              <a:t>Hangarkeeper</a:t>
            </a:r>
            <a:r>
              <a:rPr lang="hr-HR" sz="2400" dirty="0" smtClean="0"/>
              <a:t>’</a:t>
            </a:r>
            <a:r>
              <a:rPr lang="en-GB" sz="2400" dirty="0" smtClean="0"/>
              <a:t>s liability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 smtClean="0"/>
              <a:t>Products and completed operation liability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sz="2000" i="1" dirty="0" smtClean="0"/>
          </a:p>
          <a:p>
            <a:pPr marL="0" indent="0">
              <a:buNone/>
            </a:pPr>
            <a:r>
              <a:rPr lang="hr-HR" sz="2000" i="1" dirty="0" smtClean="0"/>
              <a:t>Polica dostupna:</a:t>
            </a:r>
            <a:endParaRPr lang="en-GB" sz="2000" i="1" dirty="0" smtClean="0"/>
          </a:p>
          <a:p>
            <a:pPr marL="0" indent="0">
              <a:buNone/>
            </a:pPr>
            <a:r>
              <a:rPr lang="en-GB" sz="2000" i="1" dirty="0" smtClean="0"/>
              <a:t>www.betaaviationinsurance.com/.../Files/.../72_ariel-ingles-pdf.pd..</a:t>
            </a:r>
            <a:endParaRPr lang="en-GB" sz="2000" dirty="0" smtClean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992047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hr-HR" sz="2800" b="1" dirty="0" smtClean="0">
                <a:solidFill>
                  <a:srgbClr val="C00000"/>
                </a:solidFill>
              </a:rPr>
              <a:t>Pokriće tjelesne ozljede ili imovinske štete proizašle iz prostorija / opreme ZL</a:t>
            </a:r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400" i="1" dirty="0" smtClean="0"/>
              <a:t>Premises liability</a:t>
            </a:r>
            <a:endParaRPr lang="hr-HR" sz="2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sz="2000" dirty="0" smtClean="0">
                <a:latin typeface="+mj-lt"/>
              </a:rPr>
              <a:t>Pokriće tjelesne ozljede ili imovinske štete odnosi se na štete koje nastanu: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000" b="1" dirty="0" smtClean="0">
                <a:latin typeface="+mj-lt"/>
              </a:rPr>
              <a:t>u </a:t>
            </a:r>
            <a:r>
              <a:rPr lang="hr-HR" sz="2000" b="1" dirty="0">
                <a:latin typeface="+mj-lt"/>
              </a:rPr>
              <a:t>ili oko </a:t>
            </a:r>
            <a:r>
              <a:rPr lang="hr-HR" sz="2000" b="1" dirty="0" smtClean="0">
                <a:latin typeface="+mj-lt"/>
              </a:rPr>
              <a:t>prostora ZL, </a:t>
            </a:r>
            <a:r>
              <a:rPr lang="hr-HR" sz="2000" b="1" dirty="0">
                <a:latin typeface="+mj-lt"/>
              </a:rPr>
              <a:t>kao izravna posljedica usluga koje pruža osiguranik,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000" b="1" dirty="0" smtClean="0">
                <a:latin typeface="+mj-lt"/>
              </a:rPr>
              <a:t>drugdje </a:t>
            </a:r>
            <a:r>
              <a:rPr lang="hr-HR" sz="2000" b="1" dirty="0">
                <a:latin typeface="+mj-lt"/>
              </a:rPr>
              <a:t>za vrijeme bilo kakvog rada ili obavljanja bilo koje </a:t>
            </a:r>
            <a:r>
              <a:rPr lang="hr-HR" sz="2000" b="1" dirty="0" smtClean="0">
                <a:latin typeface="+mj-lt"/>
              </a:rPr>
              <a:t>usluge koju </a:t>
            </a:r>
            <a:r>
              <a:rPr lang="hr-HR" sz="2000" b="1" dirty="0">
                <a:latin typeface="+mj-lt"/>
              </a:rPr>
              <a:t>obavlja osiguranik ili njegovi zaposlenici u vezi s djelatnošću </a:t>
            </a:r>
            <a:r>
              <a:rPr lang="hr-HR" sz="2000" b="1" dirty="0" smtClean="0">
                <a:latin typeface="+mj-lt"/>
              </a:rPr>
              <a:t>ZL;</a:t>
            </a:r>
          </a:p>
          <a:p>
            <a:pPr marL="0" indent="0" algn="just">
              <a:buNone/>
            </a:pPr>
            <a:r>
              <a:rPr lang="hr-HR" sz="2000" dirty="0" smtClean="0">
                <a:latin typeface="+mj-lt"/>
              </a:rPr>
              <a:t>pod uvjetom </a:t>
            </a:r>
            <a:r>
              <a:rPr lang="hr-HR" sz="2000" u="sng" dirty="0" smtClean="0">
                <a:latin typeface="+mj-lt"/>
              </a:rPr>
              <a:t>da je šteta posljedica greške ili nepažnje </a:t>
            </a:r>
            <a:r>
              <a:rPr lang="hr-HR" sz="2000" u="sng" dirty="0">
                <a:latin typeface="+mj-lt"/>
              </a:rPr>
              <a:t>osiguranika ili njegovih zaposlenika</a:t>
            </a:r>
            <a:r>
              <a:rPr lang="hr-HR" sz="2000" dirty="0">
                <a:latin typeface="+mj-lt"/>
              </a:rPr>
              <a:t> koji sudjeluju u obavljanju osiguranikove djelatnosti ili </a:t>
            </a:r>
            <a:r>
              <a:rPr lang="hr-HR" sz="2000" u="sng" dirty="0">
                <a:latin typeface="+mj-lt"/>
              </a:rPr>
              <a:t>zbog bilo kakvog nedostatka</a:t>
            </a:r>
            <a:r>
              <a:rPr lang="hr-HR" sz="2000" dirty="0">
                <a:latin typeface="+mj-lt"/>
              </a:rPr>
              <a:t> osiguranikovog prostora odnosno  putova, radova, strojeva i opreme koja se koristi u osiguranikovoj </a:t>
            </a:r>
            <a:r>
              <a:rPr lang="hr-HR" sz="2000" dirty="0" smtClean="0">
                <a:latin typeface="+mj-lt"/>
              </a:rPr>
              <a:t>djelatnosti.</a:t>
            </a:r>
            <a:endParaRPr lang="hr-HR" sz="2000" dirty="0">
              <a:latin typeface="+mj-lt"/>
            </a:endParaRPr>
          </a:p>
          <a:p>
            <a:pPr marL="0" indent="0" algn="just">
              <a:buNone/>
            </a:pPr>
            <a:endParaRPr lang="hr-HR" sz="2000" dirty="0" smtClean="0"/>
          </a:p>
          <a:p>
            <a:pPr marL="0" indent="0" algn="just">
              <a:buNone/>
            </a:pPr>
            <a:r>
              <a:rPr lang="hr-HR" sz="2000" i="1" dirty="0" smtClean="0"/>
              <a:t>Primjer: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hr-HR" sz="2000" i="1" dirty="0"/>
              <a:t>Pad putnika / posjetitelja u restoranu, toaletu , baru…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hr-HR" sz="2000" i="1" dirty="0" smtClean="0"/>
              <a:t>Ozljede posjetitelja  na pokretnim stepenicama</a:t>
            </a:r>
          </a:p>
          <a:p>
            <a:pPr algn="just">
              <a:buFont typeface="Courier New" panose="02070309020205020404" pitchFamily="49" charset="0"/>
              <a:buChar char="o"/>
            </a:pPr>
            <a:endParaRPr lang="hr-HR" sz="2000" i="1" dirty="0" smtClean="0"/>
          </a:p>
          <a:p>
            <a:pPr algn="just">
              <a:buFont typeface="Courier New" panose="02070309020205020404" pitchFamily="49" charset="0"/>
              <a:buChar char="o"/>
            </a:pPr>
            <a:endParaRPr lang="hr-HR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36683145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hr-HR" sz="3200" b="1" dirty="0" smtClean="0">
                <a:solidFill>
                  <a:srgbClr val="C00000"/>
                </a:solidFill>
              </a:rPr>
              <a:t/>
            </a:r>
            <a:br>
              <a:rPr lang="hr-HR" sz="3200" b="1" dirty="0" smtClean="0">
                <a:solidFill>
                  <a:srgbClr val="C00000"/>
                </a:solidFill>
              </a:rPr>
            </a:br>
            <a:r>
              <a:rPr lang="hr-HR" sz="3200" b="1" dirty="0" smtClean="0">
                <a:solidFill>
                  <a:srgbClr val="C00000"/>
                </a:solidFill>
              </a:rPr>
              <a:t>Pokriće šteta na zrakoplovu i opremi zrakoplova</a:t>
            </a:r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2700" i="1" dirty="0" smtClean="0"/>
              <a:t>Hungerkeeper’s liability </a:t>
            </a:r>
            <a:r>
              <a:rPr lang="hr-HR" sz="3200" dirty="0"/>
              <a:t/>
            </a:r>
            <a:br>
              <a:rPr lang="hr-HR" sz="3200" dirty="0"/>
            </a:b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hr-HR" sz="2400" dirty="0"/>
              <a:t>Gubitak ili oštećenje zrakoplova i opreme zrakoplova koja se </a:t>
            </a:r>
            <a:r>
              <a:rPr lang="hr-HR" sz="2400" b="1" dirty="0"/>
              <a:t>ne</a:t>
            </a:r>
            <a:r>
              <a:rPr lang="hr-HR" sz="2400" dirty="0"/>
              <a:t> nalazi u vlasništvu, najmu ili zakupu </a:t>
            </a:r>
            <a:r>
              <a:rPr lang="hr-HR" sz="2400" dirty="0" smtClean="0"/>
              <a:t>osiguranika, </a:t>
            </a:r>
            <a:r>
              <a:rPr lang="hr-HR" sz="2400" b="1" dirty="0"/>
              <a:t>dok se nalazi na tlu na skrbi, čuvanju ili pod nadzorom </a:t>
            </a:r>
            <a:r>
              <a:rPr lang="hr-HR" sz="2400" b="1" dirty="0" smtClean="0"/>
              <a:t>osiguranika / ZL </a:t>
            </a:r>
            <a:r>
              <a:rPr lang="hr-HR" sz="2400" b="1" dirty="0"/>
              <a:t>ili njegovih službenika odnosno dok oni njome rukuju ili je servisiraju ili održavaju</a:t>
            </a:r>
            <a:r>
              <a:rPr lang="hr-HR" sz="2400" b="1" dirty="0" smtClean="0"/>
              <a:t>.</a:t>
            </a:r>
          </a:p>
          <a:p>
            <a:pPr marL="0" indent="0" algn="just">
              <a:buNone/>
            </a:pPr>
            <a:endParaRPr lang="hr-HR" sz="2400" dirty="0"/>
          </a:p>
          <a:p>
            <a:pPr marL="0" indent="0" algn="just">
              <a:buNone/>
            </a:pPr>
            <a:r>
              <a:rPr lang="hr-HR" sz="2000" i="1" dirty="0" smtClean="0"/>
              <a:t>Primjer:</a:t>
            </a:r>
            <a:endParaRPr lang="hr-HR" sz="2000" i="1" dirty="0"/>
          </a:p>
          <a:p>
            <a:pPr>
              <a:buFont typeface="Courier New" panose="02070309020205020404" pitchFamily="49" charset="0"/>
              <a:buChar char="o"/>
            </a:pPr>
            <a:r>
              <a:rPr lang="hr-HR" sz="2000" i="1" dirty="0" smtClean="0"/>
              <a:t>Oštećenje zrakoplova  koji se nalazi na čuvanju u hangaru uslijed požara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sz="2000" i="1" dirty="0" smtClean="0"/>
              <a:t>Oštećenja zrakoplova uslijed udara zemaljske opreme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r-HR" sz="2000" i="1" dirty="0" smtClean="0"/>
              <a:t>Oštećenje zrakoplova uslijed vandalizma</a:t>
            </a:r>
            <a:endParaRPr lang="hr-HR" sz="2000" i="1" dirty="0"/>
          </a:p>
        </p:txBody>
      </p:sp>
    </p:spTree>
    <p:extLst>
      <p:ext uri="{BB962C8B-B14F-4D97-AF65-F5344CB8AC3E}">
        <p14:creationId xmlns:p14="http://schemas.microsoft.com/office/powerpoint/2010/main" val="197465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</a:rPr>
              <a:t>RIZICI &amp; ŠTETE</a:t>
            </a:r>
            <a:endParaRPr lang="hr-HR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5601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hr-HR" sz="2700" dirty="0" smtClean="0"/>
              <a:t/>
            </a:r>
            <a:br>
              <a:rPr lang="hr-HR" sz="2700" dirty="0" smtClean="0"/>
            </a:br>
            <a:r>
              <a:rPr lang="hr-HR" sz="2700" dirty="0"/>
              <a:t/>
            </a:r>
            <a:br>
              <a:rPr lang="hr-HR" sz="2700" dirty="0"/>
            </a:br>
            <a:r>
              <a:rPr lang="hr-HR" sz="3100" b="1" dirty="0" smtClean="0">
                <a:solidFill>
                  <a:srgbClr val="C00000"/>
                </a:solidFill>
              </a:rPr>
              <a:t>Štete iz produktne odgovornosti i izvršenih operacija</a:t>
            </a:r>
            <a:r>
              <a:rPr lang="hr-HR" sz="2700" dirty="0" smtClean="0"/>
              <a:t/>
            </a:r>
            <a:br>
              <a:rPr lang="hr-HR" sz="2700" dirty="0" smtClean="0"/>
            </a:br>
            <a:r>
              <a:rPr lang="en-GB" sz="2700" i="1" dirty="0" smtClean="0"/>
              <a:t>Products and completed operation liability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hr-HR" sz="2400" dirty="0"/>
              <a:t>Tjelesna ozljeda ili materijalna šteta koja proizlazi iz posjedovanja, uporabe, potrošnje ili rukovanja bilo kakvom robom i proizvodima koje proizvodi, gradi, preinačuje, popravlja, servisira, obrađuje, prodaje, isporučuje ili distribuira osiguranik ili njegovi zaposlenici, ali samo s obzirom na robu i proizvode koji su dio zrakoplova ili se koriste zajedno sa zrakoplovom i samo nakon što su ta roba i proizvodi prestali biti u posjedu odnosno pod nadzorom osiguranika</a:t>
            </a:r>
            <a:r>
              <a:rPr lang="hr-HR" sz="2400" dirty="0" smtClean="0"/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hr-HR" sz="2400" dirty="0"/>
          </a:p>
          <a:p>
            <a:pPr marL="0" indent="0" algn="just">
              <a:buNone/>
            </a:pPr>
            <a:r>
              <a:rPr lang="hr-HR" sz="2000" i="1" dirty="0" smtClean="0"/>
              <a:t> Primjer: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hr-HR" sz="2000" i="1" dirty="0" smtClean="0"/>
              <a:t>Pad zrakoplova nakon opskrbe gorivom koja je u nadležnosti operatora ZL</a:t>
            </a:r>
            <a:endParaRPr lang="hr-HR" sz="2000" i="1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652629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</a:rPr>
              <a:t>Osnovna isključenja standardne police</a:t>
            </a:r>
            <a:endParaRPr lang="hr-HR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hr-HR" sz="2400" dirty="0" smtClean="0"/>
              <a:t>Odgovornost prema vlastitim djelatnicama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400" dirty="0" smtClean="0"/>
              <a:t>Ugovorna odgovornost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400" dirty="0" smtClean="0"/>
              <a:t>Odgovornost direktora i članova uprave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400" dirty="0" smtClean="0"/>
              <a:t>Cyber odgovornost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400" dirty="0" smtClean="0"/>
              <a:t>Prekid poslovanja</a:t>
            </a:r>
            <a:endParaRPr lang="hr-HR" sz="2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400" dirty="0" smtClean="0"/>
              <a:t>Buka i polucija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400" dirty="0" smtClean="0"/>
              <a:t>Radioaktivna kontaminacija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400" dirty="0" smtClean="0"/>
              <a:t>Terorizam</a:t>
            </a:r>
          </a:p>
          <a:p>
            <a:pPr marL="0" indent="0">
              <a:buNone/>
            </a:pP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27491759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</a:rPr>
              <a:t>Čimbenici koji utječu na visinu limita osiguranja</a:t>
            </a:r>
            <a:endParaRPr lang="hr-HR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 smtClean="0"/>
              <a:t>Ukupni promet putnika</a:t>
            </a:r>
          </a:p>
          <a:p>
            <a:r>
              <a:rPr lang="hr-HR" sz="2400" dirty="0" smtClean="0"/>
              <a:t>Volumen carga</a:t>
            </a:r>
          </a:p>
          <a:p>
            <a:r>
              <a:rPr lang="hr-HR" sz="2400" dirty="0" smtClean="0"/>
              <a:t>Vrste i vrijednosti zrakoplova koji koriste ZL</a:t>
            </a:r>
          </a:p>
          <a:p>
            <a:r>
              <a:rPr lang="hr-HR" sz="2400" dirty="0" smtClean="0"/>
              <a:t>Hangari i skladišta na ZL</a:t>
            </a:r>
          </a:p>
          <a:p>
            <a:r>
              <a:rPr lang="hr-HR" sz="2400" dirty="0" smtClean="0"/>
              <a:t>Opseg odgovornosti operatora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  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346089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</a:rPr>
              <a:t>Parametri  za evaluaciju rizika- osiguratelj</a:t>
            </a:r>
            <a:endParaRPr lang="hr-HR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r-HR" sz="2400" dirty="0" smtClean="0"/>
              <a:t>Financijski pokazatelji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 smtClean="0"/>
              <a:t>Promet putnika na godišnjoj razini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 smtClean="0"/>
              <a:t>Promet zrakoplova / Vrijednosti zrakoplova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 smtClean="0"/>
              <a:t>Usluge (kontrola leta, hangar, opskrba gorivom, screening prtljage/ carga, prijevoz putnika….)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 smtClean="0"/>
              <a:t>Koncesionari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/>
              <a:t>S</a:t>
            </a:r>
            <a:r>
              <a:rPr lang="hr-HR" sz="2400" dirty="0" smtClean="0"/>
              <a:t>igurnost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 smtClean="0"/>
              <a:t>Plan za upravljanje kriznim situacijama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 smtClean="0"/>
              <a:t>Povijest šteta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1876898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420888"/>
            <a:ext cx="8229600" cy="1143000"/>
          </a:xfrm>
        </p:spPr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</a:rPr>
              <a:t>OBRADA ŠTETA IZ OSIGURANJA OD ODGOVORNOSTI</a:t>
            </a:r>
            <a:endParaRPr lang="hr-HR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5574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</a:rPr>
              <a:t>Odgovornost osiguratelja</a:t>
            </a:r>
            <a:endParaRPr lang="hr-HR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hr-HR" sz="2400" dirty="0" smtClean="0"/>
              <a:t>U slučaju osiguranja od odgovornosti osiguratelj odgovara za štetu nastalu osiguranim slučajem </a:t>
            </a:r>
            <a:r>
              <a:rPr lang="hr-HR" sz="2400" b="1" dirty="0" smtClean="0"/>
              <a:t>samo ako treća oštećena osoba zahtijeva njezinu isplatu </a:t>
            </a:r>
            <a:r>
              <a:rPr lang="hr-HR" sz="2400" dirty="0" smtClean="0"/>
              <a:t>(čl.964. st.1.ZOO)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hr-HR" sz="2400" b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400" dirty="0" smtClean="0"/>
              <a:t>Osiguratelj snosi,  u granicama iznosa osiguranja, </a:t>
            </a:r>
            <a:r>
              <a:rPr lang="hr-HR" sz="2400" b="1" dirty="0" smtClean="0"/>
              <a:t>troškove spora i druge opravdane troškove</a:t>
            </a:r>
            <a:r>
              <a:rPr lang="hr-HR" sz="2400" dirty="0" smtClean="0"/>
              <a:t> radi utvrđivanja osiguranikove odgovornosti (čl.964.st.2)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hr-HR" sz="2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400" dirty="0" smtClean="0"/>
              <a:t>Iz osiguranja se naknađuju i </a:t>
            </a:r>
            <a:r>
              <a:rPr lang="hr-HR" sz="2400" b="1" dirty="0" smtClean="0"/>
              <a:t>troškovi mjera </a:t>
            </a:r>
            <a:r>
              <a:rPr lang="hr-HR" sz="2400" dirty="0" smtClean="0"/>
              <a:t>poduzetih na zahtjev osiguratelja ili u sporazumu s njim, </a:t>
            </a:r>
            <a:r>
              <a:rPr lang="hr-HR" sz="2400" b="1" dirty="0" smtClean="0"/>
              <a:t>radi zaštite od neopravdanih i pretjeranih zahtjeva trećih osoba </a:t>
            </a:r>
            <a:r>
              <a:rPr lang="hr-HR" sz="2400" dirty="0" smtClean="0"/>
              <a:t>(čl.964.st.3.)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hr-HR" sz="2400" b="1" dirty="0"/>
          </a:p>
        </p:txBody>
      </p:sp>
    </p:spTree>
    <p:extLst>
      <p:ext uri="{BB962C8B-B14F-4D97-AF65-F5344CB8AC3E}">
        <p14:creationId xmlns:p14="http://schemas.microsoft.com/office/powerpoint/2010/main" val="28512457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</a:rPr>
              <a:t>Odgovornost operatera ZL</a:t>
            </a:r>
            <a:endParaRPr lang="hr-HR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hr-HR" altLang="sr-Latn-RS" sz="2400" dirty="0" smtClean="0"/>
              <a:t>Ako se </a:t>
            </a:r>
            <a:r>
              <a:rPr lang="hr-HR" altLang="sr-Latn-RS" sz="2400" dirty="0"/>
              <a:t>iz okolnosti štete ili podnesene dokumentacije ne može sa sigurnošću utvrditi odgovornost zračne luke za štetu ili njezinu visinu, sukladno osigurateljevoj uputi osiguranik će poduzeti određene pravne i druge radnje radi zaštite od pretjeranih odštetnih zahtjeva </a:t>
            </a:r>
            <a:endParaRPr lang="hr-HR" altLang="sr-Latn-RS" sz="2400" dirty="0" smtClean="0"/>
          </a:p>
          <a:p>
            <a:pPr marL="0" indent="0" algn="just">
              <a:lnSpc>
                <a:spcPct val="90000"/>
              </a:lnSpc>
              <a:buNone/>
            </a:pPr>
            <a:endParaRPr lang="hr-HR" altLang="sr-Latn-RS" sz="2400" dirty="0"/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hr-HR" altLang="sr-Latn-RS" sz="2400" dirty="0"/>
              <a:t>Zračna luka nije ovlaštena priznati svoju odgovornost </a:t>
            </a:r>
            <a:r>
              <a:rPr lang="hr-HR" altLang="sr-Latn-RS" sz="2400" dirty="0" smtClean="0"/>
              <a:t>niti sklopiti </a:t>
            </a:r>
            <a:r>
              <a:rPr lang="hr-HR" altLang="sr-Latn-RS" sz="2400" dirty="0"/>
              <a:t>ugovor o nagodbi s </a:t>
            </a:r>
            <a:r>
              <a:rPr lang="hr-HR" altLang="sr-Latn-RS" sz="2400" dirty="0" smtClean="0"/>
              <a:t>oštećenom osobom  </a:t>
            </a:r>
            <a:r>
              <a:rPr lang="hr-HR" altLang="sr-Latn-RS" sz="2400" dirty="0"/>
              <a:t>bez suglasnosti </a:t>
            </a:r>
            <a:r>
              <a:rPr lang="hr-HR" altLang="sr-Latn-RS" sz="2400" dirty="0" smtClean="0"/>
              <a:t>osiguratelja</a:t>
            </a:r>
          </a:p>
          <a:p>
            <a:pPr marL="0" indent="0" algn="just">
              <a:lnSpc>
                <a:spcPct val="90000"/>
              </a:lnSpc>
              <a:buNone/>
            </a:pPr>
            <a:endParaRPr lang="en-US" altLang="sr-Latn-RS" sz="2000" i="1" dirty="0"/>
          </a:p>
          <a:p>
            <a:pPr marL="0" indent="0">
              <a:buNone/>
            </a:pPr>
            <a:r>
              <a:rPr lang="hr-HR" sz="2000" i="1" dirty="0" smtClean="0"/>
              <a:t>    Što ako ZL prizna svoju odgovornost za štetu bez suglasnosti osiguratelja?</a:t>
            </a:r>
            <a:endParaRPr lang="hr-HR" sz="2000" i="1" dirty="0"/>
          </a:p>
        </p:txBody>
      </p:sp>
    </p:spTree>
    <p:extLst>
      <p:ext uri="{BB962C8B-B14F-4D97-AF65-F5344CB8AC3E}">
        <p14:creationId xmlns:p14="http://schemas.microsoft.com/office/powerpoint/2010/main" val="23287247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</a:rPr>
              <a:t>Tko se može javiti u ulozi oštećene osobe?</a:t>
            </a:r>
            <a:endParaRPr lang="hr-HR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hr-HR" altLang="sr-Latn-RS" sz="2400" dirty="0" smtClean="0"/>
              <a:t>Zračni prijevoznik / vlasnik zrakoplova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altLang="sr-Latn-RS" sz="2400" dirty="0" smtClean="0"/>
              <a:t>Putnik / posjetitelj / </a:t>
            </a:r>
            <a:r>
              <a:rPr lang="hr-HR" altLang="sr-Latn-RS" sz="2400" dirty="0"/>
              <a:t>t</a:t>
            </a:r>
            <a:r>
              <a:rPr lang="hr-HR" altLang="sr-Latn-RS" sz="2400" dirty="0" smtClean="0"/>
              <a:t>reća osoba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altLang="sr-Latn-RS" sz="2400" dirty="0" smtClean="0"/>
              <a:t>Osoba koja ima interes na robi /cargo</a:t>
            </a:r>
            <a:endParaRPr lang="hr-HR" altLang="sr-Latn-RS" sz="2400" dirty="0"/>
          </a:p>
          <a:p>
            <a:pPr marL="0" indent="0">
              <a:lnSpc>
                <a:spcPct val="90000"/>
              </a:lnSpc>
              <a:buNone/>
            </a:pPr>
            <a:endParaRPr lang="hr-HR" altLang="sr-Latn-RS" sz="24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hr-HR" altLang="sr-Latn-RS" sz="2400" dirty="0" smtClean="0"/>
              <a:t>Za </a:t>
            </a:r>
            <a:r>
              <a:rPr lang="hr-HR" altLang="sr-Latn-RS" sz="2400" dirty="0"/>
              <a:t>štete koje su </a:t>
            </a:r>
            <a:r>
              <a:rPr lang="hr-HR" altLang="sr-Latn-RS" sz="2400" dirty="0" smtClean="0"/>
              <a:t>posljedica smrti ili osobito teškog invaliditeta:</a:t>
            </a:r>
            <a:endParaRPr lang="hr-HR" altLang="sr-Latn-RS" sz="24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hr-HR" altLang="sr-Latn-RS" sz="2400" dirty="0"/>
              <a:t>Bračni drug, djeca, </a:t>
            </a:r>
            <a:r>
              <a:rPr lang="hr-HR" altLang="sr-Latn-RS" sz="2400" dirty="0" smtClean="0"/>
              <a:t>roditelji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hr-HR" altLang="sr-Latn-RS" sz="2400" dirty="0" smtClean="0"/>
              <a:t>Bake</a:t>
            </a:r>
            <a:r>
              <a:rPr lang="hr-HR" altLang="sr-Latn-RS" sz="2400" dirty="0"/>
              <a:t>, </a:t>
            </a:r>
            <a:r>
              <a:rPr lang="hr-HR" altLang="sr-Latn-RS" sz="2400" dirty="0" smtClean="0"/>
              <a:t>djedovi, </a:t>
            </a:r>
            <a:r>
              <a:rPr lang="hr-HR" altLang="sr-Latn-RS" sz="2400" dirty="0"/>
              <a:t>unučad, braća, sestre te izvanbračni </a:t>
            </a:r>
            <a:r>
              <a:rPr lang="hr-HR" altLang="sr-Latn-RS" sz="2400" dirty="0" smtClean="0"/>
              <a:t>partner</a:t>
            </a:r>
            <a:endParaRPr lang="hr-HR" altLang="sr-Latn-RS" sz="2400" i="1" dirty="0"/>
          </a:p>
          <a:p>
            <a:pPr marL="0" indent="0">
              <a:buNone/>
            </a:pPr>
            <a:endParaRPr lang="hr-HR" altLang="sr-Latn-RS" sz="2400" i="1" dirty="0" smtClean="0"/>
          </a:p>
          <a:p>
            <a:pPr marL="0" indent="0">
              <a:buNone/>
            </a:pPr>
            <a:r>
              <a:rPr lang="hr-HR" altLang="sr-Latn-RS" sz="2400" i="1" dirty="0" smtClean="0"/>
              <a:t>Neposredni </a:t>
            </a:r>
            <a:r>
              <a:rPr lang="hr-HR" altLang="sr-Latn-RS" sz="2400" i="1" dirty="0"/>
              <a:t>zahtjev osiguratelju / actio directa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613840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</a:rPr>
              <a:t>Šteta</a:t>
            </a:r>
            <a:endParaRPr lang="hr-HR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hr-HR" altLang="sr-Latn-RS" sz="2400" dirty="0" smtClean="0"/>
              <a:t>Šteta je </a:t>
            </a:r>
            <a:r>
              <a:rPr lang="hr-HR" altLang="sr-Latn-RS" sz="2400" b="1" dirty="0" smtClean="0"/>
              <a:t>umanjenje </a:t>
            </a:r>
            <a:r>
              <a:rPr lang="hr-HR" altLang="sr-Latn-RS" sz="2400" b="1" dirty="0"/>
              <a:t>nečije imovine</a:t>
            </a:r>
            <a:r>
              <a:rPr lang="hr-HR" altLang="sr-Latn-RS" sz="2400" dirty="0"/>
              <a:t> </a:t>
            </a:r>
            <a:r>
              <a:rPr lang="hr-HR" altLang="sr-Latn-RS" sz="2400" dirty="0" smtClean="0"/>
              <a:t>(obična šteta), </a:t>
            </a:r>
            <a:r>
              <a:rPr lang="hr-HR" altLang="sr-Latn-RS" sz="2400" b="1" dirty="0" smtClean="0"/>
              <a:t>sprečavanje </a:t>
            </a:r>
            <a:r>
              <a:rPr lang="hr-HR" altLang="sr-Latn-RS" sz="2400" b="1" dirty="0"/>
              <a:t>njezina </a:t>
            </a:r>
            <a:r>
              <a:rPr lang="hr-HR" altLang="sr-Latn-RS" sz="2400" b="1" dirty="0" smtClean="0"/>
              <a:t>povećanja</a:t>
            </a:r>
            <a:r>
              <a:rPr lang="hr-HR" altLang="sr-Latn-RS" sz="2400" dirty="0" smtClean="0"/>
              <a:t> (izmakla korist) </a:t>
            </a:r>
            <a:r>
              <a:rPr lang="hr-HR" altLang="sr-Latn-RS" sz="2400" dirty="0"/>
              <a:t>i </a:t>
            </a:r>
            <a:r>
              <a:rPr lang="hr-HR" altLang="sr-Latn-RS" sz="2400" b="1" dirty="0" smtClean="0"/>
              <a:t>povreda </a:t>
            </a:r>
            <a:r>
              <a:rPr lang="hr-HR" altLang="sr-Latn-RS" sz="2400" b="1" dirty="0"/>
              <a:t>prava osobnost</a:t>
            </a:r>
            <a:r>
              <a:rPr lang="hr-HR" altLang="sr-Latn-RS" sz="2400" dirty="0"/>
              <a:t>i </a:t>
            </a:r>
            <a:r>
              <a:rPr lang="hr-HR" altLang="sr-Latn-RS" sz="2400" dirty="0" smtClean="0"/>
              <a:t> (neimovinska šteta) / ZOO čl.1046.</a:t>
            </a:r>
          </a:p>
          <a:p>
            <a:pPr marL="0" indent="0" algn="just">
              <a:lnSpc>
                <a:spcPct val="90000"/>
              </a:lnSpc>
              <a:buNone/>
            </a:pPr>
            <a:endParaRPr lang="hr-HR" altLang="sr-Latn-RS" sz="2400" dirty="0"/>
          </a:p>
          <a:p>
            <a:pPr marL="0" indent="0" algn="just">
              <a:lnSpc>
                <a:spcPct val="90000"/>
              </a:lnSpc>
              <a:buNone/>
            </a:pPr>
            <a:r>
              <a:rPr lang="hr-HR" altLang="sr-Latn-RS" sz="2400" b="1" dirty="0" smtClean="0"/>
              <a:t>Oblici popravljanja štete</a:t>
            </a:r>
            <a:r>
              <a:rPr lang="hr-HR" altLang="sr-Latn-RS" sz="2400" dirty="0" smtClean="0"/>
              <a:t>:</a:t>
            </a:r>
          </a:p>
          <a:p>
            <a:pPr marL="609600" indent="-609600">
              <a:buFontTx/>
              <a:buAutoNum type="arabicPeriod"/>
            </a:pPr>
            <a:r>
              <a:rPr lang="hr-HR" altLang="sr-Latn-RS" sz="2400" dirty="0"/>
              <a:t>Naturalna restitucija</a:t>
            </a:r>
          </a:p>
          <a:p>
            <a:pPr marL="609600" indent="-609600">
              <a:buFontTx/>
              <a:buAutoNum type="arabicPeriod"/>
            </a:pPr>
            <a:r>
              <a:rPr lang="hr-HR" altLang="sr-Latn-RS" sz="2400" dirty="0"/>
              <a:t>Naknade štete</a:t>
            </a:r>
          </a:p>
          <a:p>
            <a:pPr marL="609600" indent="-609600">
              <a:buFontTx/>
              <a:buAutoNum type="arabicPeriod"/>
            </a:pPr>
            <a:r>
              <a:rPr lang="hr-HR" altLang="sr-Latn-RS" sz="2400" dirty="0"/>
              <a:t>S</a:t>
            </a:r>
            <a:r>
              <a:rPr lang="hr-HR" altLang="sr-Latn-RS" sz="2400" dirty="0" smtClean="0"/>
              <a:t>atisfakcija</a:t>
            </a:r>
            <a:endParaRPr lang="en-US" altLang="sr-Latn-RS" sz="2400" dirty="0"/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hr-HR" altLang="sr-Latn-RS" sz="2400" dirty="0" smtClean="0"/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hr-HR" altLang="sr-Latn-RS" sz="2400" dirty="0"/>
          </a:p>
          <a:p>
            <a:pPr>
              <a:buFont typeface="Wingdings" panose="05000000000000000000" pitchFamily="2" charset="2"/>
              <a:buChar char="Ø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9432580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</a:rPr>
              <a:t>Odštetni zahtjevi iz osiguranja od odgovornosti</a:t>
            </a:r>
            <a:endParaRPr lang="hr-HR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dirty="0" smtClean="0"/>
              <a:t>Najčešći su odštetni zahtjevi u odnosu na:</a:t>
            </a:r>
          </a:p>
          <a:p>
            <a:pPr marL="0" indent="0">
              <a:buNone/>
            </a:pPr>
            <a:endParaRPr lang="hr-HR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hr-HR" sz="2400" dirty="0" smtClean="0"/>
              <a:t>imovinsku štetu prouzročenu trećim osobama</a:t>
            </a:r>
          </a:p>
          <a:p>
            <a:pPr marL="0" indent="0">
              <a:buNone/>
            </a:pPr>
            <a:r>
              <a:rPr lang="hr-HR" sz="2400" dirty="0" smtClean="0"/>
              <a:t>       (npr. udar pokretnih stepenica u zrakoplov)</a:t>
            </a:r>
          </a:p>
          <a:p>
            <a:pPr marL="514350" indent="-514350">
              <a:buAutoNum type="arabicPeriod" startAt="2"/>
            </a:pPr>
            <a:r>
              <a:rPr lang="hr-HR" sz="2400" dirty="0" smtClean="0"/>
              <a:t>tjelesne ozljede putnika</a:t>
            </a:r>
          </a:p>
          <a:p>
            <a:pPr marL="0" indent="0">
              <a:buNone/>
            </a:pPr>
            <a:r>
              <a:rPr lang="hr-HR" sz="2400" dirty="0" smtClean="0"/>
              <a:t>       (npr. ozljeda putnika na terminalu uslijed pada)</a:t>
            </a:r>
            <a:endParaRPr lang="hr-HR" sz="2400" dirty="0"/>
          </a:p>
          <a:p>
            <a:pPr marL="514350" indent="-514350">
              <a:buAutoNum type="arabicPeriod" startAt="3"/>
            </a:pPr>
            <a:r>
              <a:rPr lang="hr-HR" sz="2400" dirty="0" smtClean="0"/>
              <a:t>putničku prtljagu i </a:t>
            </a:r>
            <a:r>
              <a:rPr lang="hr-HR" sz="2400" dirty="0" err="1" smtClean="0"/>
              <a:t>cargo</a:t>
            </a:r>
            <a:endParaRPr lang="hr-HR" sz="2400" dirty="0" smtClean="0"/>
          </a:p>
          <a:p>
            <a:pPr marL="0" indent="0">
              <a:buNone/>
            </a:pPr>
            <a:r>
              <a:rPr lang="hr-HR" sz="2400" dirty="0"/>
              <a:t> </a:t>
            </a:r>
            <a:r>
              <a:rPr lang="hr-HR" sz="2400" dirty="0" smtClean="0"/>
              <a:t>      </a:t>
            </a:r>
            <a:r>
              <a:rPr lang="hr-HR" sz="2400" dirty="0"/>
              <a:t>(</a:t>
            </a:r>
            <a:r>
              <a:rPr lang="hr-HR" sz="2400" dirty="0" smtClean="0"/>
              <a:t>npr. oštećenje cargo uslijed manipulacije)</a:t>
            </a:r>
            <a:endParaRPr lang="hr-HR" sz="2400" dirty="0"/>
          </a:p>
          <a:p>
            <a:pPr marL="0" indent="0">
              <a:buNone/>
            </a:pP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1836479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</a:rPr>
              <a:t>Zračna luka</a:t>
            </a:r>
            <a:endParaRPr lang="hr-HR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sz="2400" b="1" dirty="0" smtClean="0"/>
              <a:t>Zračna luka </a:t>
            </a:r>
            <a:r>
              <a:rPr lang="hr-HR" sz="2400" dirty="0" smtClean="0"/>
              <a:t>je prostor otvoren za javni zračni promet, a čine je određena područja s operativnim površinama, objektima, uređajima, postrojenjima, instalacijama namijenjenim za kretanje, uzlijetanje, slijetanje i boravak zrakoplova, prihvat i otpremu zrakoplova, putnika, prtljage, robe, stvari i pošte (ZZL, NN 19/98, 14/11, 78/15).</a:t>
            </a:r>
          </a:p>
          <a:p>
            <a:pPr marL="0" indent="0" algn="just">
              <a:buNone/>
            </a:pPr>
            <a:endParaRPr lang="hr-HR" sz="2400" dirty="0"/>
          </a:p>
          <a:p>
            <a:pPr marL="0" indent="0" algn="just">
              <a:buNone/>
            </a:pPr>
            <a:r>
              <a:rPr lang="hr-HR" sz="2400" i="1" dirty="0" smtClean="0"/>
              <a:t>Tko može obavljati zemaljske usluge na zračnoj luci?</a:t>
            </a:r>
            <a:endParaRPr lang="hr-HR" sz="2400" i="1" dirty="0"/>
          </a:p>
        </p:txBody>
      </p:sp>
    </p:spTree>
    <p:extLst>
      <p:ext uri="{BB962C8B-B14F-4D97-AF65-F5344CB8AC3E}">
        <p14:creationId xmlns:p14="http://schemas.microsoft.com/office/powerpoint/2010/main" val="3405706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</a:rPr>
              <a:t>Odštetni zahtjevi – štete na zrakoplovu</a:t>
            </a:r>
            <a:endParaRPr lang="hr-HR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altLang="sr-Latn-RS" sz="2400" dirty="0" smtClean="0"/>
              <a:t>Imovinske </a:t>
            </a:r>
            <a:r>
              <a:rPr lang="hr-HR" altLang="sr-Latn-RS" sz="2400" dirty="0"/>
              <a:t>š</a:t>
            </a:r>
            <a:r>
              <a:rPr lang="hr-HR" altLang="sr-Latn-RS" sz="2400" dirty="0" smtClean="0"/>
              <a:t>tete </a:t>
            </a:r>
            <a:r>
              <a:rPr lang="hr-HR" altLang="sr-Latn-RS" sz="2400" dirty="0"/>
              <a:t>na zrakoplovu </a:t>
            </a:r>
            <a:r>
              <a:rPr lang="hr-HR" altLang="sr-Latn-RS" sz="2400" dirty="0" smtClean="0"/>
              <a:t>prouzročene prilikom obavljanja </a:t>
            </a:r>
            <a:r>
              <a:rPr lang="hr-HR" altLang="sr-Latn-RS" sz="2400" dirty="0"/>
              <a:t>usluga i prihvata i otpreme od strane zračne luke i /ili pružanja usluga boravka i čuvanja zrakoplova</a:t>
            </a:r>
          </a:p>
          <a:p>
            <a:pPr marL="0" indent="0">
              <a:buNone/>
            </a:pPr>
            <a:endParaRPr lang="hr-HR" altLang="sr-Latn-RS" sz="2400" dirty="0" smtClean="0"/>
          </a:p>
          <a:p>
            <a:pPr marL="0" indent="0">
              <a:buNone/>
            </a:pPr>
            <a:r>
              <a:rPr lang="hr-HR" altLang="sr-Latn-RS" sz="2400" dirty="0" smtClean="0"/>
              <a:t>Imovinske štete:</a:t>
            </a:r>
            <a:endParaRPr lang="hr-HR" altLang="sr-Latn-RS" sz="2400" dirty="0"/>
          </a:p>
          <a:p>
            <a:pPr marL="609600" indent="-609600">
              <a:buFontTx/>
              <a:buAutoNum type="alphaLcParenR"/>
            </a:pPr>
            <a:r>
              <a:rPr lang="hr-HR" altLang="sr-Latn-RS" sz="2400" dirty="0"/>
              <a:t>Pozitivne štete </a:t>
            </a:r>
            <a:r>
              <a:rPr lang="hr-HR" altLang="sr-Latn-RS" sz="2400" dirty="0" smtClean="0"/>
              <a:t>(obična šteta)</a:t>
            </a:r>
            <a:endParaRPr lang="hr-HR" altLang="sr-Latn-RS" sz="2400" dirty="0"/>
          </a:p>
          <a:p>
            <a:pPr marL="609600" indent="-609600">
              <a:buFontTx/>
              <a:buAutoNum type="alphaLcParenR"/>
            </a:pPr>
            <a:r>
              <a:rPr lang="hr-HR" altLang="sr-Latn-RS" sz="2400" dirty="0"/>
              <a:t>Negativne štete </a:t>
            </a:r>
            <a:r>
              <a:rPr lang="hr-HR" altLang="sr-Latn-RS" sz="2400" dirty="0" smtClean="0"/>
              <a:t>(izmakla korist)</a:t>
            </a:r>
          </a:p>
          <a:p>
            <a:pPr marL="0" indent="0">
              <a:buNone/>
            </a:pPr>
            <a:endParaRPr lang="hr-HR" altLang="sr-Latn-RS" sz="2400" dirty="0"/>
          </a:p>
          <a:p>
            <a:pPr marL="0" indent="0">
              <a:buNone/>
            </a:pPr>
            <a:r>
              <a:rPr lang="hr-HR" altLang="sr-Latn-RS" sz="2400" dirty="0" smtClean="0"/>
              <a:t>Pozitivne štete  / Restitucija </a:t>
            </a:r>
            <a:r>
              <a:rPr lang="hr-HR" altLang="sr-Latn-RS" sz="2400" dirty="0"/>
              <a:t>u obliku troškova </a:t>
            </a:r>
            <a:r>
              <a:rPr lang="hr-HR" altLang="sr-Latn-RS" sz="2400" dirty="0" smtClean="0"/>
              <a:t>(redoviti </a:t>
            </a:r>
            <a:r>
              <a:rPr lang="hr-HR" altLang="sr-Latn-RS" sz="2400" dirty="0"/>
              <a:t>oblik sanacije </a:t>
            </a:r>
            <a:r>
              <a:rPr lang="hr-HR" altLang="sr-Latn-RS" sz="2400" dirty="0" smtClean="0"/>
              <a:t>štete na </a:t>
            </a:r>
            <a:r>
              <a:rPr lang="hr-HR" altLang="sr-Latn-RS" sz="2400" dirty="0"/>
              <a:t>zrakoplovu )</a:t>
            </a:r>
            <a:endParaRPr lang="en-US" altLang="sr-Latn-RS" sz="2400" dirty="0"/>
          </a:p>
          <a:p>
            <a:pPr marL="0" indent="0">
              <a:buNone/>
            </a:pPr>
            <a:endParaRPr lang="hr-HR" altLang="sr-Latn-RS" sz="2400" dirty="0"/>
          </a:p>
          <a:p>
            <a:pPr marL="0" indent="0">
              <a:buNone/>
            </a:pP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370410632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</a:rPr>
              <a:t>Odštetni zahtjevi – štete na zrakoplovu</a:t>
            </a:r>
            <a:endParaRPr lang="hr-HR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hr-HR" altLang="sr-Latn-RS" sz="2400" dirty="0" smtClean="0"/>
              <a:t>Posljedične štete:</a:t>
            </a:r>
          </a:p>
          <a:p>
            <a:pPr marL="0" indent="0" algn="just">
              <a:lnSpc>
                <a:spcPct val="80000"/>
              </a:lnSpc>
              <a:buNone/>
            </a:pPr>
            <a:endParaRPr lang="hr-HR" altLang="sr-Latn-RS" sz="24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r-HR" altLang="sr-Latn-RS" sz="2400" dirty="0"/>
              <a:t>troškovi preusmjeravanja </a:t>
            </a:r>
            <a:r>
              <a:rPr lang="hr-HR" altLang="sr-Latn-RS" sz="2400" dirty="0" smtClean="0"/>
              <a:t>putnika</a:t>
            </a:r>
            <a:endParaRPr lang="hr-HR" altLang="sr-Latn-RS" sz="24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r-HR" altLang="sr-Latn-RS" sz="2400" dirty="0"/>
              <a:t>troškovi smještaja </a:t>
            </a:r>
            <a:r>
              <a:rPr lang="hr-HR" altLang="sr-Latn-RS" sz="2400" dirty="0" smtClean="0"/>
              <a:t>putnika</a:t>
            </a:r>
            <a:endParaRPr lang="hr-HR" altLang="sr-Latn-RS" sz="24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r-HR" altLang="sr-Latn-RS" sz="2400" dirty="0"/>
              <a:t>t</a:t>
            </a:r>
            <a:r>
              <a:rPr lang="hr-HR" altLang="sr-Latn-RS" sz="2400" dirty="0" smtClean="0"/>
              <a:t>roškovi osvježenja</a:t>
            </a:r>
            <a:r>
              <a:rPr lang="hr-HR" altLang="sr-Latn-RS" sz="2400" dirty="0"/>
              <a:t>, hrane i </a:t>
            </a:r>
            <a:r>
              <a:rPr lang="hr-HR" altLang="sr-Latn-RS" sz="2400" dirty="0" smtClean="0"/>
              <a:t>dr. </a:t>
            </a:r>
            <a:endParaRPr lang="hr-HR" altLang="sr-Latn-RS" sz="24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r-HR" altLang="sr-Latn-RS" sz="2400" dirty="0"/>
              <a:t>gubitak </a:t>
            </a:r>
            <a:r>
              <a:rPr lang="hr-HR" altLang="sr-Latn-RS" sz="2400" dirty="0" smtClean="0"/>
              <a:t>prihoda</a:t>
            </a:r>
            <a:endParaRPr lang="hr-HR" altLang="sr-Latn-RS" sz="24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r-HR" altLang="sr-Latn-RS" sz="2400" dirty="0"/>
              <a:t>troškovi zamjene zrakoplova ili </a:t>
            </a:r>
            <a:r>
              <a:rPr lang="hr-HR" altLang="sr-Latn-RS" sz="2400" dirty="0" smtClean="0"/>
              <a:t>motora </a:t>
            </a:r>
            <a:endParaRPr lang="hr-HR" altLang="sr-Latn-RS" sz="24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r-HR" altLang="sr-Latn-RS" sz="2400" dirty="0"/>
              <a:t>troškovi inspekcijskog </a:t>
            </a:r>
            <a:r>
              <a:rPr lang="hr-HR" altLang="sr-Latn-RS" sz="2400" dirty="0" smtClean="0"/>
              <a:t>pregleda</a:t>
            </a:r>
            <a:endParaRPr lang="hr-HR" altLang="sr-Latn-RS" sz="24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r-HR" altLang="sr-Latn-RS" sz="2400" dirty="0"/>
              <a:t>troškovi za dodatne usluge zračne </a:t>
            </a:r>
            <a:r>
              <a:rPr lang="hr-HR" altLang="sr-Latn-RS" sz="2400" dirty="0" smtClean="0"/>
              <a:t>luke</a:t>
            </a:r>
            <a:endParaRPr lang="hr-HR" altLang="sr-Latn-RS" sz="24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r-HR" altLang="sr-Latn-RS" sz="2400" dirty="0"/>
              <a:t>i drugi neočekivani </a:t>
            </a:r>
            <a:r>
              <a:rPr lang="hr-HR" altLang="sr-Latn-RS" sz="2400" dirty="0" smtClean="0"/>
              <a:t>troškovi</a:t>
            </a:r>
            <a:endParaRPr lang="hr-HR" altLang="sr-Latn-RS" sz="2400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1638695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>
                <a:solidFill>
                  <a:srgbClr val="C00000"/>
                </a:solidFill>
              </a:rPr>
              <a:t>Odštetni zahtjevi – tjelesne ozljede ili narušenja zdravlja putnika / trećih osoba</a:t>
            </a:r>
            <a:endParaRPr lang="hr-HR" sz="2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r-HR" altLang="sr-Latn-RS" sz="2400" dirty="0" smtClean="0"/>
              <a:t>Neimovinska šteta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hr-HR" altLang="sr-Latn-RS" sz="24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r-HR" altLang="sr-Latn-RS" sz="2400" dirty="0" smtClean="0"/>
              <a:t>Troškovi </a:t>
            </a:r>
            <a:r>
              <a:rPr lang="hr-HR" altLang="sr-Latn-RS" sz="2400" dirty="0"/>
              <a:t>oko liječenja i druge potrebne troškove u svezi s </a:t>
            </a:r>
            <a:r>
              <a:rPr lang="hr-HR" altLang="sr-Latn-RS" sz="2400" dirty="0" smtClean="0"/>
              <a:t>liječenjem</a:t>
            </a:r>
          </a:p>
          <a:p>
            <a:pPr marL="0" indent="0" algn="just">
              <a:lnSpc>
                <a:spcPct val="80000"/>
              </a:lnSpc>
              <a:buNone/>
            </a:pPr>
            <a:endParaRPr lang="en-GB" altLang="sr-Latn-RS" sz="24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r-HR" altLang="sr-Latn-RS" sz="2400" dirty="0" smtClean="0"/>
              <a:t>Izgubljena zarada </a:t>
            </a:r>
            <a:r>
              <a:rPr lang="hr-HR" altLang="sr-Latn-RS" sz="2400" dirty="0"/>
              <a:t>zbog nesposobnosti za rad </a:t>
            </a:r>
            <a:endParaRPr lang="hr-HR" altLang="sr-Latn-RS" sz="2400" dirty="0" smtClean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hr-HR" altLang="sr-Latn-RS" sz="24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r-HR" altLang="sr-Latn-RS" sz="2400" dirty="0"/>
              <a:t>G</a:t>
            </a:r>
            <a:r>
              <a:rPr lang="hr-HR" altLang="sr-Latn-RS" sz="2400" dirty="0" smtClean="0"/>
              <a:t>ubitak </a:t>
            </a:r>
            <a:r>
              <a:rPr lang="hr-HR" altLang="sr-Latn-RS" sz="2400" dirty="0"/>
              <a:t>zarade zbog potpune ili djelomične nesposobnosti za </a:t>
            </a:r>
            <a:r>
              <a:rPr lang="hr-HR" altLang="sr-Latn-RS" sz="2400" dirty="0" smtClean="0"/>
              <a:t>rad</a:t>
            </a:r>
          </a:p>
          <a:p>
            <a:pPr marL="0" indent="0" algn="just">
              <a:lnSpc>
                <a:spcPct val="80000"/>
              </a:lnSpc>
              <a:buNone/>
            </a:pPr>
            <a:endParaRPr lang="en-GB" altLang="sr-Latn-RS" sz="24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r-HR" altLang="sr-Latn-RS" sz="2400" dirty="0" smtClean="0"/>
              <a:t>Šteta </a:t>
            </a:r>
            <a:r>
              <a:rPr lang="hr-HR" altLang="sr-Latn-RS" sz="2400" dirty="0"/>
              <a:t>zbog trajno povećanih potreba </a:t>
            </a:r>
            <a:r>
              <a:rPr lang="hr-HR" altLang="sr-Latn-RS" sz="2400" dirty="0" smtClean="0"/>
              <a:t>(izdaci </a:t>
            </a:r>
            <a:r>
              <a:rPr lang="hr-HR" altLang="sr-Latn-RS" sz="2400" dirty="0"/>
              <a:t>za pojačanju ishranu, tuđu pomoć i sl. ) u obliku novčane </a:t>
            </a:r>
            <a:r>
              <a:rPr lang="hr-HR" altLang="sr-Latn-RS" sz="2400" dirty="0" smtClean="0"/>
              <a:t>rente</a:t>
            </a:r>
          </a:p>
          <a:p>
            <a:pPr marL="0" indent="0" algn="just">
              <a:lnSpc>
                <a:spcPct val="80000"/>
              </a:lnSpc>
              <a:buNone/>
            </a:pPr>
            <a:endParaRPr lang="en-GB" altLang="sr-Latn-RS" sz="24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r-HR" altLang="sr-Latn-RS" sz="2400" dirty="0" smtClean="0"/>
              <a:t>Šteta </a:t>
            </a:r>
            <a:r>
              <a:rPr lang="hr-HR" altLang="sr-Latn-RS" sz="2400" dirty="0"/>
              <a:t>zbog uništenja ili umanjenja mogućnosti oštećenikova daljnjeg razvijanja i napredovanja u obliku novčane </a:t>
            </a:r>
            <a:r>
              <a:rPr lang="hr-HR" altLang="sr-Latn-RS" sz="2400" dirty="0" smtClean="0"/>
              <a:t>rente</a:t>
            </a:r>
          </a:p>
          <a:p>
            <a:pPr marL="0" indent="0" algn="just">
              <a:lnSpc>
                <a:spcPct val="80000"/>
              </a:lnSpc>
              <a:buNone/>
            </a:pPr>
            <a:endParaRPr lang="hr-HR" altLang="sr-Latn-RS" sz="2400" dirty="0"/>
          </a:p>
        </p:txBody>
      </p:sp>
    </p:spTree>
    <p:extLst>
      <p:ext uri="{BB962C8B-B14F-4D97-AF65-F5344CB8AC3E}">
        <p14:creationId xmlns:p14="http://schemas.microsoft.com/office/powerpoint/2010/main" val="312862467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</a:rPr>
              <a:t>Odštetni zahtjevi – smrt putnika i druge osobe</a:t>
            </a:r>
            <a:endParaRPr lang="hr-HR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</a:pPr>
            <a:endParaRPr lang="en-GB" altLang="sr-Latn-RS" sz="24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r-HR" altLang="sr-Latn-RS" sz="2400" dirty="0" smtClean="0"/>
              <a:t>Troškovi </a:t>
            </a:r>
            <a:r>
              <a:rPr lang="hr-HR" altLang="sr-Latn-RS" sz="2400" dirty="0"/>
              <a:t>liječenja od zadobivenih ozljeda i </a:t>
            </a:r>
            <a:r>
              <a:rPr lang="hr-HR" altLang="sr-Latn-RS" sz="2400" dirty="0" smtClean="0"/>
              <a:t>drugi potrebni troškovi </a:t>
            </a:r>
            <a:r>
              <a:rPr lang="hr-HR" altLang="sr-Latn-RS" sz="2400" dirty="0"/>
              <a:t>u svezi sa </a:t>
            </a:r>
            <a:r>
              <a:rPr lang="hr-HR" altLang="sr-Latn-RS" sz="2400" dirty="0" smtClean="0"/>
              <a:t>liječenjem</a:t>
            </a:r>
          </a:p>
          <a:p>
            <a:pPr marL="0" indent="0" algn="just">
              <a:lnSpc>
                <a:spcPct val="80000"/>
              </a:lnSpc>
              <a:buNone/>
            </a:pPr>
            <a:endParaRPr lang="en-GB" altLang="sr-Latn-RS" sz="24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r-HR" altLang="sr-Latn-RS" sz="2400" dirty="0"/>
              <a:t>Izgubljena </a:t>
            </a:r>
            <a:r>
              <a:rPr lang="hr-HR" altLang="sr-Latn-RS" sz="2400" dirty="0" smtClean="0"/>
              <a:t>zarada zbog </a:t>
            </a:r>
            <a:r>
              <a:rPr lang="hr-HR" altLang="sr-Latn-RS" sz="2400" dirty="0"/>
              <a:t>nesposobnosti za rad</a:t>
            </a:r>
          </a:p>
          <a:p>
            <a:pPr marL="0" indent="0" algn="just">
              <a:lnSpc>
                <a:spcPct val="80000"/>
              </a:lnSpc>
              <a:buNone/>
            </a:pPr>
            <a:endParaRPr lang="hr-HR" altLang="sr-Latn-RS" sz="2400" dirty="0" smtClean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r-HR" altLang="sr-Latn-RS" sz="2400" dirty="0" smtClean="0"/>
              <a:t>Troškovi pogreba</a:t>
            </a:r>
          </a:p>
          <a:p>
            <a:pPr marL="0" indent="0" algn="just">
              <a:lnSpc>
                <a:spcPct val="80000"/>
              </a:lnSpc>
              <a:buNone/>
            </a:pPr>
            <a:endParaRPr lang="en-GB" altLang="sr-Latn-RS" sz="24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r-HR" altLang="sr-Latn-RS" sz="2400" dirty="0"/>
              <a:t>Štetu koju trpi osoba koju je poginuli uzdržavao ili redovito pomagao  </a:t>
            </a:r>
            <a:r>
              <a:rPr lang="hr-HR" altLang="sr-Latn-RS" sz="2400" dirty="0" smtClean="0"/>
              <a:t>zbog </a:t>
            </a:r>
            <a:r>
              <a:rPr lang="hr-HR" altLang="sr-Latn-RS" sz="2400" dirty="0"/>
              <a:t>gubitka </a:t>
            </a:r>
            <a:r>
              <a:rPr lang="hr-HR" altLang="sr-Latn-RS" sz="2400" dirty="0" smtClean="0"/>
              <a:t>uzdržavanja, </a:t>
            </a:r>
            <a:r>
              <a:rPr lang="hr-HR" altLang="sr-Latn-RS" sz="2400" dirty="0"/>
              <a:t>odnosno </a:t>
            </a:r>
            <a:r>
              <a:rPr lang="hr-HR" altLang="sr-Latn-RS" sz="2400" dirty="0" smtClean="0"/>
              <a:t>pomaganja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hr-HR" altLang="sr-Latn-RS" sz="24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r-HR" altLang="sr-Latn-RS" sz="2400" dirty="0" smtClean="0"/>
              <a:t>Neimovinske štete članova obitelji</a:t>
            </a:r>
            <a:endParaRPr lang="en-US" altLang="sr-Latn-RS" sz="2400" dirty="0"/>
          </a:p>
          <a:p>
            <a:pPr>
              <a:buFont typeface="Wingdings" panose="05000000000000000000" pitchFamily="2" charset="2"/>
              <a:buChar char="Ø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9329838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/>
              <a:t>Prijava štetnog događaja</a:t>
            </a:r>
            <a:endParaRPr lang="hr-H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r-HR" b="1" dirty="0" smtClean="0"/>
              <a:t>Osiguranik – ZL</a:t>
            </a:r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endParaRPr lang="hr-HR" dirty="0" smtClean="0"/>
          </a:p>
          <a:p>
            <a:pPr marL="0" indent="0" algn="ctr">
              <a:buNone/>
            </a:pPr>
            <a:r>
              <a:rPr lang="hr-HR" b="1" dirty="0" smtClean="0"/>
              <a:t>Osiguratelj</a:t>
            </a:r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endParaRPr lang="hr-HR" dirty="0" smtClean="0"/>
          </a:p>
          <a:p>
            <a:pPr marL="0" indent="0" algn="ctr">
              <a:buNone/>
            </a:pPr>
            <a:r>
              <a:rPr lang="hr-HR" b="1" dirty="0" smtClean="0"/>
              <a:t>Reosiguratelj</a:t>
            </a:r>
            <a:endParaRPr lang="hr-HR" b="1" dirty="0"/>
          </a:p>
        </p:txBody>
      </p:sp>
      <p:sp>
        <p:nvSpPr>
          <p:cNvPr id="5" name="Down Arrow 4"/>
          <p:cNvSpPr/>
          <p:nvPr/>
        </p:nvSpPr>
        <p:spPr>
          <a:xfrm>
            <a:off x="4315442" y="229172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rgbClr val="C00000"/>
              </a:solidFill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4315442" y="419380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416110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</a:rPr>
              <a:t>Postupak obrade štete</a:t>
            </a:r>
            <a:endParaRPr lang="hr-HR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O</a:t>
            </a:r>
            <a:r>
              <a:rPr lang="hr-HR" sz="2400" dirty="0" smtClean="0"/>
              <a:t>bveze osiguranika / ZL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 smtClean="0"/>
              <a:t>Odmah izvijestiti osiguratelja o štetnom događaju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altLang="sr-Latn-RS" sz="2400" dirty="0" smtClean="0"/>
              <a:t>Poduzeti </a:t>
            </a:r>
            <a:r>
              <a:rPr lang="hr-HR" altLang="sr-Latn-RS" sz="2400" dirty="0"/>
              <a:t>sve radnje koje su nužne za otklanjanje štete odnosno sprečavanja povećanja štete</a:t>
            </a:r>
          </a:p>
          <a:p>
            <a:pPr marL="0" indent="0">
              <a:buNone/>
            </a:pPr>
            <a:endParaRPr lang="en-US" altLang="sr-Latn-RS" sz="2400" dirty="0"/>
          </a:p>
          <a:p>
            <a:pPr marL="0" indent="0">
              <a:buNone/>
            </a:pP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120678253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</a:rPr>
              <a:t>Sadržaj prijave</a:t>
            </a:r>
            <a:endParaRPr lang="hr-HR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hr-HR" sz="2400" dirty="0" smtClean="0"/>
              <a:t>Datum štetnog događaja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400" dirty="0" smtClean="0"/>
              <a:t>Lokacija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400" dirty="0" smtClean="0"/>
              <a:t>Okolnosti nastanka štetnog događaja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400" dirty="0" smtClean="0"/>
              <a:t>Kod šteta na zrakoplovu – registarska oznaka ili serijski broj zrakoplova, aproksimativni iznos štete ako je poznato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400" dirty="0" smtClean="0"/>
              <a:t>Kod tjelesnih ozljeda – opis ozbiljnosti ozljede</a:t>
            </a:r>
          </a:p>
        </p:txBody>
      </p:sp>
    </p:spTree>
    <p:extLst>
      <p:ext uri="{BB962C8B-B14F-4D97-AF65-F5344CB8AC3E}">
        <p14:creationId xmlns:p14="http://schemas.microsoft.com/office/powerpoint/2010/main" val="147066853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hr-HR" sz="2800" b="1" dirty="0">
                <a:solidFill>
                  <a:srgbClr val="C00000"/>
                </a:solidFill>
              </a:rPr>
              <a:t>Tko sve može biti involviran u postupku obrade štete?</a:t>
            </a:r>
          </a:p>
        </p:txBody>
      </p:sp>
    </p:spTree>
    <p:extLst>
      <p:ext uri="{BB962C8B-B14F-4D97-AF65-F5344CB8AC3E}">
        <p14:creationId xmlns:p14="http://schemas.microsoft.com/office/powerpoint/2010/main" val="272513531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altLang="sr-Latn-RS" sz="2800" b="1" dirty="0">
                <a:solidFill>
                  <a:srgbClr val="C00000"/>
                </a:solidFill>
              </a:rPr>
              <a:t>Prava </a:t>
            </a:r>
            <a:r>
              <a:rPr lang="hr-HR" altLang="sr-Latn-RS" sz="2800" b="1" dirty="0" smtClean="0">
                <a:solidFill>
                  <a:srgbClr val="C00000"/>
                </a:solidFill>
              </a:rPr>
              <a:t>i obveze osiguratelja </a:t>
            </a:r>
            <a:r>
              <a:rPr lang="hr-HR" altLang="sr-Latn-RS" sz="2800" b="1" dirty="0">
                <a:solidFill>
                  <a:srgbClr val="C00000"/>
                </a:solidFill>
              </a:rPr>
              <a:t>u </a:t>
            </a:r>
            <a:r>
              <a:rPr lang="hr-HR" altLang="sr-Latn-RS" sz="2800" b="1" dirty="0" smtClean="0">
                <a:solidFill>
                  <a:srgbClr val="C00000"/>
                </a:solidFill>
              </a:rPr>
              <a:t>postupku obrade štete</a:t>
            </a:r>
            <a:endParaRPr lang="en-US" altLang="sr-Latn-RS" sz="2800" b="1" dirty="0">
              <a:solidFill>
                <a:srgbClr val="C00000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hr-HR" altLang="sr-Latn-RS" sz="2400" dirty="0"/>
              <a:t>Zahtijevati dokumentaciju nužnu za utvrđivanje naravi, uzroka i visinu štete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hr-HR" altLang="sr-Latn-RS" sz="2400" dirty="0"/>
              <a:t>Pravo isticati one prigovore </a:t>
            </a:r>
            <a:r>
              <a:rPr lang="hr-HR" altLang="sr-Latn-RS" sz="2400" dirty="0" smtClean="0"/>
              <a:t>oštećenom </a:t>
            </a:r>
            <a:r>
              <a:rPr lang="hr-HR" altLang="sr-Latn-RS" sz="2400" dirty="0"/>
              <a:t>koje je ovlašten uputiti </a:t>
            </a:r>
            <a:r>
              <a:rPr lang="hr-HR" altLang="sr-Latn-RS" sz="2400" dirty="0" smtClean="0"/>
              <a:t>osiguraniku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hr-HR" altLang="sr-Latn-RS" sz="2400" dirty="0" smtClean="0"/>
              <a:t>Pravo pokretanje regresnog postupka prema odgovornoj osobi</a:t>
            </a:r>
            <a:endParaRPr lang="hr-HR" altLang="sr-Latn-RS" sz="2400" dirty="0"/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hr-HR" altLang="sr-Latn-RS" sz="2400" dirty="0"/>
              <a:t>Obveza isplate osigurnine do iznosa predviđenim ugovorom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hr-HR" altLang="sr-Latn-RS" sz="2400" dirty="0" smtClean="0"/>
              <a:t>Obveza </a:t>
            </a:r>
            <a:r>
              <a:rPr lang="hr-HR" altLang="sr-Latn-RS" sz="2400" dirty="0"/>
              <a:t>snošenja troškova spora i drugih  opravdanih </a:t>
            </a:r>
            <a:r>
              <a:rPr lang="hr-HR" altLang="sr-Latn-RS" sz="2400" dirty="0" smtClean="0"/>
              <a:t>troškova</a:t>
            </a:r>
          </a:p>
          <a:p>
            <a:pPr marL="0" indent="0" algn="just">
              <a:lnSpc>
                <a:spcPct val="90000"/>
              </a:lnSpc>
              <a:buNone/>
            </a:pPr>
            <a:endParaRPr lang="hr-HR" altLang="sr-Latn-RS" sz="2400" i="1" dirty="0"/>
          </a:p>
          <a:p>
            <a:pPr marL="0" indent="0" algn="just">
              <a:lnSpc>
                <a:spcPct val="90000"/>
              </a:lnSpc>
              <a:buNone/>
            </a:pPr>
            <a:r>
              <a:rPr lang="hr-HR" altLang="sr-Latn-RS" sz="2400" i="1" dirty="0" smtClean="0"/>
              <a:t>Rok za isplatu osigurnine / ZOO čl.943.</a:t>
            </a:r>
          </a:p>
          <a:p>
            <a:pPr marL="0" indent="0" algn="just">
              <a:lnSpc>
                <a:spcPct val="90000"/>
              </a:lnSpc>
              <a:buNone/>
            </a:pPr>
            <a:endParaRPr lang="hr-HR" altLang="sr-Latn-RS" sz="2000" i="1" dirty="0" smtClean="0"/>
          </a:p>
          <a:p>
            <a:pPr marL="0" indent="0" algn="just">
              <a:lnSpc>
                <a:spcPct val="90000"/>
              </a:lnSpc>
              <a:buNone/>
            </a:pPr>
            <a:r>
              <a:rPr lang="hr-HR" altLang="sr-Latn-RS" sz="2000" i="1" dirty="0" smtClean="0"/>
              <a:t>Je li osiguratelj legitimiran pokrenuti regresni postupak prema radniku ZL?</a:t>
            </a:r>
          </a:p>
          <a:p>
            <a:pPr marL="0" indent="0" algn="ctr">
              <a:lnSpc>
                <a:spcPct val="90000"/>
              </a:lnSpc>
              <a:buNone/>
            </a:pPr>
            <a:endParaRPr lang="en-US" altLang="sr-Latn-RS" sz="2400" i="1" dirty="0"/>
          </a:p>
        </p:txBody>
      </p:sp>
    </p:spTree>
    <p:extLst>
      <p:ext uri="{BB962C8B-B14F-4D97-AF65-F5344CB8AC3E}">
        <p14:creationId xmlns:p14="http://schemas.microsoft.com/office/powerpoint/2010/main" val="6117524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</a:rPr>
              <a:t>Umjesto zaključka</a:t>
            </a:r>
            <a:endParaRPr lang="hr-HR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r-HR" altLang="sr-Latn-RS" sz="2400" dirty="0"/>
              <a:t>Zračna luka je u obavljanu svoje poslovne djelatnosti svakodnevno izložena rizicima čije ostvarenje uvjetuje postanak obveznog odnosa odgovornosti za štetu prema trećim </a:t>
            </a:r>
            <a:r>
              <a:rPr lang="hr-HR" altLang="sr-Latn-RS" sz="2400" dirty="0" smtClean="0"/>
              <a:t>osobama</a:t>
            </a:r>
            <a:endParaRPr lang="hr-HR" altLang="sr-Latn-RS" sz="24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hr-HR" altLang="sr-Latn-RS" sz="24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r-HR" altLang="sr-Latn-RS" sz="2400" dirty="0"/>
              <a:t>Radi zaštite interesa poslovanja, zračne luke redovito osiguravaju svoju odgovornost u odnosu na </a:t>
            </a:r>
            <a:r>
              <a:rPr lang="hr-HR" altLang="sr-Latn-RS" sz="2400" dirty="0" smtClean="0"/>
              <a:t>treće </a:t>
            </a:r>
            <a:endParaRPr lang="hr-HR" altLang="sr-Latn-RS" sz="24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hr-HR" altLang="sr-Latn-RS" sz="2400" dirty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r-HR" altLang="sr-Latn-RS" sz="2400" dirty="0"/>
              <a:t>Tražbine iz ugovora o osiguranju u smislu pozitivnih propisa zastarijevaju za pet godina računajući od prvog dana nakon proteka kalendarske godine u kojoj je nastala </a:t>
            </a:r>
            <a:r>
              <a:rPr lang="hr-HR" altLang="sr-Latn-RS" sz="2400" dirty="0" smtClean="0"/>
              <a:t>tražbina</a:t>
            </a:r>
            <a:endParaRPr lang="en-US" altLang="sr-Latn-RS" sz="24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52125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</a:rPr>
              <a:t>Operator zračne luke</a:t>
            </a:r>
            <a:endParaRPr lang="hr-HR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sz="2400" b="1" dirty="0" smtClean="0"/>
              <a:t>Operator zračne luke </a:t>
            </a:r>
            <a:r>
              <a:rPr lang="hr-HR" sz="2400" dirty="0" smtClean="0"/>
              <a:t>je pravna osoba koja, pored drugih aktivnosti ili ne, ima za cilj rukovođenje i upravljanje infrastrukturom zračne luke te koordinaciju i nadzor djelatnosti različitih operatera u dotičnoj zračnoj luci ili sustavu zračnih luka </a:t>
            </a:r>
            <a:r>
              <a:rPr lang="hr-HR" sz="2400" i="1" dirty="0" smtClean="0"/>
              <a:t>(Pravilnik o pružanju zemaljskih usluga, NN 69/09).</a:t>
            </a:r>
          </a:p>
          <a:p>
            <a:pPr marL="0" indent="0" algn="just">
              <a:buNone/>
            </a:pPr>
            <a:endParaRPr lang="hr-HR" sz="2400" dirty="0"/>
          </a:p>
          <a:p>
            <a:pPr marL="0" indent="0" algn="just">
              <a:buNone/>
            </a:pPr>
            <a:r>
              <a:rPr lang="hr-HR" sz="2400" i="1" dirty="0" smtClean="0"/>
              <a:t>Korisnici zračne luke / Pružatelji zemaljskih usluga</a:t>
            </a:r>
            <a:endParaRPr lang="hr-HR" sz="2400" i="1" dirty="0"/>
          </a:p>
        </p:txBody>
      </p:sp>
    </p:spTree>
    <p:extLst>
      <p:ext uri="{BB962C8B-B14F-4D97-AF65-F5344CB8AC3E}">
        <p14:creationId xmlns:p14="http://schemas.microsoft.com/office/powerpoint/2010/main" val="59620940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484784"/>
            <a:ext cx="8229600" cy="1143000"/>
          </a:xfrm>
        </p:spPr>
        <p:txBody>
          <a:bodyPr/>
          <a:lstStyle/>
          <a:p>
            <a:r>
              <a:rPr lang="hr-HR" b="1" dirty="0" smtClean="0">
                <a:solidFill>
                  <a:srgbClr val="C00000"/>
                </a:solidFill>
              </a:rPr>
              <a:t>Pitanja &amp; Odgovori</a:t>
            </a:r>
            <a:endParaRPr lang="hr-HR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67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</a:rPr>
              <a:t>Rizici operatora 	ZL</a:t>
            </a:r>
            <a:endParaRPr lang="hr-HR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hr-HR" sz="2400" b="1" dirty="0" smtClean="0"/>
              <a:t>Rizik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400" dirty="0" smtClean="0"/>
              <a:t>Opasnost koja se do stanovite mjere može predvidjeti i kojoj se može odrediti intenzitet (Izvor: Hrvatski jezični portal)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400" dirty="0" smtClean="0"/>
              <a:t>Rizik koji je obuhvaćen osiguranjem mora biti budući, neizvjestan i nezavisan od isključive volje ugovaratelja osiguranja / osiguranika</a:t>
            </a:r>
            <a:endParaRPr lang="hr-HR" sz="2400" dirty="0"/>
          </a:p>
          <a:p>
            <a:pPr marL="0" indent="0" algn="just">
              <a:buNone/>
            </a:pPr>
            <a:r>
              <a:rPr lang="hr-HR" sz="2400" b="1" dirty="0" smtClean="0"/>
              <a:t>Vjerojatnost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400" dirty="0" smtClean="0"/>
              <a:t>Mogućnost da se što potvrdi, dogodi ili ostvari (Izvor</a:t>
            </a:r>
            <a:r>
              <a:rPr lang="hr-HR" sz="2400" dirty="0"/>
              <a:t>: </a:t>
            </a:r>
            <a:r>
              <a:rPr lang="hr-HR" sz="2400" dirty="0" smtClean="0"/>
              <a:t>Hrvatski </a:t>
            </a:r>
            <a:r>
              <a:rPr lang="hr-HR" sz="2400" dirty="0"/>
              <a:t>jezični portal</a:t>
            </a:r>
            <a:r>
              <a:rPr lang="hr-HR" sz="2400" dirty="0" smtClean="0"/>
              <a:t>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400" dirty="0" smtClean="0"/>
              <a:t>Niska / Srednja / Visoka</a:t>
            </a:r>
            <a:endParaRPr lang="hr-HR" sz="2400" dirty="0"/>
          </a:p>
          <a:p>
            <a:pPr marL="0" indent="0" algn="just">
              <a:buNone/>
            </a:pPr>
            <a:r>
              <a:rPr lang="hr-HR" sz="2400" b="1" dirty="0" smtClean="0"/>
              <a:t>Učinak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400" dirty="0" smtClean="0"/>
              <a:t>Posljedica materijalizacije specifičnog rizika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56264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</a:rPr>
              <a:t>Rizici operatora ZL</a:t>
            </a:r>
            <a:endParaRPr lang="hr-HR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hr-HR" sz="2400" dirty="0" smtClean="0"/>
              <a:t>Potencijalni događaji koji mogu onemogućiti redovite aktivnosti na i oko ZL: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 smtClean="0"/>
              <a:t>Vremenske nepogode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 smtClean="0"/>
              <a:t>Poplava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 smtClean="0"/>
              <a:t>Potres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 smtClean="0"/>
              <a:t>Požar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 smtClean="0"/>
              <a:t>Zrakoplovne nesreće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 smtClean="0"/>
              <a:t>Prijetnja bombom / otmica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400" dirty="0" smtClean="0"/>
              <a:t>Itd.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48429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</a:rPr>
              <a:t>Rizici operatora ZL</a:t>
            </a:r>
            <a:endParaRPr lang="hr-HR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Većina zrakoplovnih nezgoda pripisuju se operatorima ZL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Fizičko oštećenje zgrada, pisti, opreme i sl.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Kvarovi vezani za električnu energiju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Pad telekomunikacijskog / IT sustava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Kvar radara ili  druge opreme kontrole leta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Nedostupnost usluga koje pružaju treće osobe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Kontaminacija ili nedostatak opskrbe gorivom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Poteškoće s pristupom ZL – javni transport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Teroristički napadi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Cyber napadi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Štrajk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Itd.</a:t>
            </a:r>
          </a:p>
          <a:p>
            <a:pPr>
              <a:buFont typeface="Wingdings" panose="05000000000000000000" pitchFamily="2" charset="2"/>
              <a:buChar char="Ø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03684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b="1" dirty="0" smtClean="0">
                <a:solidFill>
                  <a:srgbClr val="C00000"/>
                </a:solidFill>
              </a:rPr>
              <a:t>Rizici  iz odgovornosti prema trećima</a:t>
            </a:r>
            <a:endParaRPr lang="hr-HR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hr-HR" sz="2800" dirty="0" smtClean="0"/>
              <a:t>Odgovornost prema trećim osobama za tjelesne ozljede i /ili imovinske štete koje su posljedica propusta ili nepažnje operatora, odnosno njegovih zaposlenika. Rizik potencijalnih odštetnih zahtjeva u odnosu na:</a:t>
            </a:r>
          </a:p>
          <a:p>
            <a:pPr marL="0" indent="0">
              <a:buNone/>
            </a:pPr>
            <a:endParaRPr lang="hr-HR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hr-HR" sz="2800" dirty="0" smtClean="0"/>
              <a:t>Putnike / </a:t>
            </a:r>
            <a:r>
              <a:rPr lang="hr-HR" sz="2800" dirty="0"/>
              <a:t>P</a:t>
            </a:r>
            <a:r>
              <a:rPr lang="hr-HR" sz="2800" dirty="0" smtClean="0"/>
              <a:t>osjetitelje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800" dirty="0" smtClean="0"/>
              <a:t>Vlasnike / Operatere zrakoplova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800" dirty="0" smtClean="0"/>
              <a:t>Putničku prtljagu / cargo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800" dirty="0" smtClean="0"/>
              <a:t>Zemaljsko osoblje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800" dirty="0" smtClean="0"/>
              <a:t>Zaposlenike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800" dirty="0" smtClean="0"/>
              <a:t>Zakupoprimce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sz="2800" dirty="0" smtClean="0"/>
              <a:t>Izvođače i podizvođače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4084647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1176</TotalTime>
  <Words>2113</Words>
  <Application>Microsoft Office PowerPoint</Application>
  <PresentationFormat>On-screen Show (4:3)</PresentationFormat>
  <Paragraphs>326</Paragraphs>
  <Slides>50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6" baseType="lpstr">
      <vt:lpstr>Arial</vt:lpstr>
      <vt:lpstr>Calibri</vt:lpstr>
      <vt:lpstr>Courier New</vt:lpstr>
      <vt:lpstr>Times New Roman</vt:lpstr>
      <vt:lpstr>Wingdings</vt:lpstr>
      <vt:lpstr>Office Theme</vt:lpstr>
      <vt:lpstr>OSIGURANJE DJELATNOSTI SUDIONIKA ZRAČNOG PROMETA (1. DIO)</vt:lpstr>
      <vt:lpstr>Sadržaj</vt:lpstr>
      <vt:lpstr>RIZICI &amp; ŠTETE</vt:lpstr>
      <vt:lpstr>Zračna luka</vt:lpstr>
      <vt:lpstr>Operator zračne luke</vt:lpstr>
      <vt:lpstr>Rizici operatora  ZL</vt:lpstr>
      <vt:lpstr>Rizici operatora ZL</vt:lpstr>
      <vt:lpstr>Rizici operatora ZL</vt:lpstr>
      <vt:lpstr>Rizici  iz odgovornosti prema trećima</vt:lpstr>
      <vt:lpstr>Zračna luka Rodos – 27.03.1977</vt:lpstr>
      <vt:lpstr>Singapore Airlines - 31.03.2000.</vt:lpstr>
      <vt:lpstr>Air France – Concorde 25.06.2000.</vt:lpstr>
      <vt:lpstr>Charles De Gaulle – 23.05.2004.</vt:lpstr>
      <vt:lpstr>Zračna luka Istanbul  - 2006.</vt:lpstr>
      <vt:lpstr>Sudari ptica i zrakoplova</vt:lpstr>
      <vt:lpstr>Charles de Gaole – 2016.</vt:lpstr>
      <vt:lpstr>Rizik terorizma</vt:lpstr>
      <vt:lpstr>Cyber  incidenti</vt:lpstr>
      <vt:lpstr>Cilj upravljanja rizicima - svesti rizik na prihvatljivu mjeru</vt:lpstr>
      <vt:lpstr>Transfer rizika</vt:lpstr>
      <vt:lpstr>Transfer rizika</vt:lpstr>
      <vt:lpstr>OSIGURANJE OD ODGOVORNOSTI</vt:lpstr>
      <vt:lpstr>Osiguranje od odgovornosti – predmet osiguranja</vt:lpstr>
      <vt:lpstr>  Osiguranje odgovornosti zračne luke u djelatnosti prihvata i otpreme zrakoplova, robe, putnika i prtljage  </vt:lpstr>
      <vt:lpstr>Osiguranje odgovornosti zračne luke u djelatnosti prihvata i otpreme zrakoplova, robe, putnika i prtljage</vt:lpstr>
      <vt:lpstr>Pravni okvir ugovora osiguranju odgovornosti ZL</vt:lpstr>
      <vt:lpstr> Sadržaj / pokrića standardne police </vt:lpstr>
      <vt:lpstr>Pokriće tjelesne ozljede ili imovinske štete proizašle iz prostorija / opreme ZL Premises liability</vt:lpstr>
      <vt:lpstr> Pokriće šteta na zrakoplovu i opremi zrakoplova Hungerkeeper’s liability  </vt:lpstr>
      <vt:lpstr>  Štete iz produktne odgovornosti i izvršenih operacija Products and completed operation liability </vt:lpstr>
      <vt:lpstr>Osnovna isključenja standardne police</vt:lpstr>
      <vt:lpstr>Čimbenici koji utječu na visinu limita osiguranja</vt:lpstr>
      <vt:lpstr>Parametri  za evaluaciju rizika- osiguratelj</vt:lpstr>
      <vt:lpstr>OBRADA ŠTETA IZ OSIGURANJA OD ODGOVORNOSTI</vt:lpstr>
      <vt:lpstr>Odgovornost osiguratelja</vt:lpstr>
      <vt:lpstr>Odgovornost operatera ZL</vt:lpstr>
      <vt:lpstr>Tko se može javiti u ulozi oštećene osobe?</vt:lpstr>
      <vt:lpstr>Šteta</vt:lpstr>
      <vt:lpstr>Odštetni zahtjevi iz osiguranja od odgovornosti</vt:lpstr>
      <vt:lpstr>Odštetni zahtjevi – štete na zrakoplovu</vt:lpstr>
      <vt:lpstr>Odštetni zahtjevi – štete na zrakoplovu</vt:lpstr>
      <vt:lpstr>Odštetni zahtjevi – tjelesne ozljede ili narušenja zdravlja putnika / trećih osoba</vt:lpstr>
      <vt:lpstr>Odštetni zahtjevi – smrt putnika i druge osobe</vt:lpstr>
      <vt:lpstr>Prijava štetnog događaja</vt:lpstr>
      <vt:lpstr>Postupak obrade štete</vt:lpstr>
      <vt:lpstr>Sadržaj prijave</vt:lpstr>
      <vt:lpstr>Tko sve može biti involviran u postupku obrade štete?</vt:lpstr>
      <vt:lpstr>Prava i obveze osiguratelja u postupku obrade štete</vt:lpstr>
      <vt:lpstr>Umjesto zaključka</vt:lpstr>
      <vt:lpstr>Pitanja &amp; Odgovori</vt:lpstr>
    </vt:vector>
  </TitlesOfParts>
  <Company>Aon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Katarina Sunara</dc:creator>
  <cp:lastModifiedBy>Iva Savić</cp:lastModifiedBy>
  <cp:revision>89</cp:revision>
  <dcterms:created xsi:type="dcterms:W3CDTF">2017-03-10T19:16:20Z</dcterms:created>
  <dcterms:modified xsi:type="dcterms:W3CDTF">2017-03-15T12:45:58Z</dcterms:modified>
</cp:coreProperties>
</file>