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7" r:id="rId12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548681"/>
            <a:ext cx="5111750" cy="271938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000" y="3624570"/>
            <a:ext cx="8218378" cy="200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600200"/>
          </a:xfrm>
        </p:spPr>
        <p:txBody>
          <a:bodyPr>
            <a:normAutofit fontScale="90000"/>
          </a:bodyPr>
          <a:lstStyle/>
          <a:p>
            <a:pPr lvl="0"/>
            <a:r>
              <a:rPr lang="hr-HR" sz="4000" dirty="0" smtClean="0"/>
              <a:t>Pitanje 1.</a:t>
            </a:r>
            <a:r>
              <a:rPr lang="en-US" sz="4000" i="1" dirty="0" smtClean="0"/>
              <a:t> </a:t>
            </a:r>
            <a:r>
              <a:rPr lang="hr-HR" sz="3600" i="1" dirty="0" smtClean="0"/>
              <a:t/>
            </a:r>
            <a:br>
              <a:rPr lang="hr-HR" sz="3600" i="1" dirty="0" smtClean="0"/>
            </a:br>
            <a:r>
              <a:rPr lang="en-US" sz="3100" i="1" dirty="0" smtClean="0"/>
              <a:t>U </a:t>
            </a:r>
            <a:r>
              <a:rPr lang="en-US" sz="3100" i="1" dirty="0" err="1" smtClean="0"/>
              <a:t>ulozi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suca</a:t>
            </a:r>
            <a:r>
              <a:rPr lang="en-US" sz="3100" i="1" dirty="0" smtClean="0"/>
              <a:t>, </a:t>
            </a:r>
            <a:r>
              <a:rPr lang="en-US" sz="3100" i="1" dirty="0" err="1" smtClean="0"/>
              <a:t>biste</a:t>
            </a:r>
            <a:r>
              <a:rPr lang="en-US" sz="3100" i="1" dirty="0" smtClean="0"/>
              <a:t> li </a:t>
            </a:r>
            <a:r>
              <a:rPr lang="en-US" sz="3100" i="1" dirty="0" err="1" smtClean="0"/>
              <a:t>usvojili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zahtjev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Fuwu</a:t>
            </a:r>
            <a:r>
              <a:rPr lang="en-US" sz="3100" i="1" dirty="0" smtClean="0"/>
              <a:t>-a?</a:t>
            </a:r>
            <a:r>
              <a:rPr lang="hr-HR" sz="3100" i="1" dirty="0" smtClean="0"/>
              <a:t/>
            </a:r>
            <a:br>
              <a:rPr lang="hr-HR" sz="3100" i="1" dirty="0" smtClean="0"/>
            </a:br>
            <a:r>
              <a:rPr lang="hr-HR" sz="3100" i="1" dirty="0" smtClean="0"/>
              <a:t>U</a:t>
            </a:r>
            <a:r>
              <a:rPr lang="en-US" sz="3100" i="1" dirty="0" smtClean="0"/>
              <a:t> </a:t>
            </a:r>
            <a:r>
              <a:rPr lang="en-US" sz="3100" i="1" dirty="0" err="1" smtClean="0"/>
              <a:t>kojem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opsegu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biste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naknadili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Fuwu</a:t>
            </a:r>
            <a:r>
              <a:rPr lang="en-US" sz="3100" i="1" dirty="0" smtClean="0"/>
              <a:t>-u </a:t>
            </a:r>
            <a:r>
              <a:rPr lang="en-US" sz="3100" i="1" dirty="0" err="1" smtClean="0"/>
              <a:t>štetu</a:t>
            </a:r>
            <a:r>
              <a:rPr lang="en-US" sz="3100" i="1" dirty="0" smtClean="0"/>
              <a:t>?</a:t>
            </a:r>
            <a:r>
              <a:rPr lang="hr-HR" sz="3100" i="1" dirty="0" smtClean="0"/>
              <a:t/>
            </a:r>
            <a:br>
              <a:rPr lang="hr-HR" sz="3100" i="1" dirty="0" smtClean="0"/>
            </a:br>
            <a:endParaRPr lang="hr-HR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Uz </a:t>
            </a:r>
            <a:r>
              <a:rPr lang="hr-HR" sz="2400" u="sng" dirty="0" smtClean="0"/>
              <a:t>primjenu Varšavske konvencije</a:t>
            </a:r>
            <a:r>
              <a:rPr lang="hr-HR" sz="2400" dirty="0" smtClean="0"/>
              <a:t>, Sud je u prvom stupnju, 30. studenog 1999., djelomično usvojio zahtjev tužitelja utvrdivši da </a:t>
            </a:r>
            <a:r>
              <a:rPr lang="hr-HR" sz="2400" u="sng" dirty="0" smtClean="0"/>
              <a:t>zračni teretni list AWB3010 nije ispunjavao zahtjeve za ugovor o zračnom prijevozu</a:t>
            </a:r>
            <a:r>
              <a:rPr lang="hr-HR" sz="2400" dirty="0" smtClean="0"/>
              <a:t>, i da se pošiljka iz NYC u Japan ne može smatrati obuhvaćenom s (prvotno izdanim) teretnim listom AWB3691.</a:t>
            </a:r>
          </a:p>
          <a:p>
            <a:r>
              <a:rPr lang="hr-HR" sz="2400" dirty="0" smtClean="0"/>
              <a:t>Tuženiku je naloženo da </a:t>
            </a:r>
            <a:r>
              <a:rPr lang="hr-HR" sz="2400" dirty="0" smtClean="0"/>
              <a:t>plati odštetu u iznosu od 726.640 USD (potpuni </a:t>
            </a:r>
            <a:r>
              <a:rPr lang="hr-HR" sz="2400" dirty="0" smtClean="0"/>
              <a:t>gubitak robe)</a:t>
            </a:r>
            <a:endParaRPr lang="hr-HR" sz="2400" dirty="0" smtClean="0"/>
          </a:p>
          <a:p>
            <a:pPr lvl="1"/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r-HR" sz="4000" dirty="0" smtClean="0"/>
              <a:t>Pitanje </a:t>
            </a:r>
            <a:r>
              <a:rPr lang="hr-HR" sz="4000" dirty="0" smtClean="0"/>
              <a:t>2.</a:t>
            </a:r>
            <a:r>
              <a:rPr lang="hr-HR" sz="3600" i="1" dirty="0"/>
              <a:t/>
            </a:r>
            <a:br>
              <a:rPr lang="hr-HR" sz="3600" i="1" dirty="0"/>
            </a:br>
            <a:r>
              <a:rPr lang="en-US" sz="3100" i="1" dirty="0" smtClean="0"/>
              <a:t>U </a:t>
            </a:r>
            <a:r>
              <a:rPr lang="en-US" sz="3100" i="1" dirty="0" err="1" smtClean="0"/>
              <a:t>ulozi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osiguratelja</a:t>
            </a:r>
            <a:r>
              <a:rPr lang="en-US" sz="3100" i="1" dirty="0" smtClean="0"/>
              <a:t>, </a:t>
            </a:r>
            <a:r>
              <a:rPr lang="en-US" sz="3100" i="1" dirty="0" err="1" smtClean="0"/>
              <a:t>biste</a:t>
            </a:r>
            <a:r>
              <a:rPr lang="en-US" sz="3100" i="1" dirty="0" smtClean="0"/>
              <a:t> li, </a:t>
            </a:r>
            <a:r>
              <a:rPr lang="en-US" sz="3100" i="1" dirty="0" err="1" smtClean="0"/>
              <a:t>i</a:t>
            </a:r>
            <a:r>
              <a:rPr lang="en-US" sz="3100" i="1" dirty="0" smtClean="0"/>
              <a:t> u </a:t>
            </a:r>
            <a:r>
              <a:rPr lang="en-US" sz="3100" i="1" dirty="0" err="1" smtClean="0"/>
              <a:t>kojem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opsegu</a:t>
            </a:r>
            <a:r>
              <a:rPr lang="en-US" sz="3100" i="1" dirty="0" smtClean="0"/>
              <a:t>, </a:t>
            </a:r>
            <a:r>
              <a:rPr lang="en-US" sz="3100" i="1" dirty="0" err="1" smtClean="0"/>
              <a:t>osiguraniku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naknadili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štetu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na</a:t>
            </a:r>
            <a:r>
              <a:rPr lang="hr-HR" sz="3100" i="1" dirty="0" smtClean="0"/>
              <a:t> </a:t>
            </a:r>
            <a:r>
              <a:rPr lang="en-US" sz="3100" i="1" dirty="0" err="1" smtClean="0"/>
              <a:t>robi</a:t>
            </a:r>
            <a:r>
              <a:rPr lang="en-US" sz="3100" i="1" smtClean="0"/>
              <a:t>?</a:t>
            </a:r>
            <a:endParaRPr lang="hr-HR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Sud je, odlučujući o odgovornosti prijevoznika za nastalu štetu, odbio zahtjev tuženika za preispitivanjem postupka </a:t>
            </a:r>
            <a:r>
              <a:rPr lang="hr-HR" sz="2400" dirty="0" err="1" smtClean="0"/>
              <a:t>Fuwu</a:t>
            </a:r>
            <a:r>
              <a:rPr lang="hr-HR" sz="2400" dirty="0" smtClean="0"/>
              <a:t>-a, obrazlažući to činjenicom da tuženik, nakon što mu je tužitelj prijavio štetu, nikad nije zatražio provjeru</a:t>
            </a:r>
          </a:p>
          <a:p>
            <a:r>
              <a:rPr lang="hr-HR" sz="2400" dirty="0" smtClean="0"/>
              <a:t>također, tuženik u sporu nije uspio dokazati da je čin tužitelja predstavljao namjerno uništenje dokaza</a:t>
            </a:r>
          </a:p>
          <a:p>
            <a:r>
              <a:rPr lang="hr-HR" sz="2400" dirty="0" smtClean="0"/>
              <a:t>visina štete utvrđena je prema tržišnoj vrijednosti robe na mjestu odredišta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488324"/>
          </a:xfrm>
        </p:spPr>
        <p:txBody>
          <a:bodyPr>
            <a:normAutofit fontScale="90000"/>
          </a:bodyPr>
          <a:lstStyle/>
          <a:p>
            <a:r>
              <a:rPr lang="pl-PL" dirty="0"/>
              <a:t>odgovornost prijevoznika za štetu na stvarima (robi)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5" r="1756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3174124"/>
            <a:ext cx="3855720" cy="2693275"/>
          </a:xfrm>
        </p:spPr>
        <p:txBody>
          <a:bodyPr/>
          <a:lstStyle/>
          <a:p>
            <a:r>
              <a:rPr lang="hr-HR" dirty="0" smtClean="0"/>
              <a:t>Osiguranje robe u zračnom prometu, 3. radionica, 27.09.2017.</a:t>
            </a:r>
          </a:p>
          <a:p>
            <a:endParaRPr lang="hr-HR" dirty="0"/>
          </a:p>
          <a:p>
            <a:r>
              <a:rPr lang="hr-HR" dirty="0" smtClean="0"/>
              <a:t>Doc.dr.sc. Iva Savić, Pravni fakultet u Zagrebu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2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prijevoz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400" b="1" dirty="0" smtClean="0"/>
              <a:t>Zakon o obveznim i </a:t>
            </a:r>
            <a:r>
              <a:rPr lang="hr-HR" sz="2400" b="1" dirty="0" err="1" smtClean="0"/>
              <a:t>stvarnopravnim</a:t>
            </a:r>
            <a:r>
              <a:rPr lang="hr-HR" sz="2400" b="1" dirty="0" smtClean="0"/>
              <a:t> odnosima u zračnom prometu</a:t>
            </a:r>
          </a:p>
          <a:p>
            <a:pPr lvl="1"/>
            <a:r>
              <a:rPr lang="hr-HR" sz="2400" u="sng" dirty="0"/>
              <a:t>Ugovor o prijevozu stvari, čl. 32- 37</a:t>
            </a:r>
          </a:p>
          <a:p>
            <a:pPr lvl="1"/>
            <a:r>
              <a:rPr lang="hr-HR" sz="2400" dirty="0" smtClean="0"/>
              <a:t>čl</a:t>
            </a:r>
            <a:r>
              <a:rPr lang="hr-HR" sz="2400" dirty="0" smtClean="0"/>
              <a:t>. 15. – primjena Montrealske konvencije i na DOMAĆI prijevoz putnika i prtljage &gt; </a:t>
            </a:r>
            <a:r>
              <a:rPr lang="hr-HR" sz="2400" u="sng" dirty="0" smtClean="0"/>
              <a:t>a stvari (roba</a:t>
            </a:r>
            <a:r>
              <a:rPr lang="hr-HR" sz="2400" u="sng" dirty="0" smtClean="0"/>
              <a:t>)?</a:t>
            </a:r>
            <a:r>
              <a:rPr lang="hr-HR" sz="2400" dirty="0"/>
              <a:t> </a:t>
            </a:r>
            <a:endParaRPr lang="hr-HR" sz="2400" dirty="0" smtClean="0"/>
          </a:p>
          <a:p>
            <a:pPr lvl="1"/>
            <a:r>
              <a:rPr lang="hr-HR" sz="2400" dirty="0" smtClean="0"/>
              <a:t>terminologija </a:t>
            </a:r>
            <a:r>
              <a:rPr lang="hr-HR" sz="2400" dirty="0"/>
              <a:t>(tovarni list</a:t>
            </a:r>
            <a:r>
              <a:rPr lang="hr-HR" sz="2400" dirty="0" smtClean="0"/>
              <a:t>)</a:t>
            </a:r>
            <a:endParaRPr lang="hr-HR" sz="2400" u="sng" dirty="0" smtClean="0"/>
          </a:p>
          <a:p>
            <a:pPr lvl="1"/>
            <a:r>
              <a:rPr lang="hr-HR" sz="2400" b="1" dirty="0" smtClean="0">
                <a:solidFill>
                  <a:srgbClr val="FF0000"/>
                </a:solidFill>
              </a:rPr>
              <a:t>BRISANJE </a:t>
            </a:r>
            <a:r>
              <a:rPr lang="hr-HR" sz="2400" b="1" dirty="0" smtClean="0">
                <a:solidFill>
                  <a:srgbClr val="FF0000"/>
                </a:solidFill>
              </a:rPr>
              <a:t>odredaba o odgovornosti za prijevoz stvari (čl. 61-69) </a:t>
            </a:r>
            <a:r>
              <a:rPr lang="hr-HR" sz="2400" dirty="0" smtClean="0"/>
              <a:t>&gt; </a:t>
            </a:r>
            <a:r>
              <a:rPr lang="hr-HR" sz="2400" b="1" dirty="0" smtClean="0"/>
              <a:t>primjena općeg propisa: ZOO </a:t>
            </a:r>
            <a:r>
              <a:rPr lang="hr-HR" sz="2400" dirty="0" smtClean="0"/>
              <a:t>(čl. 683-691)</a:t>
            </a:r>
          </a:p>
          <a:p>
            <a:pPr lvl="1"/>
            <a:r>
              <a:rPr lang="hr-HR" sz="2400" b="1" dirty="0" smtClean="0">
                <a:solidFill>
                  <a:srgbClr val="FF0000"/>
                </a:solidFill>
              </a:rPr>
              <a:t>BRISANJE odredaba glave V. o osiguranju (čl. 118-125) </a:t>
            </a:r>
            <a:r>
              <a:rPr lang="hr-HR" sz="2400" dirty="0" smtClean="0"/>
              <a:t>– nastanak pravne praznine &gt; </a:t>
            </a:r>
            <a:r>
              <a:rPr lang="hr-HR" sz="2400" b="1" dirty="0" smtClean="0"/>
              <a:t>PZ se primjenjuje na sva osiguranja, osim na osiguranje zrakoplova</a:t>
            </a:r>
            <a:endParaRPr lang="hr-HR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4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Međunarodni prijevoz - propisi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Varšavski sustav / Montrealska konvencija</a:t>
            </a:r>
          </a:p>
          <a:p>
            <a:r>
              <a:rPr lang="hr-HR" sz="2400" dirty="0" smtClean="0"/>
              <a:t>Režim odgovornosti:</a:t>
            </a:r>
          </a:p>
          <a:p>
            <a:pPr lvl="1"/>
            <a:r>
              <a:rPr lang="hr-HR" sz="2400" dirty="0" smtClean="0"/>
              <a:t>različiti temelji odgovornosti</a:t>
            </a:r>
          </a:p>
          <a:p>
            <a:pPr lvl="1"/>
            <a:r>
              <a:rPr lang="hr-HR" sz="2400" dirty="0" smtClean="0"/>
              <a:t>različite visine ograničenja odgovornosti: (</a:t>
            </a:r>
            <a:r>
              <a:rPr lang="hr-HR" sz="2400" i="0" dirty="0" smtClean="0"/>
              <a:t>VK)</a:t>
            </a:r>
            <a:r>
              <a:rPr lang="en-US" sz="2400" i="0" dirty="0" smtClean="0"/>
              <a:t> </a:t>
            </a:r>
            <a:r>
              <a:rPr lang="fr-FR" sz="2400" i="0" dirty="0"/>
              <a:t>250 </a:t>
            </a:r>
            <a:r>
              <a:rPr lang="fr-FR" sz="2400" i="0" dirty="0" smtClean="0"/>
              <a:t>“</a:t>
            </a:r>
            <a:r>
              <a:rPr lang="hr-HR" sz="2400" i="0" dirty="0" smtClean="0"/>
              <a:t>zlatnih franaka</a:t>
            </a:r>
            <a:r>
              <a:rPr lang="fr-FR" sz="2400" i="0" dirty="0" smtClean="0"/>
              <a:t>” </a:t>
            </a:r>
            <a:r>
              <a:rPr lang="hr-HR" sz="2400" i="0" dirty="0" smtClean="0"/>
              <a:t>po</a:t>
            </a:r>
            <a:r>
              <a:rPr lang="fr-FR" sz="2400" i="0" dirty="0" smtClean="0"/>
              <a:t> kg</a:t>
            </a:r>
            <a:r>
              <a:rPr lang="hr-HR" sz="2400" i="0" dirty="0" smtClean="0"/>
              <a:t>; (MK) </a:t>
            </a:r>
            <a:r>
              <a:rPr lang="en-US" sz="2400" i="0" dirty="0" smtClean="0"/>
              <a:t>1</a:t>
            </a:r>
            <a:r>
              <a:rPr lang="hr-HR" sz="2400" i="0" dirty="0" smtClean="0"/>
              <a:t>9</a:t>
            </a:r>
            <a:r>
              <a:rPr lang="en-US" sz="2400" i="0" dirty="0" smtClean="0"/>
              <a:t> SDR</a:t>
            </a:r>
            <a:r>
              <a:rPr lang="hr-HR" sz="2400" i="0" dirty="0" smtClean="0"/>
              <a:t>/</a:t>
            </a:r>
            <a:r>
              <a:rPr lang="en-US" sz="2400" i="0" dirty="0" smtClean="0"/>
              <a:t>kg</a:t>
            </a:r>
            <a:r>
              <a:rPr lang="hr-HR" sz="2400" i="0" dirty="0" smtClean="0"/>
              <a:t> bruto </a:t>
            </a:r>
            <a:r>
              <a:rPr lang="hr-HR" sz="2400" i="0" dirty="0" smtClean="0"/>
              <a:t>težine (</a:t>
            </a:r>
            <a:r>
              <a:rPr lang="hr-HR" sz="2400" b="1" i="0" dirty="0" smtClean="0"/>
              <a:t>168kn/kg</a:t>
            </a:r>
            <a:r>
              <a:rPr lang="en-US" sz="2400" i="0" dirty="0" smtClean="0"/>
              <a:t>) </a:t>
            </a:r>
            <a:r>
              <a:rPr lang="hr-HR" sz="2400" i="0" dirty="0" smtClean="0"/>
              <a:t> *deklarirana veća vrijednost</a:t>
            </a:r>
          </a:p>
          <a:p>
            <a:pPr lvl="1"/>
            <a:r>
              <a:rPr lang="hr-HR" sz="2400" dirty="0" smtClean="0"/>
              <a:t>različite osnove za gubitak prava na ograničenje odgovornosti </a:t>
            </a:r>
          </a:p>
        </p:txBody>
      </p:sp>
    </p:spTree>
    <p:extLst>
      <p:ext uri="{BB962C8B-B14F-4D97-AF65-F5344CB8AC3E}">
        <p14:creationId xmlns:p14="http://schemas.microsoft.com/office/powerpoint/2010/main" val="124957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Međunarodni prijevoz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900" y="1854200"/>
            <a:ext cx="9601200" cy="4826000"/>
          </a:xfrm>
        </p:spPr>
        <p:txBody>
          <a:bodyPr>
            <a:noAutofit/>
          </a:bodyPr>
          <a:lstStyle/>
          <a:p>
            <a:r>
              <a:rPr lang="hr-HR" sz="2400" dirty="0" smtClean="0"/>
              <a:t>ŠTO JE MEĐUNARODNI PRIJEVOZ ZRAKOM</a:t>
            </a:r>
            <a:r>
              <a:rPr lang="hr-HR" sz="2400" dirty="0" smtClean="0"/>
              <a:t>?</a:t>
            </a:r>
          </a:p>
          <a:p>
            <a:r>
              <a:rPr lang="hr-HR" sz="2400" dirty="0" smtClean="0"/>
              <a:t>većina </a:t>
            </a:r>
            <a:r>
              <a:rPr lang="hr-HR" sz="2400" dirty="0" err="1"/>
              <a:t>cargo</a:t>
            </a:r>
            <a:r>
              <a:rPr lang="hr-HR" sz="2400" dirty="0"/>
              <a:t> prijevoza je jednosmjerna što zahtijeva </a:t>
            </a:r>
            <a:r>
              <a:rPr lang="hr-HR" sz="2400" u="sng" dirty="0"/>
              <a:t>utvrđivanje odgovarajućeg režima obje uključene strane (</a:t>
            </a:r>
            <a:r>
              <a:rPr lang="hr-HR" sz="2400" u="sng" dirty="0" smtClean="0"/>
              <a:t>države)</a:t>
            </a:r>
          </a:p>
          <a:p>
            <a:r>
              <a:rPr lang="hr-HR" sz="2400" dirty="0" smtClean="0"/>
              <a:t>MK </a:t>
            </a:r>
            <a:r>
              <a:rPr lang="hr-HR" sz="2400" dirty="0" smtClean="0"/>
              <a:t>&gt; “U svrhe ove Konvencije izraz međunarodni prijevoz znači bilo koji prijevoz u kojem se, sukladno sporazumu između stranaka, </a:t>
            </a:r>
            <a:r>
              <a:rPr lang="hr-HR" sz="2400" u="sng" dirty="0" smtClean="0"/>
              <a:t>mjesto polaska i mjesto odredišta</a:t>
            </a:r>
            <a:r>
              <a:rPr lang="hr-HR" sz="2400" dirty="0" smtClean="0"/>
              <a:t>, bilo da postoji ili ne postoji prekid ili prekrcaj tijekom tog prijevoza, </a:t>
            </a:r>
            <a:r>
              <a:rPr lang="hr-HR" sz="2400" u="sng" dirty="0" smtClean="0"/>
              <a:t>nalazi ili unutar državnog područja dviju država stranaka ili unutar državnog područja jedne države stranke ako postoji ugovoreno zaustavno mjesto unutar državnog područja druge države, čak i ako ta država nije država stranka”</a:t>
            </a:r>
            <a:r>
              <a:rPr lang="hr-HR" sz="2400" dirty="0" smtClean="0"/>
              <a:t> (čl. 1. st. 2</a:t>
            </a:r>
            <a:r>
              <a:rPr lang="hr-HR" sz="2400" dirty="0" smtClean="0"/>
              <a:t>)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799919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Međunarodni prijevoz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1993900"/>
            <a:ext cx="9601200" cy="4457700"/>
          </a:xfrm>
        </p:spPr>
        <p:txBody>
          <a:bodyPr>
            <a:noAutofit/>
          </a:bodyPr>
          <a:lstStyle/>
          <a:p>
            <a:r>
              <a:rPr lang="hr-HR" sz="2400" dirty="0" smtClean="0"/>
              <a:t>MK&gt; događaj koji je prouzročio štetu pretrpljenu na taj način dogodio u zrakoplovu </a:t>
            </a:r>
            <a:r>
              <a:rPr lang="hr-HR" sz="2400" u="sng" dirty="0" smtClean="0"/>
              <a:t>tijekom zračnog prijevoza </a:t>
            </a:r>
            <a:endParaRPr lang="hr-HR" sz="2400" u="sng" dirty="0" smtClean="0"/>
          </a:p>
          <a:p>
            <a:pPr marL="0" indent="0">
              <a:buNone/>
            </a:pPr>
            <a:r>
              <a:rPr lang="hr-HR" sz="2400" dirty="0"/>
              <a:t>	</a:t>
            </a:r>
            <a:r>
              <a:rPr lang="hr-HR" sz="2400" dirty="0" smtClean="0"/>
              <a:t>*</a:t>
            </a:r>
            <a:r>
              <a:rPr lang="hr-HR" sz="2400" dirty="0" smtClean="0"/>
              <a:t>za oštećenje ili gubitak pri ukrcaju, isporuci i prekrcaju izvan zračne luke, obavljene na temelju ugovora o prijevozu zrakom, pretpostavlja se da su </a:t>
            </a:r>
            <a:r>
              <a:rPr lang="hr-HR" sz="2400" u="sng" dirty="0" smtClean="0"/>
              <a:t>obuhvaćeni</a:t>
            </a:r>
            <a:r>
              <a:rPr lang="hr-HR" sz="2400" dirty="0" smtClean="0"/>
              <a:t> “zračnim prijevozom” dok se ne dokaže suprotno</a:t>
            </a:r>
          </a:p>
          <a:p>
            <a:r>
              <a:rPr lang="hr-HR" sz="2400" dirty="0" smtClean="0"/>
              <a:t>MK &gt; „Ako </a:t>
            </a:r>
            <a:r>
              <a:rPr lang="hr-HR" sz="2400" dirty="0" smtClean="0"/>
              <a:t>prijevoznik </a:t>
            </a:r>
            <a:r>
              <a:rPr lang="hr-HR" sz="2400" u="sng" dirty="0" smtClean="0"/>
              <a:t>bez odobrenja </a:t>
            </a:r>
            <a:r>
              <a:rPr lang="hr-HR" sz="2400" dirty="0" smtClean="0"/>
              <a:t>pošiljatelja zamijeni prijevoz nekim drugim načinom u cijelosti ili na dijelu prijevoza za koji su stranke sklopile ugovor o zračnom prijevozu, za takav će se prijevoz obavljen nekim drugim načinom smatrati da spada u razdoblje zračnog prijevoza</a:t>
            </a:r>
            <a:r>
              <a:rPr lang="hr-HR" sz="2400" dirty="0"/>
              <a:t>.” </a:t>
            </a:r>
            <a:r>
              <a:rPr lang="hr-HR" sz="2400" dirty="0" smtClean="0"/>
              <a:t>(čl</a:t>
            </a:r>
            <a:r>
              <a:rPr lang="hr-HR" sz="2400" dirty="0"/>
              <a:t>. 18. st. 4</a:t>
            </a:r>
            <a:r>
              <a:rPr lang="hr-HR" sz="2400" dirty="0" smtClean="0"/>
              <a:t>.)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2074906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Međunarodni prijevoz – zračni teretni list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Zračni teretni list</a:t>
            </a:r>
          </a:p>
          <a:p>
            <a:pPr lvl="1"/>
            <a:r>
              <a:rPr lang="hr-HR" sz="2400" i="0" dirty="0" smtClean="0"/>
              <a:t>VK pod snažnim utjecajem pomorskih konvencija</a:t>
            </a:r>
            <a:r>
              <a:rPr lang="hr-HR" sz="2400" dirty="0" smtClean="0"/>
              <a:t>; </a:t>
            </a:r>
            <a:r>
              <a:rPr lang="hr-HR" sz="2400" dirty="0" err="1" smtClean="0"/>
              <a:t>čl</a:t>
            </a:r>
            <a:r>
              <a:rPr lang="hr-HR" sz="2400" dirty="0" smtClean="0"/>
              <a:t> </a:t>
            </a:r>
            <a:r>
              <a:rPr lang="hr-HR" sz="2400" dirty="0" smtClean="0"/>
              <a:t>8. </a:t>
            </a:r>
            <a:r>
              <a:rPr lang="hr-HR" sz="2400" dirty="0" smtClean="0"/>
              <a:t>sadrži 10 obveznih zahtjeva za sadržaj &gt; u slučaju da jedan nedostaje, posljedica je gubitak prava na ograničenje odgovornosti </a:t>
            </a:r>
            <a:r>
              <a:rPr lang="hr-HR" sz="2400" dirty="0"/>
              <a:t>(čl. 9.)</a:t>
            </a:r>
          </a:p>
          <a:p>
            <a:pPr marL="530352" lvl="1" indent="0">
              <a:buNone/>
            </a:pPr>
            <a:r>
              <a:rPr lang="hr-HR" sz="2400" dirty="0" smtClean="0"/>
              <a:t>*izmijenjeno </a:t>
            </a:r>
            <a:r>
              <a:rPr lang="hr-HR" sz="2400" dirty="0" smtClean="0"/>
              <a:t>Haškim protokolom (1955.)</a:t>
            </a:r>
          </a:p>
          <a:p>
            <a:pPr lvl="1"/>
            <a:r>
              <a:rPr lang="hr-HR" sz="2400" i="0" dirty="0" smtClean="0"/>
              <a:t>MK, čl. 5 &gt; vrlo pojednostavljeno</a:t>
            </a:r>
            <a:r>
              <a:rPr lang="hr-HR" sz="2400" dirty="0" smtClean="0"/>
              <a:t>; “Nepridržavanje odredaba ne utječe na postojanje ili valjanost ugovora o prijevozu, koji usprkos tomu podliježe odredbama ove Konvencije, uključujući one odredbe koje se odnose na ograničenje </a:t>
            </a:r>
            <a:r>
              <a:rPr lang="hr-HR" sz="2400" dirty="0" smtClean="0"/>
              <a:t>odgovornosti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3554773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Međunarodni prijevoz – osiguranje prijevoznika od odgovornosti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MK</a:t>
            </a:r>
            <a:r>
              <a:rPr lang="hr-HR" sz="2400" dirty="0" smtClean="0"/>
              <a:t>: “</a:t>
            </a:r>
            <a:r>
              <a:rPr lang="hr-HR" sz="2400" i="1" dirty="0" smtClean="0"/>
              <a:t>Države stranke zahtijevat će od svojih prijevoznika da održavaju odgovarajuće osiguranje koje pokriva njihovu odgovornost prema ovoj Konvenciji. Država stranka može zatražiti od prijevoznika da podnese dokaz o održavanju odgovarajućeg osiguranja koje pokriva njegovu odgovornost prema ovoj Konvenciji</a:t>
            </a:r>
            <a:r>
              <a:rPr lang="hr-HR" sz="2400" dirty="0"/>
              <a:t>.” </a:t>
            </a:r>
            <a:r>
              <a:rPr lang="hr-HR" sz="2400" dirty="0" smtClean="0"/>
              <a:t>(čl</a:t>
            </a:r>
            <a:r>
              <a:rPr lang="hr-HR" sz="2400" dirty="0"/>
              <a:t>. 50 </a:t>
            </a:r>
            <a:r>
              <a:rPr lang="hr-HR" sz="2400" dirty="0" smtClean="0"/>
              <a:t>)</a:t>
            </a:r>
            <a:endParaRPr lang="hr-HR" sz="2400" dirty="0" smtClean="0"/>
          </a:p>
          <a:p>
            <a:r>
              <a:rPr lang="hr-HR" sz="2400" dirty="0" smtClean="0"/>
              <a:t>Uredba EU 785/2004 (kako je izmijenjena Uredbom 285/2010), čl. 6. st. 3 - </a:t>
            </a:r>
            <a:r>
              <a:rPr lang="en-US" sz="2400" dirty="0" smtClean="0"/>
              <a:t>minimum </a:t>
            </a:r>
            <a:r>
              <a:rPr lang="hr-HR" sz="2400" dirty="0" smtClean="0"/>
              <a:t>pokrića je granica odgovornosti prema MK (</a:t>
            </a:r>
            <a:r>
              <a:rPr lang="en-US" sz="2400" dirty="0" smtClean="0"/>
              <a:t>19 SDR p</a:t>
            </a:r>
            <a:r>
              <a:rPr lang="hr-HR" sz="2400" dirty="0" smtClean="0"/>
              <a:t>o</a:t>
            </a:r>
            <a:r>
              <a:rPr lang="en-US" sz="2400" dirty="0" smtClean="0"/>
              <a:t> kilogram</a:t>
            </a:r>
            <a:r>
              <a:rPr lang="hr-HR" sz="2400" dirty="0" smtClean="0"/>
              <a:t>u</a:t>
            </a:r>
            <a:r>
              <a:rPr lang="hr-HR" sz="2400" dirty="0" smtClean="0"/>
              <a:t>) &gt; ZOSOZP</a:t>
            </a:r>
            <a:endParaRPr lang="hr-HR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6000" dirty="0" smtClean="0"/>
              <a:t>SLUČAJ “FUWU</a:t>
            </a:r>
            <a:r>
              <a:rPr lang="hr-HR" sz="6000" dirty="0" smtClean="0"/>
              <a:t>”</a:t>
            </a:r>
            <a:endParaRPr lang="hr-HR" sz="6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364</TotalTime>
  <Words>638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PowerPoint Presentation</vt:lpstr>
      <vt:lpstr>odgovornost prijevoznika za štetu na stvarima (robi)</vt:lpstr>
      <vt:lpstr>Domaći prijevoz</vt:lpstr>
      <vt:lpstr>Međunarodni prijevoz - propisi</vt:lpstr>
      <vt:lpstr>Međunarodni prijevoz</vt:lpstr>
      <vt:lpstr>Međunarodni prijevoz</vt:lpstr>
      <vt:lpstr>Međunarodni prijevoz – zračni teretni list</vt:lpstr>
      <vt:lpstr>Međunarodni prijevoz – osiguranje prijevoznika od odgovornosti</vt:lpstr>
      <vt:lpstr>SLUČAJ “FUWU”</vt:lpstr>
      <vt:lpstr>Pitanje 1.  U ulozi suca, biste li usvojili zahtjev Fuwu-a? U kojem opsegu biste naknadili Fuwu-u štetu? </vt:lpstr>
      <vt:lpstr>Pitanje 2. U ulozi osiguratelja, biste li, i u kojem opsegu, osiguraniku naknadili štetu na robi?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Osiguranje robe u zračnom prometu</dc:title>
  <dc:creator>Iva Savić</dc:creator>
  <cp:lastModifiedBy>Iva Savić</cp:lastModifiedBy>
  <cp:revision>50</cp:revision>
  <cp:lastPrinted>2017-09-27T09:31:43Z</cp:lastPrinted>
  <dcterms:created xsi:type="dcterms:W3CDTF">2017-09-26T12:50:53Z</dcterms:created>
  <dcterms:modified xsi:type="dcterms:W3CDTF">2017-09-27T09:59:48Z</dcterms:modified>
</cp:coreProperties>
</file>